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74" r:id="rId7"/>
    <p:sldId id="264" r:id="rId8"/>
    <p:sldId id="275" r:id="rId9"/>
    <p:sldId id="268" r:id="rId10"/>
    <p:sldId id="267" r:id="rId11"/>
    <p:sldId id="270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7B4DC2-90C2-4A26-AAB8-27B8DD9C8C7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DB74A-A6D9-4F4D-A2F7-5410C9FAC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696199" cy="2658065"/>
          </a:xfrm>
        </p:spPr>
        <p:txBody>
          <a:bodyPr>
            <a:noAutofit/>
          </a:bodyPr>
          <a:lstStyle/>
          <a:p>
            <a:pPr algn="ctr"/>
            <a:endParaRPr lang="fa-IR" sz="2800" b="1" dirty="0" smtClean="0"/>
          </a:p>
          <a:p>
            <a:pPr algn="ctr"/>
            <a:r>
              <a:rPr lang="fa-IR" sz="2800" b="1" dirty="0" smtClean="0"/>
              <a:t>تشکیلات بهار</a:t>
            </a:r>
          </a:p>
          <a:p>
            <a:pPr algn="ctr"/>
            <a:r>
              <a:rPr lang="fa-IR" sz="2800" b="1" dirty="0" smtClean="0"/>
              <a:t>سید علینقی هاشمی</a:t>
            </a:r>
          </a:p>
          <a:p>
            <a:pPr algn="ctr"/>
            <a:r>
              <a:rPr lang="fa-IR" sz="2800" b="1" dirty="0" smtClean="0"/>
              <a:t>مشهد مقدس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600201"/>
            <a:ext cx="7175351" cy="1600200"/>
          </a:xfrm>
        </p:spPr>
        <p:txBody>
          <a:bodyPr/>
          <a:lstStyle/>
          <a:p>
            <a:r>
              <a:rPr lang="fa-IR" dirty="0" smtClean="0">
                <a:cs typeface="2  Homa" pitchFamily="2" charset="-78"/>
              </a:rPr>
              <a:t>بسم الله الرحمن الرحیم</a:t>
            </a:r>
            <a:endParaRPr lang="en-US" dirty="0">
              <a:cs typeface="2 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5993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2800" dirty="0" smtClean="0">
                <a:cs typeface="2  Nazanin" pitchFamily="2" charset="-78"/>
              </a:rPr>
              <a:t>برنامه های تربیتی در روز پنجشنبه</a:t>
            </a:r>
            <a:endParaRPr lang="en-US" sz="2800" dirty="0">
              <a:cs typeface="2 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14711"/>
            <a:ext cx="5867400" cy="2969799"/>
          </a:xfrm>
        </p:spPr>
      </p:pic>
    </p:spTree>
    <p:extLst>
      <p:ext uri="{BB962C8B-B14F-4D97-AF65-F5344CB8AC3E}">
        <p14:creationId xmlns:p14="http://schemas.microsoft.com/office/powerpoint/2010/main" val="130501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2  Nazanin" pitchFamily="2" charset="-78"/>
              </a:rPr>
              <a:t>همه تشکیلات در یک قاب</a:t>
            </a:r>
            <a:endParaRPr lang="en-US" sz="4000" dirty="0">
              <a:cs typeface="2 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84" y="731838"/>
            <a:ext cx="5441615" cy="3475037"/>
          </a:xfrm>
        </p:spPr>
      </p:pic>
    </p:spTree>
    <p:extLst>
      <p:ext uri="{BB962C8B-B14F-4D97-AF65-F5344CB8AC3E}">
        <p14:creationId xmlns:p14="http://schemas.microsoft.com/office/powerpoint/2010/main" val="387788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solidFill>
                  <a:srgbClr val="00B050"/>
                </a:solidFill>
                <a:cs typeface="2  Nazanin" pitchFamily="2" charset="-78"/>
              </a:rPr>
              <a:t>نتایج و دستاوردها</a:t>
            </a:r>
          </a:p>
          <a:p>
            <a:pPr algn="r"/>
            <a:r>
              <a:rPr lang="fa-IR" sz="2000" b="1" dirty="0" smtClean="0">
                <a:solidFill>
                  <a:schemeClr val="accent6"/>
                </a:solidFill>
                <a:cs typeface="2  Nazanin" pitchFamily="2" charset="-78"/>
              </a:rPr>
              <a:t>ایجاد جوی آرام و صمیمی</a:t>
            </a:r>
          </a:p>
          <a:p>
            <a:pPr algn="r"/>
            <a:r>
              <a:rPr lang="fa-IR" sz="2000" b="1" dirty="0" smtClean="0">
                <a:solidFill>
                  <a:schemeClr val="accent6"/>
                </a:solidFill>
                <a:cs typeface="2  Nazanin" pitchFamily="2" charset="-78"/>
              </a:rPr>
              <a:t>استقرار فضای معنوی بر مدرسه</a:t>
            </a:r>
          </a:p>
          <a:p>
            <a:pPr algn="r"/>
            <a:r>
              <a:rPr lang="fa-IR" sz="2000" b="1" dirty="0" smtClean="0">
                <a:solidFill>
                  <a:schemeClr val="accent6"/>
                </a:solidFill>
                <a:cs typeface="2  Nazanin" pitchFamily="2" charset="-78"/>
              </a:rPr>
              <a:t>رضایت والدین، دبیران و دانش آموزان از محیط مدرسه</a:t>
            </a:r>
          </a:p>
          <a:p>
            <a:pPr algn="r"/>
            <a:r>
              <a:rPr lang="fa-IR" sz="2000" b="1" dirty="0" smtClean="0">
                <a:solidFill>
                  <a:schemeClr val="accent6"/>
                </a:solidFill>
                <a:cs typeface="2  Nazanin" pitchFamily="2" charset="-78"/>
              </a:rPr>
              <a:t>قبولی در مدرسه نمونه</a:t>
            </a:r>
          </a:p>
          <a:p>
            <a:pPr algn="r"/>
            <a:r>
              <a:rPr lang="fa-IR" sz="2000" b="1" dirty="0" smtClean="0">
                <a:solidFill>
                  <a:schemeClr val="accent6"/>
                </a:solidFill>
                <a:cs typeface="2  Nazanin" pitchFamily="2" charset="-78"/>
              </a:rPr>
              <a:t>استقبال در ثبت نام در سال جدید</a:t>
            </a:r>
            <a:endParaRPr lang="en-US" sz="2000" b="1" dirty="0">
              <a:solidFill>
                <a:schemeClr val="accent6"/>
              </a:solidFill>
              <a:cs typeface="2 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543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1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9887"/>
            <a:ext cx="7696200" cy="296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2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7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43400"/>
            <a:ext cx="6781800" cy="1143000"/>
          </a:xfrm>
        </p:spPr>
        <p:txBody>
          <a:bodyPr/>
          <a:lstStyle/>
          <a:p>
            <a:r>
              <a:rPr lang="fa-IR" dirty="0" smtClean="0">
                <a:cs typeface="2  Nazanin" pitchFamily="2" charset="-78"/>
              </a:rPr>
              <a:t>اجرای گروه سرود دبیرستان در صدا و سیما، دادگستری، اداره آموزش و پرورش و...</a:t>
            </a:r>
            <a:endParaRPr lang="en-US" dirty="0">
              <a:cs typeface="2  Nazanin" pitchFamily="2" charset="-78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9176"/>
            <a:ext cx="6400800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52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2  Nazanin" pitchFamily="2" charset="-78"/>
              </a:rPr>
              <a:t>با سپاس از مسئولین برگزاری و صبوری همه حضار عزیز</a:t>
            </a:r>
            <a:endParaRPr lang="en-US" sz="3200" dirty="0">
              <a:solidFill>
                <a:srgbClr val="C00000"/>
              </a:solidFill>
              <a:cs typeface="2 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cs typeface="2  Nazanin" pitchFamily="2" charset="-78"/>
              </a:rPr>
              <a:t>سخن آخر</a:t>
            </a:r>
          </a:p>
          <a:p>
            <a:pPr algn="ctr"/>
            <a:r>
              <a:rPr lang="fa-IR" sz="2800" b="1" dirty="0" smtClean="0">
                <a:solidFill>
                  <a:srgbClr val="00B050"/>
                </a:solidFill>
                <a:cs typeface="2  Nazanin" pitchFamily="2" charset="-78"/>
              </a:rPr>
              <a:t>هر چه خیر و برکت است از سمت اوست</a:t>
            </a:r>
          </a:p>
          <a:p>
            <a:pPr algn="ctr"/>
            <a:endParaRPr lang="fa-IR" sz="2800" b="1" dirty="0">
              <a:solidFill>
                <a:srgbClr val="00B050"/>
              </a:solidFill>
              <a:cs typeface="2  Nazanin" pitchFamily="2" charset="-78"/>
            </a:endParaRPr>
          </a:p>
          <a:p>
            <a:pPr algn="ctr"/>
            <a:endParaRPr lang="fa-IR" sz="2800" b="1" dirty="0" smtClean="0">
              <a:solidFill>
                <a:srgbClr val="00B050"/>
              </a:solidFill>
              <a:cs typeface="2  Nazanin" pitchFamily="2" charset="-78"/>
            </a:endParaRPr>
          </a:p>
          <a:p>
            <a:pPr algn="ctr"/>
            <a:endParaRPr lang="en-US" sz="2800" b="1" dirty="0">
              <a:solidFill>
                <a:srgbClr val="00B050"/>
              </a:solidFill>
              <a:cs typeface="2 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72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ضرورت ایجاد تشکیلات بهار</a:t>
            </a:r>
          </a:p>
          <a:p>
            <a:pPr marL="45720" indent="0" algn="ctr">
              <a:buNone/>
            </a:pPr>
            <a:endParaRPr lang="fa-IR" b="1" dirty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خاطره اولین روز حضور در مدرسه</a:t>
            </a:r>
          </a:p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772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0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943600"/>
            <a:ext cx="7696200" cy="76200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endParaRPr lang="en-US" sz="2800" dirty="0">
              <a:cs typeface="B Nazanin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1295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31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3600" b="1" dirty="0" smtClean="0">
                <a:solidFill>
                  <a:schemeClr val="accent6"/>
                </a:solidFill>
                <a:cs typeface="B Nazanin" pitchFamily="2" charset="-78"/>
              </a:rPr>
              <a:t>مشکلات مدرسه</a:t>
            </a:r>
            <a:endParaRPr lang="fa-IR" sz="3600" b="1" dirty="0" smtClean="0">
              <a:solidFill>
                <a:schemeClr val="accent6"/>
              </a:solidFill>
              <a:cs typeface="B Nazanin" pitchFamily="2" charset="-78"/>
            </a:endParaRPr>
          </a:p>
          <a:p>
            <a:pPr algn="ctr"/>
            <a:endParaRPr lang="fa-IR" b="1" dirty="0">
              <a:solidFill>
                <a:schemeClr val="accent6"/>
              </a:solidFill>
              <a:cs typeface="B Nazanin" pitchFamily="2" charset="-78"/>
            </a:endParaRPr>
          </a:p>
          <a:p>
            <a:pPr marL="45720" indent="0" algn="ctr">
              <a:buNone/>
            </a:pPr>
            <a:endParaRPr lang="fa-IR" b="1" dirty="0" smtClean="0">
              <a:solidFill>
                <a:schemeClr val="accent6"/>
              </a:solidFill>
              <a:cs typeface="B Nazanin" pitchFamily="2" charset="-78"/>
            </a:endParaRPr>
          </a:p>
          <a:p>
            <a:pPr algn="ctr"/>
            <a:r>
              <a:rPr lang="fa-IR" sz="2800" b="1" dirty="0" smtClean="0">
                <a:solidFill>
                  <a:schemeClr val="accent6"/>
                </a:solidFill>
                <a:cs typeface="B Nazanin" pitchFamily="2" charset="-78"/>
              </a:rPr>
              <a:t>بی نظمی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نبود کادر آموزشی و دبیر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سرصدا و همهمه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سردرگمی </a:t>
            </a:r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والدین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بی توجهی به درس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ضرب و شتم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زورگیری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مشروبخواری</a:t>
            </a:r>
          </a:p>
          <a:p>
            <a:pPr algn="ctr"/>
            <a:r>
              <a:rPr lang="fa-IR" b="1" dirty="0" smtClean="0">
                <a:solidFill>
                  <a:schemeClr val="accent6"/>
                </a:solidFill>
                <a:cs typeface="B Nazanin" pitchFamily="2" charset="-78"/>
              </a:rPr>
              <a:t>فرار از مدرسه</a:t>
            </a:r>
          </a:p>
          <a:p>
            <a:pPr algn="ctr"/>
            <a:endParaRPr lang="fa-IR" b="1" dirty="0" smtClean="0">
              <a:solidFill>
                <a:schemeClr val="accent6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71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143000"/>
            <a:ext cx="3956304" cy="685800"/>
          </a:xfrm>
        </p:spPr>
        <p:txBody>
          <a:bodyPr/>
          <a:lstStyle/>
          <a:p>
            <a:r>
              <a:rPr lang="fa-IR" dirty="0" smtClean="0">
                <a:cs typeface="B Nazanin" pitchFamily="2" charset="-78"/>
              </a:rPr>
              <a:t>توسل به اهلبیت علیهم السلام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7302" y="381000"/>
            <a:ext cx="4039498" cy="1600200"/>
          </a:xfrm>
        </p:spPr>
        <p:txBody>
          <a:bodyPr/>
          <a:lstStyle/>
          <a:p>
            <a:r>
              <a:rPr lang="fa-IR" sz="2800" dirty="0" smtClean="0">
                <a:cs typeface="B Nazanin" pitchFamily="2" charset="-78"/>
              </a:rPr>
              <a:t>اقدامات اولیه:</a:t>
            </a:r>
          </a:p>
          <a:p>
            <a:r>
              <a:rPr lang="fa-IR" sz="2800" dirty="0" smtClean="0">
                <a:cs typeface="B Nazanin" pitchFamily="2" charset="-78"/>
              </a:rPr>
              <a:t>توکل بر خدا و درخواست دعا از دیگران خصوصا پدر و مادرم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19600" y="4038600"/>
            <a:ext cx="4495800" cy="2362200"/>
          </a:xfrm>
        </p:spPr>
        <p:txBody>
          <a:bodyPr/>
          <a:lstStyle/>
          <a:p>
            <a:r>
              <a:rPr lang="fa-IR" sz="2000" dirty="0" smtClean="0">
                <a:cs typeface="B Nazanin" pitchFamily="2" charset="-78"/>
              </a:rPr>
              <a:t>سعی کردم نیتم رو خالص کنم</a:t>
            </a:r>
            <a:br>
              <a:rPr lang="fa-IR" sz="2000" dirty="0" smtClean="0">
                <a:cs typeface="B Nazanin" pitchFamily="2" charset="-78"/>
              </a:rPr>
            </a:br>
            <a:r>
              <a:rPr lang="fa-IR" sz="2000" dirty="0" smtClean="0">
                <a:cs typeface="B Nazanin" pitchFamily="2" charset="-78"/>
              </a:rPr>
              <a:t>شروع کردم به گشتن آدمهای خوب تو مساجد و پایگاههای بسیج و حوزه های علمیه و معلمین بازنشسته و... که تعدادشون هم خیلی زیاده. خدا هم از غیب شروع به مدد کرد و آدمهای خوب رو به کمکم فرستاد.</a:t>
            </a:r>
            <a:br>
              <a:rPr lang="fa-IR" sz="2000" dirty="0" smtClean="0">
                <a:cs typeface="B Nazanin" pitchFamily="2" charset="-78"/>
              </a:rPr>
            </a:br>
            <a:r>
              <a:rPr lang="fa-IR" sz="2000" dirty="0" smtClean="0">
                <a:cs typeface="B Nazanin" pitchFamily="2" charset="-78"/>
              </a:rPr>
              <a:t> انجمن </a:t>
            </a:r>
            <a:r>
              <a:rPr lang="fa-IR" sz="2000" dirty="0" smtClean="0">
                <a:cs typeface="B Nazanin" pitchFamily="2" charset="-78"/>
              </a:rPr>
              <a:t>خیلی همراه و </a:t>
            </a:r>
            <a:r>
              <a:rPr lang="fa-IR" sz="2000" dirty="0" smtClean="0">
                <a:cs typeface="B Nazanin" pitchFamily="2" charset="-78"/>
              </a:rPr>
              <a:t>دلسوز و ...</a:t>
            </a:r>
            <a:r>
              <a:rPr lang="fa-IR" sz="2000" dirty="0" smtClean="0">
                <a:cs typeface="B Nazanin" pitchFamily="2" charset="-78"/>
              </a:rPr>
              <a:t/>
            </a:r>
            <a:br>
              <a:rPr lang="fa-IR" sz="2000" dirty="0" smtClean="0">
                <a:cs typeface="B Nazanin" pitchFamily="2" charset="-78"/>
              </a:rPr>
            </a:br>
            <a:endParaRPr lang="en-US" sz="2000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401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8941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>
            <a:off x="4648200" y="5867400"/>
            <a:ext cx="1219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بررسی راهکارهای حل مشکل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56447" y="1400326"/>
            <a:ext cx="3346704" cy="3857473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fa-IR" sz="2000" dirty="0" smtClean="0">
                <a:cs typeface="B Nazanin" pitchFamily="2" charset="-78"/>
              </a:rPr>
              <a:t>1- گذاشتن قانون و پایبندی به آن از طرف مدرسه و برخورد با خاطیان</a:t>
            </a:r>
          </a:p>
          <a:p>
            <a:pPr marL="45720" indent="0" algn="r">
              <a:buNone/>
            </a:pPr>
            <a:r>
              <a:rPr lang="fa-IR" sz="2000" dirty="0" smtClean="0">
                <a:cs typeface="B Nazanin" pitchFamily="2" charset="-78"/>
              </a:rPr>
              <a:t>2- برگزاری جلسات با والدین</a:t>
            </a:r>
          </a:p>
          <a:p>
            <a:pPr marL="45720" indent="0" algn="r">
              <a:buNone/>
            </a:pPr>
            <a:r>
              <a:rPr lang="fa-IR" sz="2000" dirty="0" smtClean="0">
                <a:cs typeface="B Nazanin" pitchFamily="2" charset="-78"/>
              </a:rPr>
              <a:t>3- گفتگوهای صمیمی با نوجوانان</a:t>
            </a:r>
          </a:p>
          <a:p>
            <a:pPr marL="45720" indent="0" algn="r">
              <a:buNone/>
            </a:pPr>
            <a:r>
              <a:rPr lang="fa-IR" sz="2000" dirty="0" smtClean="0">
                <a:cs typeface="B Nazanin" pitchFamily="2" charset="-78"/>
              </a:rPr>
              <a:t>4- برگزاری اردوهای کوتاه مدت در مدرسه</a:t>
            </a:r>
          </a:p>
          <a:p>
            <a:pPr marL="45720" indent="0" algn="r">
              <a:buNone/>
            </a:pPr>
            <a:r>
              <a:rPr lang="fa-IR" sz="2000" dirty="0" smtClean="0">
                <a:cs typeface="B Nazanin" pitchFamily="2" charset="-78"/>
              </a:rPr>
              <a:t>5- ارتباط گیری با مساجد اطراف</a:t>
            </a:r>
          </a:p>
          <a:p>
            <a:pPr marL="45720" indent="0" algn="r">
              <a:buNone/>
            </a:pPr>
            <a:r>
              <a:rPr lang="fa-IR" sz="2000" dirty="0" smtClean="0">
                <a:cs typeface="B Nazanin" pitchFamily="2" charset="-78"/>
              </a:rPr>
              <a:t>6- ایجاد تشکیلاتی که دانش آموز در آن هویت جدیدی پیدا کند.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/>
              <a:t>خصوصیات دوران نوجوانی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410199" y="1399032"/>
            <a:ext cx="2581529" cy="3553968"/>
          </a:xfrm>
        </p:spPr>
        <p:txBody>
          <a:bodyPr>
            <a:no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استقلال طلبی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هویت طلبی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اظهار قدرت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بی نظمی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سرکشی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عدم </a:t>
            </a:r>
            <a:r>
              <a:rPr lang="fa-IR" sz="2000" dirty="0" smtClean="0">
                <a:cs typeface="B Nazanin" pitchFamily="2" charset="-78"/>
              </a:rPr>
              <a:t>کنترل خشم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و...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4953000"/>
            <a:ext cx="6781800" cy="1295400"/>
          </a:xfrm>
        </p:spPr>
        <p:txBody>
          <a:bodyPr/>
          <a:lstStyle/>
          <a:p>
            <a:r>
              <a:rPr lang="fa-IR" sz="2400" dirty="0" smtClean="0">
                <a:cs typeface="B Nazanin" pitchFamily="2" charset="-78"/>
              </a:rPr>
              <a:t>نتیجه بررسی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ایجاد تشکیلاتی که بتواند به هویت بخشی دانش آموز کمک کند که به واسطه آن دیگر مشکلات هم حل خواهد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44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1447800"/>
            <a:ext cx="6512511" cy="4067368"/>
          </a:xfrm>
        </p:spPr>
        <p:txBody>
          <a:bodyPr/>
          <a:lstStyle/>
          <a:p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  <a:t>هدف از تشکیلات</a:t>
            </a:r>
            <a:b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</a:b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  <a:t>ساماندهی مدرسه از طریق مسئولیت دادن و احساس عزتمندی</a:t>
            </a:r>
            <a:b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</a:b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  <a:t>درگیرکردن دانش اموزان در امورات مدرسه</a:t>
            </a:r>
            <a:b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</a:b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  <a:t>تربیت نیروی انقلابی برای مدیریت آینده</a:t>
            </a:r>
            <a:b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</a:b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  <a:t>واسپاری کارها به دانش اموزان</a:t>
            </a:r>
            <a:b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</a:br>
            <a: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  <a:t/>
            </a:r>
            <a:br>
              <a:rPr lang="fa-IR" sz="2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cs typeface="2  Nazanin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1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3276600"/>
          </a:xfrm>
        </p:spPr>
        <p:txBody>
          <a:bodyPr/>
          <a:lstStyle/>
          <a:p>
            <a:pPr marL="182880" lvl="0" indent="-182880">
              <a:spcBef>
                <a:spcPct val="20000"/>
              </a:spcBef>
              <a:spcAft>
                <a:spcPts val="300"/>
              </a:spcAft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تشکیلات بهار</a:t>
            </a:r>
            <a:b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(بسیج- هیات دانش آموزی- انجمن اسلامی- رسانه)</a:t>
            </a:r>
            <a:b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/>
            </a:r>
            <a:b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اقدامات:</a:t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1- برگزاری بیتوته در مدرسه جهت شناسایی افراد مستعد راهبری(توان سرگروهی- خانواده همراه- - درسخوان- مومن)</a:t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مراحل: الف- شناسایی افراد توسط ثبت نام دانش آموز و معرفی معلمین، مدیر و ...</a:t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        ب- شناخت افراد توانمند در اردو با واسپاری کارها</a:t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        ج- پرکردن فرم علاقه مندیها و...</a:t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          د: انتخاب افراد سرگروه بسیج، هیات، انجمن و رسانه</a:t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/>
            </a:r>
            <a:b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r>
              <a:rPr lang="fa-IR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>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  <a:t/>
            </a:r>
            <a:b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B Nazanin" pitchFamily="2" charset="-78"/>
              </a:rPr>
            </a:br>
            <a:endParaRPr lang="en-US" sz="2000" dirty="0"/>
          </a:p>
        </p:txBody>
      </p:sp>
      <p:pic>
        <p:nvPicPr>
          <p:cNvPr id="3075" name="Picture 3" descr="C:\Users\tohid\Desktop\تشکیلات\cddea282-8354-4bce-a970-b7741cfea0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8077200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7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99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0"/>
            <a:ext cx="6172200" cy="1447800"/>
          </a:xfrm>
        </p:spPr>
        <p:txBody>
          <a:bodyPr/>
          <a:lstStyle/>
          <a:p>
            <a:r>
              <a:rPr lang="fa-IR" sz="3200" dirty="0" smtClean="0">
                <a:cs typeface="2  Nazanin" pitchFamily="2" charset="-78"/>
              </a:rPr>
              <a:t>هیات:</a:t>
            </a:r>
            <a:br>
              <a:rPr lang="fa-IR" sz="3200" dirty="0" smtClean="0">
                <a:cs typeface="2  Nazanin" pitchFamily="2" charset="-78"/>
              </a:rPr>
            </a:br>
            <a:r>
              <a:rPr lang="fa-IR" sz="3200" dirty="0" smtClean="0">
                <a:cs typeface="2  Nazanin" pitchFamily="2" charset="-78"/>
              </a:rPr>
              <a:t>برگزاری هیات دانش اموزی در مسجد محل</a:t>
            </a:r>
            <a:endParaRPr lang="en-US" sz="3200" dirty="0">
              <a:cs typeface="2 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553200" cy="4005995"/>
          </a:xfrm>
        </p:spPr>
      </p:pic>
    </p:spTree>
    <p:extLst>
      <p:ext uri="{BB962C8B-B14F-4D97-AF65-F5344CB8AC3E}">
        <p14:creationId xmlns:p14="http://schemas.microsoft.com/office/powerpoint/2010/main" val="321190009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</TotalTime>
  <Words>236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بسم الله الرحمن الرحیم</vt:lpstr>
      <vt:lpstr>PowerPoint Presentation</vt:lpstr>
      <vt:lpstr>  </vt:lpstr>
      <vt:lpstr>سعی کردم نیتم رو خالص کنم شروع کردم به گشتن آدمهای خوب تو مساجد و پایگاههای بسیج و حوزه های علمیه و معلمین بازنشسته و... که تعدادشون هم خیلی زیاده. خدا هم از غیب شروع به مدد کرد و آدمهای خوب رو به کمکم فرستاد.  انجمن خیلی همراه و دلسوز و ... </vt:lpstr>
      <vt:lpstr>نتیجه بررسی ایجاد تشکیلاتی که بتواند به هویت بخشی دانش آموز کمک کند که به واسطه آن دیگر مشکلات هم حل خواهد</vt:lpstr>
      <vt:lpstr>هدف از تشکیلات ساماندهی مدرسه از طریق مسئولیت دادن و احساس عزتمندی درگیرکردن دانش اموزان در امورات مدرسه تربیت نیروی انقلابی برای مدیریت آینده واسپاری کارها به دانش اموزان  </vt:lpstr>
      <vt:lpstr>تشکیلات بهار (بسیج- هیات دانش آموزی- انجمن اسلامی- رسانه)  اقدامات:  1- برگزاری بیتوته در مدرسه جهت شناسایی افراد مستعد راهبری(توان سرگروهی- خانواده همراه- - درسخوان- مومن) مراحل: الف- شناسایی افراد توسط ثبت نام دانش آموز و معرفی معلمین، مدیر و ...           ب- شناخت افراد توانمند در اردو با واسپاری کارها           ج- پرکردن فرم علاقه مندیها و...            د: انتخاب افراد سرگروه بسیج، هیات، انجمن و رسانه    </vt:lpstr>
      <vt:lpstr>PowerPoint Presentation</vt:lpstr>
      <vt:lpstr>هیات: برگزاری هیات دانش اموزی در مسجد محل</vt:lpstr>
      <vt:lpstr>برنامه های تربیتی در روز پنجشنبه</vt:lpstr>
      <vt:lpstr>همه تشکیلات در یک قاب</vt:lpstr>
      <vt:lpstr>PowerPoint Presentation</vt:lpstr>
      <vt:lpstr>PowerPoint Presentation</vt:lpstr>
      <vt:lpstr>اجرای گروه سرود دبیرستان در صدا و سیما، دادگستری، اداره آموزش و پرورش و...</vt:lpstr>
      <vt:lpstr>با سپاس از مسئولین برگزاری و صبوری همه حضار عزیز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tohid</dc:creator>
  <cp:lastModifiedBy>tohid</cp:lastModifiedBy>
  <cp:revision>18</cp:revision>
  <dcterms:created xsi:type="dcterms:W3CDTF">2025-01-02T07:05:45Z</dcterms:created>
  <dcterms:modified xsi:type="dcterms:W3CDTF">2025-01-06T16:28:27Z</dcterms:modified>
</cp:coreProperties>
</file>