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hdphoto1.wdp" ContentType="image/vnd.ms-photo"/>
  <Override PartName="/ppt/media/image3.png" ContentType="image/png"/>
  <Override PartName="/ppt/media/image4.png" ContentType="image/png"/>
  <Override PartName="/ppt/media/image8.jpeg" ContentType="image/jpeg"/>
  <Override PartName="/ppt/media/image5.jpeg" ContentType="image/jpeg"/>
  <Override PartName="/ppt/media/image18.png" ContentType="image/png"/>
  <Override PartName="/ppt/media/image1.jpeg" ContentType="image/jpeg"/>
  <Override PartName="/ppt/media/image2.jpeg" ContentType="image/jpeg"/>
  <Override PartName="/ppt/media/image6.jpeg" ContentType="image/jpeg"/>
  <Override PartName="/ppt/media/image7.jpeg" ContentType="image/jpeg"/>
  <Override PartName="/ppt/media/image9.jpeg" ContentType="image/jpeg"/>
  <Override PartName="/ppt/media/image14.jpeg" ContentType="image/jpeg"/>
  <Override PartName="/ppt/media/image13.jpeg" ContentType="image/jpeg"/>
  <Override PartName="/ppt/media/image12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0.jpeg" ContentType="image/jpeg"/>
  <Override PartName="/ppt/media/image11.jpeg" ContentType="image/jpeg"/>
  <Override PartName="/ppt/notesSlides/notesSlide20.xml" ContentType="application/vnd.openxmlformats-officedocument.presentationml.notesSlide+xml"/>
  <Override PartName="/ppt/notesSlides/_rels/notesSlide20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21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 rtl="1"/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move the slide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6D0F22EF-C497-4B4F-941B-5545F5CF3425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79" name="TextShape 3"/>
          <p:cNvSpPr txBox="1"/>
          <p:nvPr/>
        </p:nvSpPr>
        <p:spPr>
          <a:xfrm>
            <a:off x="144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rtl="1">
              <a:lnSpc>
                <a:spcPct val="100000"/>
              </a:lnSpc>
            </a:pPr>
            <a:fld id="{F0148099-D185-49FD-99BD-1CE30714FB33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82" name="TextShape 3"/>
          <p:cNvSpPr txBox="1"/>
          <p:nvPr/>
        </p:nvSpPr>
        <p:spPr>
          <a:xfrm>
            <a:off x="144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rtl="1">
              <a:lnSpc>
                <a:spcPct val="100000"/>
              </a:lnSpc>
            </a:pPr>
            <a:fld id="{4BBD6CB6-AF42-4F08-B280-02A6B8B7AE5F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 rtl="1"/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 rtl="1"/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 rtl="1"/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 rtl="1"/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 rtl="1"/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 rtl="1"/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 rtl="1"/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 rtl="1"/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 rtl="1"/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 rtl="1"/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 rtl="1"/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 rtl="1"/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 rtl="1"/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 rtl="1"/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 rtl="1"/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 rtl="1"/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 rtl="1"/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 rtl="1"/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 rtl="1"/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 rtl="1"/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>
            <a:alphaModFix amt="87000"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 rtl="1"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 rtl="1">
              <a:lnSpc>
                <a:spcPct val="100000"/>
              </a:lnSpc>
            </a:pPr>
            <a:fld id="{8F90D8C4-E5A6-449B-B754-CC6E81F5CE45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1/14/25</a:t>
            </a:fld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 </a:t>
            </a:r>
            <a:fld id="{B6E05AB7-4F59-4A17-96CD-890A4EC964BA}" type="datetime12">
              <a:rPr b="0" lang="en-US" sz="1200" spc="-1" strike="noStrike">
                <a:solidFill>
                  <a:srgbClr val="8b8b8b"/>
                </a:solidFill>
                <a:latin typeface="Calibri"/>
              </a:rPr>
              <a:t>05:43 AM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 rtl="1">
              <a:lnSpc>
                <a:spcPct val="100000"/>
              </a:lnSpc>
            </a:pPr>
            <a:r>
              <a:rPr b="0" lang="fa-IR" sz="1200" spc="-1" strike="noStrike">
                <a:solidFill>
                  <a:srgbClr val="8b8b8b"/>
                </a:solidFill>
                <a:latin typeface="Calibri"/>
              </a:rPr>
              <a:t>جشنواره جنات 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1403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rtl="1">
              <a:lnSpc>
                <a:spcPct val="100000"/>
              </a:lnSpc>
            </a:pPr>
            <a:fld id="{1F7C4BDF-5781-4CF5-9791-C2828FAD17AC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r" rtl="1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 algn="r" rtl="1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 algn="r" rtl="1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 algn="r" rtl="1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 algn="r" rtl="1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 algn="r" rtl="1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 algn="r" rtl="1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>
            <a:alphaModFix amt="87000"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 algn="r" rtl="1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 algn="r" rtl="1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 algn="r" rtl="1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 algn="r" rtl="1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 algn="r" rtl="1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 rtl="1">
              <a:lnSpc>
                <a:spcPct val="100000"/>
              </a:lnSpc>
            </a:pPr>
            <a:fld id="{30ACDAC1-677E-4466-A186-B5FF72DC9301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1/14/25</a:t>
            </a:fld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 </a:t>
            </a:r>
            <a:fld id="{C118910E-EB7F-45E9-A601-64F5E797F881}" type="datetime12">
              <a:rPr b="0" lang="en-US" sz="1200" spc="-1" strike="noStrike">
                <a:solidFill>
                  <a:srgbClr val="8b8b8b"/>
                </a:solidFill>
                <a:latin typeface="Calibri"/>
              </a:rPr>
              <a:t>05:43 AM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 rtl="1">
              <a:lnSpc>
                <a:spcPct val="100000"/>
              </a:lnSpc>
            </a:pPr>
            <a:r>
              <a:rPr b="0" lang="fa-IR" sz="1200" spc="-1" strike="noStrike">
                <a:solidFill>
                  <a:srgbClr val="8b8b8b"/>
                </a:solidFill>
                <a:latin typeface="Calibri"/>
              </a:rPr>
              <a:t>جشنواره جنات 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1403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rtl="1">
              <a:lnSpc>
                <a:spcPct val="100000"/>
              </a:lnSpc>
            </a:pPr>
            <a:fld id="{69AA89DE-FC07-4FB3-9525-C46C8CF87216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microsoft.com/office/2007/relationships/hdphoto" Target="../media/hdphoto1.wdp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3" descr=""/>
          <p:cNvPicPr/>
          <p:nvPr/>
        </p:nvPicPr>
        <p:blipFill>
          <a:blip r:embed="rId1"/>
          <a:stretch/>
        </p:blipFill>
        <p:spPr>
          <a:xfrm>
            <a:off x="3383280" y="289440"/>
            <a:ext cx="5394600" cy="5394600"/>
          </a:xfrm>
          <a:prstGeom prst="rect">
            <a:avLst/>
          </a:prstGeom>
          <a:ln>
            <a:noFill/>
          </a:ln>
        </p:spPr>
      </p:pic>
      <p:sp>
        <p:nvSpPr>
          <p:cNvPr id="89" name="TextShape 1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 rtl="1">
              <a:lnSpc>
                <a:spcPct val="100000"/>
              </a:lnSpc>
            </a:pPr>
            <a:r>
              <a:rPr b="0" lang="fa-IR" sz="1200" spc="-1" strike="noStrike">
                <a:solidFill>
                  <a:srgbClr val="8b8b8b"/>
                </a:solidFill>
                <a:latin typeface="Calibri"/>
              </a:rPr>
              <a:t>جشنواره جنات 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1403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rtl="1">
              <a:lnSpc>
                <a:spcPct val="100000"/>
              </a:lnSpc>
            </a:pPr>
            <a:fld id="{3E3AA81B-EBE3-450F-BD8B-90A32C7BE8D7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p14:dur="100"/>
    </mc:Choice>
    <mc:Fallback>
      <p:transition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7658280" y="2752200"/>
            <a:ext cx="344772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 rtl="1">
              <a:lnSpc>
                <a:spcPct val="90000"/>
              </a:lnSpc>
            </a:pPr>
            <a:r>
              <a:rPr b="0" lang="fa-IR" sz="3600" spc="-1" strike="noStrike">
                <a:solidFill>
                  <a:srgbClr val="000000"/>
                </a:solidFill>
                <a:latin typeface="Amiri"/>
                <a:cs typeface="Amiri"/>
              </a:rPr>
              <a:t>کمک رسانی مالی به خانواده های نیازمند توسط خیرین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5" name="Content Placeholder 3" descr=""/>
          <p:cNvPicPr/>
          <p:nvPr/>
        </p:nvPicPr>
        <p:blipFill>
          <a:blip r:embed="rId1"/>
          <a:stretch/>
        </p:blipFill>
        <p:spPr>
          <a:xfrm>
            <a:off x="681840" y="0"/>
            <a:ext cx="6728400" cy="6728400"/>
          </a:xfrm>
          <a:prstGeom prst="rect">
            <a:avLst/>
          </a:prstGeom>
          <a:ln>
            <a:noFill/>
          </a:ln>
        </p:spPr>
      </p:pic>
      <p:sp>
        <p:nvSpPr>
          <p:cNvPr id="126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 rtl="1">
              <a:lnSpc>
                <a:spcPct val="100000"/>
              </a:lnSpc>
            </a:pPr>
            <a:r>
              <a:rPr b="0" lang="fa-IR" sz="1200" spc="-1" strike="noStrike">
                <a:solidFill>
                  <a:srgbClr val="8b8b8b"/>
                </a:solidFill>
                <a:latin typeface="Calibri"/>
              </a:rPr>
              <a:t>جشنواره جنات 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1403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27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rtl="1">
              <a:lnSpc>
                <a:spcPct val="100000"/>
              </a:lnSpc>
            </a:pPr>
            <a:fld id="{16F4109C-41DA-4DEF-B2AB-572743EBE010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3</a:t>
            </a:fld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16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7143840" y="2957040"/>
            <a:ext cx="419076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3000"/>
          </a:bodyPr>
          <a:p>
            <a:pPr algn="ctr" rtl="1">
              <a:lnSpc>
                <a:spcPct val="90000"/>
              </a:lnSpc>
            </a:pPr>
            <a:r>
              <a:rPr b="0" lang="fa-IR" sz="3600" spc="-1" strike="noStrike">
                <a:solidFill>
                  <a:srgbClr val="000000"/>
                </a:solidFill>
                <a:latin typeface="Amiri"/>
                <a:cs typeface="Amiri"/>
              </a:rPr>
              <a:t>برپایی سفره ها و نذورات جهت تعظیم شعائر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9" name="Content Placeholder 3" descr=""/>
          <p:cNvPicPr/>
          <p:nvPr/>
        </p:nvPicPr>
        <p:blipFill>
          <a:blip r:embed="rId1"/>
          <a:stretch/>
        </p:blipFill>
        <p:spPr>
          <a:xfrm>
            <a:off x="343080" y="642960"/>
            <a:ext cx="6933960" cy="5199120"/>
          </a:xfrm>
          <a:prstGeom prst="rect">
            <a:avLst/>
          </a:prstGeom>
          <a:ln>
            <a:noFill/>
          </a:ln>
        </p:spPr>
      </p:pic>
      <p:sp>
        <p:nvSpPr>
          <p:cNvPr id="130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 rtl="1">
              <a:lnSpc>
                <a:spcPct val="100000"/>
              </a:lnSpc>
            </a:pPr>
            <a:r>
              <a:rPr b="0" lang="fa-IR" sz="1200" spc="-1" strike="noStrike">
                <a:solidFill>
                  <a:srgbClr val="8b8b8b"/>
                </a:solidFill>
                <a:latin typeface="Calibri"/>
              </a:rPr>
              <a:t>جشنواره جنات 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1403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31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rtl="1">
              <a:lnSpc>
                <a:spcPct val="100000"/>
              </a:lnSpc>
            </a:pPr>
            <a:fld id="{277A22F5-8526-4D79-9265-6E9AE475F22E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11</a:t>
            </a:fld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16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1714680" y="5055480"/>
            <a:ext cx="889596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000"/>
          </a:bodyPr>
          <a:p>
            <a:pPr algn="ctr" rtl="1">
              <a:lnSpc>
                <a:spcPct val="90000"/>
              </a:lnSpc>
            </a:pPr>
            <a:r>
              <a:rPr b="0" lang="fa-IR" sz="3600" spc="-1" strike="noStrike">
                <a:solidFill>
                  <a:srgbClr val="000000"/>
                </a:solidFill>
                <a:latin typeface="Calibri Light"/>
              </a:rPr>
              <a:t>حضور دراماکن اهل سنت </a:t>
            </a: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(مزار شیخ احمد جام )</a:t>
            </a:r>
            <a:br/>
            <a:r>
              <a:rPr b="0" lang="en-US" sz="3600" spc="-1" strike="noStrike">
                <a:solidFill>
                  <a:srgbClr val="000000"/>
                </a:solidFill>
                <a:latin typeface="Calibri Light"/>
              </a:rPr>
              <a:t> جهت ایجاد همدلی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3" name="Content Placeholder 3" descr=""/>
          <p:cNvPicPr/>
          <p:nvPr/>
        </p:nvPicPr>
        <p:blipFill>
          <a:blip r:embed="rId1"/>
          <a:stretch/>
        </p:blipFill>
        <p:spPr>
          <a:xfrm>
            <a:off x="1504080" y="211680"/>
            <a:ext cx="8610840" cy="4843440"/>
          </a:xfrm>
          <a:prstGeom prst="rect">
            <a:avLst/>
          </a:prstGeom>
          <a:ln>
            <a:noFill/>
          </a:ln>
        </p:spPr>
      </p:pic>
      <p:sp>
        <p:nvSpPr>
          <p:cNvPr id="134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 rtl="1">
              <a:lnSpc>
                <a:spcPct val="100000"/>
              </a:lnSpc>
            </a:pPr>
            <a:r>
              <a:rPr b="0" lang="fa-IR" sz="1200" spc="-1" strike="noStrike">
                <a:solidFill>
                  <a:srgbClr val="8b8b8b"/>
                </a:solidFill>
                <a:latin typeface="Calibri"/>
              </a:rPr>
              <a:t>جشنواره جنات 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1403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35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rtl="1">
              <a:lnSpc>
                <a:spcPct val="100000"/>
              </a:lnSpc>
            </a:pPr>
            <a:fld id="{FD8C47F0-C8D6-48B1-99CA-3F4F34348C26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12</a:t>
            </a:fld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7201080" y="3246840"/>
            <a:ext cx="455256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6000"/>
          </a:bodyPr>
          <a:p>
            <a:pPr algn="ctr" rtl="1">
              <a:lnSpc>
                <a:spcPct val="90000"/>
              </a:lnSpc>
            </a:pPr>
            <a:r>
              <a:rPr b="1" lang="fa-IR" sz="3600" spc="-1" strike="noStrike">
                <a:solidFill>
                  <a:srgbClr val="000000"/>
                </a:solidFill>
                <a:latin typeface="Amiri"/>
                <a:cs typeface="Amiri"/>
              </a:rPr>
              <a:t>ارائه مشاوره به والدین نوجوانانِ طرح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7" name="Content Placeholder 3" descr=""/>
          <p:cNvPicPr/>
          <p:nvPr/>
        </p:nvPicPr>
        <p:blipFill>
          <a:blip r:embed="rId1"/>
          <a:stretch/>
        </p:blipFill>
        <p:spPr>
          <a:xfrm>
            <a:off x="228600" y="439920"/>
            <a:ext cx="7486200" cy="5613480"/>
          </a:xfrm>
          <a:prstGeom prst="rect">
            <a:avLst/>
          </a:prstGeom>
          <a:ln>
            <a:noFill/>
          </a:ln>
        </p:spPr>
      </p:pic>
      <p:sp>
        <p:nvSpPr>
          <p:cNvPr id="138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 rtl="1">
              <a:lnSpc>
                <a:spcPct val="100000"/>
              </a:lnSpc>
            </a:pPr>
            <a:r>
              <a:rPr b="0" lang="fa-IR" sz="1200" spc="-1" strike="noStrike">
                <a:solidFill>
                  <a:srgbClr val="8b8b8b"/>
                </a:solidFill>
                <a:latin typeface="Calibri"/>
              </a:rPr>
              <a:t>جشنواره جنات 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1403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39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rtl="1">
              <a:lnSpc>
                <a:spcPct val="100000"/>
              </a:lnSpc>
            </a:pPr>
            <a:fld id="{E26A564B-CE61-46A8-BC47-1D7FC4286121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13</a:t>
            </a:fld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13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838080" y="365040"/>
            <a:ext cx="99626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 rtl="1">
              <a:lnSpc>
                <a:spcPct val="90000"/>
              </a:lnSpc>
            </a:pPr>
            <a:r>
              <a:rPr b="1" lang="fa-IR" sz="4800" spc="-1" strike="noStrike">
                <a:solidFill>
                  <a:srgbClr val="0070c0"/>
                </a:solidFill>
                <a:latin typeface="Amiri"/>
                <a:cs typeface="Amiri"/>
              </a:rPr>
              <a:t>بازخورد فعالیت : </a:t>
            </a:r>
            <a:endParaRPr b="0" lang="en-US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 algn="r" rtl="1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fa-IR" sz="3200" spc="-1" strike="noStrike">
                <a:solidFill>
                  <a:srgbClr val="000000"/>
                </a:solidFill>
                <a:latin typeface="Amiri"/>
                <a:cs typeface="Amiri"/>
              </a:rPr>
              <a:t>قبل از طرح نوجوانان در فضای مجازی تحت تاثیر تخریب نظام و تطهیر حکومت پهلوی از سمت دشمن قرار گرفته اند .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r" rtl="1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fa-IR" sz="3200" spc="-1" strike="noStrike">
                <a:solidFill>
                  <a:srgbClr val="000000"/>
                </a:solidFill>
                <a:latin typeface="Amiri"/>
                <a:cs typeface="Amiri"/>
              </a:rPr>
              <a:t>بعد از طرح با آموزش های تربیتی وآموزشی نوجوانان به مربیان روشن تبدیل شده اند.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r" rtl="1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fa-IR" sz="3200" spc="-1" strike="noStrike">
                <a:solidFill>
                  <a:srgbClr val="000000"/>
                </a:solidFill>
                <a:latin typeface="Amiri"/>
                <a:cs typeface="Amiri"/>
              </a:rPr>
              <a:t>مخاطبین به صورت حضوری ومجازی پاسخگوی شبهات هستند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algn="r" rtl="1"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 rtl="1">
              <a:lnSpc>
                <a:spcPct val="100000"/>
              </a:lnSpc>
            </a:pPr>
            <a:r>
              <a:rPr b="0" lang="fa-IR" sz="1200" spc="-1" strike="noStrike">
                <a:solidFill>
                  <a:srgbClr val="8b8b8b"/>
                </a:solidFill>
                <a:latin typeface="Calibri"/>
              </a:rPr>
              <a:t>جشنواره جنات 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1403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43" name="TextShape 4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rtl="1">
              <a:lnSpc>
                <a:spcPct val="100000"/>
              </a:lnSpc>
            </a:pPr>
            <a:fld id="{58A9F3A0-A085-4277-9E83-50FCAEC9FED2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14</a:t>
            </a:fld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125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42000"/>
          </a:bodyPr>
          <a:p>
            <a:pPr algn="ctr" rtl="1">
              <a:lnSpc>
                <a:spcPct val="150000"/>
              </a:lnSpc>
            </a:pPr>
            <a:r>
              <a:rPr b="1" lang="fa-IR" sz="4000" spc="-1" strike="noStrike">
                <a:solidFill>
                  <a:srgbClr val="000000"/>
                </a:solidFill>
                <a:latin typeface="Amiri"/>
                <a:cs typeface="Amiri"/>
              </a:rPr>
              <a:t>تکریم دختران در روز دختر در راستای جهاد تبیین</a:t>
            </a:r>
            <a:br/>
            <a:r>
              <a:rPr b="1" lang="en-US" sz="2400" spc="-1" strike="noStrike">
                <a:solidFill>
                  <a:srgbClr val="000000"/>
                </a:solidFill>
                <a:latin typeface="Amiri"/>
              </a:rPr>
              <a:t>(استفاده از ظرفیت های شهرستان و حضور در طبیعت )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5" name="Content Placeholder 3" descr=""/>
          <p:cNvPicPr/>
          <p:nvPr/>
        </p:nvPicPr>
        <p:blipFill>
          <a:blip r:embed="rId1"/>
          <a:stretch/>
        </p:blipFill>
        <p:spPr>
          <a:xfrm>
            <a:off x="456120" y="1863720"/>
            <a:ext cx="5639400" cy="4228920"/>
          </a:xfrm>
          <a:prstGeom prst="rect">
            <a:avLst/>
          </a:prstGeom>
          <a:ln>
            <a:noFill/>
          </a:ln>
        </p:spPr>
      </p:pic>
      <p:pic>
        <p:nvPicPr>
          <p:cNvPr id="146" name="Picture 4" descr=""/>
          <p:cNvPicPr/>
          <p:nvPr/>
        </p:nvPicPr>
        <p:blipFill>
          <a:blip r:embed="rId2"/>
          <a:stretch/>
        </p:blipFill>
        <p:spPr>
          <a:xfrm>
            <a:off x="6463800" y="1863720"/>
            <a:ext cx="5639400" cy="4228920"/>
          </a:xfrm>
          <a:prstGeom prst="rect">
            <a:avLst/>
          </a:prstGeom>
          <a:ln>
            <a:noFill/>
          </a:ln>
        </p:spPr>
      </p:pic>
      <p:sp>
        <p:nvSpPr>
          <p:cNvPr id="147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 rtl="1">
              <a:lnSpc>
                <a:spcPct val="100000"/>
              </a:lnSpc>
            </a:pPr>
            <a:r>
              <a:rPr b="0" lang="fa-IR" sz="1200" spc="-1" strike="noStrike">
                <a:solidFill>
                  <a:srgbClr val="8b8b8b"/>
                </a:solidFill>
                <a:latin typeface="Calibri"/>
              </a:rPr>
              <a:t>جشنواره جنات 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1403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48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rtl="1">
              <a:lnSpc>
                <a:spcPct val="100000"/>
              </a:lnSpc>
            </a:pPr>
            <a:fld id="{E9043166-14C4-4217-B1F9-67EF26DDB2A0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15</a:t>
            </a:fld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125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 rtl="1">
              <a:lnSpc>
                <a:spcPct val="90000"/>
              </a:lnSpc>
            </a:pPr>
            <a:r>
              <a:rPr b="0" lang="fa-IR" sz="4400" spc="-1" strike="noStrike">
                <a:solidFill>
                  <a:srgbClr val="000000"/>
                </a:solidFill>
                <a:latin typeface="Calibri Light"/>
              </a:rPr>
              <a:t>اهداف و تاثیرات فعالیت :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fa-IR" sz="3200" spc="-1" strike="noStrike">
                <a:solidFill>
                  <a:srgbClr val="000000"/>
                </a:solidFill>
                <a:latin typeface="Amiri"/>
                <a:cs typeface="Amiri"/>
              </a:rPr>
              <a:t>هدف از طرح تربیت مربیان در جهت فریضه جهاد تبیین می باشد.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1" name="Picture 3" descr=""/>
          <p:cNvPicPr/>
          <p:nvPr/>
        </p:nvPicPr>
        <p:blipFill>
          <a:blip r:embed="rId1"/>
          <a:stretch/>
        </p:blipFill>
        <p:spPr>
          <a:xfrm>
            <a:off x="1771560" y="2848320"/>
            <a:ext cx="7997760" cy="3056760"/>
          </a:xfrm>
          <a:prstGeom prst="rect">
            <a:avLst/>
          </a:prstGeom>
          <a:ln>
            <a:noFill/>
          </a:ln>
        </p:spPr>
      </p:pic>
      <p:sp>
        <p:nvSpPr>
          <p:cNvPr id="152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 rtl="1">
              <a:lnSpc>
                <a:spcPct val="100000"/>
              </a:lnSpc>
            </a:pPr>
            <a:r>
              <a:rPr b="0" lang="fa-IR" sz="1200" spc="-1" strike="noStrike">
                <a:solidFill>
                  <a:srgbClr val="8b8b8b"/>
                </a:solidFill>
                <a:latin typeface="Calibri"/>
              </a:rPr>
              <a:t>جشنواره جنات 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1403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53" name="TextShape 4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rtl="1">
              <a:lnSpc>
                <a:spcPct val="100000"/>
              </a:lnSpc>
            </a:pPr>
            <a:fld id="{DEB9735E-7B06-4F8A-8D58-CB7C4BB14D31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125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838080" y="365040"/>
            <a:ext cx="984852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 rtl="1">
              <a:lnSpc>
                <a:spcPct val="90000"/>
              </a:lnSpc>
            </a:pPr>
            <a:r>
              <a:rPr b="1" lang="fa-IR" sz="4400" spc="-1" strike="noStrike">
                <a:solidFill>
                  <a:srgbClr val="0070c0"/>
                </a:solidFill>
                <a:latin typeface="Amiri"/>
                <a:cs typeface="Amiri"/>
              </a:rPr>
              <a:t>تامین مالی و پشتیبانی فعالیت: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1428840" y="1690560"/>
            <a:ext cx="96008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 algn="just" rtl="1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a-IR" sz="2800" spc="-1" strike="noStrike">
                <a:solidFill>
                  <a:srgbClr val="000000"/>
                </a:solidFill>
                <a:latin typeface="Amiri"/>
                <a:cs typeface="Amiri"/>
              </a:rPr>
              <a:t>تامین هزینه های مالی و پشتیبانی توسط خیرین صورت گرفت 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just" rtl="1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a-IR" sz="2800" spc="-1" strike="noStrike">
                <a:solidFill>
                  <a:srgbClr val="000000"/>
                </a:solidFill>
                <a:latin typeface="Amiri"/>
                <a:cs typeface="Amiri"/>
              </a:rPr>
              <a:t>در صورت معرفی نوجوانان آموزش دیده به عنوان مربی به مدارس و موسسات زمینه کسب درآمد فراهم می باشد 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algn="r" rtl="1"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 rtl="1">
              <a:lnSpc>
                <a:spcPct val="100000"/>
              </a:lnSpc>
            </a:pPr>
            <a:r>
              <a:rPr b="0" lang="fa-IR" sz="1200" spc="-1" strike="noStrike">
                <a:solidFill>
                  <a:srgbClr val="8b8b8b"/>
                </a:solidFill>
                <a:latin typeface="Calibri"/>
              </a:rPr>
              <a:t>جشنواره جنات 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1403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57" name="TextShape 4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rtl="1">
              <a:lnSpc>
                <a:spcPct val="100000"/>
              </a:lnSpc>
            </a:pPr>
            <a:fld id="{FA014677-E589-4B62-A38D-5C47B2A118C7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1600">
        <p14:prism isInverted="tru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838080" y="365040"/>
            <a:ext cx="963900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 rtl="1">
              <a:lnSpc>
                <a:spcPct val="90000"/>
              </a:lnSpc>
            </a:pPr>
            <a:r>
              <a:rPr b="1" lang="fa-IR" sz="4400" spc="-1" strike="noStrike">
                <a:solidFill>
                  <a:srgbClr val="0070c0"/>
                </a:solidFill>
                <a:latin typeface="Amiri"/>
                <a:cs typeface="Amiri"/>
              </a:rPr>
              <a:t>فعالیت های فرهنگی همسو :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5962680" y="2530440"/>
            <a:ext cx="5505120" cy="35460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5000"/>
          </a:bodyPr>
          <a:p>
            <a:pPr marL="228600" indent="-228240" algn="r" rtl="1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a-IR" sz="3200" spc="-1" strike="noStrike">
                <a:solidFill>
                  <a:srgbClr val="000000"/>
                </a:solidFill>
                <a:latin typeface="Amiri"/>
                <a:cs typeface="Amiri"/>
              </a:rPr>
              <a:t>همفکری با قشر نخبگان و کنشگران اجتماعی و ... صورت گرفت .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r" rtl="1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a-IR" sz="3200" spc="-1" strike="noStrike">
                <a:solidFill>
                  <a:srgbClr val="000000"/>
                </a:solidFill>
                <a:latin typeface="Amiri"/>
                <a:cs typeface="Amiri"/>
              </a:rPr>
              <a:t>برگزاری حلقات و گعده ها توسط نیروهای مشابه .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0" name="Picture 4" descr=""/>
          <p:cNvPicPr/>
          <p:nvPr/>
        </p:nvPicPr>
        <p:blipFill>
          <a:blip r:embed="rId1"/>
          <a:stretch/>
        </p:blipFill>
        <p:spPr>
          <a:xfrm>
            <a:off x="152280" y="1481040"/>
            <a:ext cx="6128640" cy="4595400"/>
          </a:xfrm>
          <a:prstGeom prst="rect">
            <a:avLst/>
          </a:prstGeom>
          <a:ln>
            <a:noFill/>
          </a:ln>
        </p:spPr>
      </p:pic>
      <p:sp>
        <p:nvSpPr>
          <p:cNvPr id="161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 rtl="1">
              <a:lnSpc>
                <a:spcPct val="100000"/>
              </a:lnSpc>
            </a:pPr>
            <a:r>
              <a:rPr b="0" lang="fa-IR" sz="1200" spc="-1" strike="noStrike">
                <a:solidFill>
                  <a:srgbClr val="8b8b8b"/>
                </a:solidFill>
                <a:latin typeface="Calibri"/>
              </a:rPr>
              <a:t>جشنواره جنات 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1403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62" name="TextShape 4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rtl="1">
              <a:lnSpc>
                <a:spcPct val="100000"/>
              </a:lnSpc>
            </a:pPr>
            <a:fld id="{1AC555CC-C871-40E6-8751-B7DC28AFF574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15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838080" y="365040"/>
            <a:ext cx="1032480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 rtl="1">
              <a:lnSpc>
                <a:spcPct val="90000"/>
              </a:lnSpc>
            </a:pPr>
            <a:r>
              <a:rPr b="1" lang="fa-IR" sz="4400" spc="-1" strike="noStrike">
                <a:solidFill>
                  <a:srgbClr val="0070c0"/>
                </a:solidFill>
                <a:latin typeface="Amiri"/>
                <a:cs typeface="Amiri"/>
              </a:rPr>
              <a:t>قابلیت توسعه وتکثیرپذیری: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6686640" y="2343240"/>
            <a:ext cx="4667040" cy="3833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 algn="just" rtl="1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a-IR" sz="2800" spc="-1" strike="noStrike">
                <a:solidFill>
                  <a:srgbClr val="000000"/>
                </a:solidFill>
                <a:latin typeface="Amiri"/>
                <a:cs typeface="Amiri"/>
              </a:rPr>
              <a:t>فعالیت مربی پروری با در نظر گرفتن جزئیات طرح قابلیت تکثیر را دارد 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5" name="Picture 3" descr=""/>
          <p:cNvPicPr/>
          <p:nvPr/>
        </p:nvPicPr>
        <p:blipFill>
          <a:blip r:embed="rId1"/>
          <a:stretch/>
        </p:blipFill>
        <p:spPr>
          <a:xfrm>
            <a:off x="397800" y="614520"/>
            <a:ext cx="5736240" cy="5736240"/>
          </a:xfrm>
          <a:prstGeom prst="rect">
            <a:avLst/>
          </a:prstGeom>
          <a:ln>
            <a:noFill/>
          </a:ln>
        </p:spPr>
      </p:pic>
      <p:sp>
        <p:nvSpPr>
          <p:cNvPr id="166" name="CustomShape 3"/>
          <p:cNvSpPr/>
          <p:nvPr/>
        </p:nvSpPr>
        <p:spPr>
          <a:xfrm>
            <a:off x="1143000" y="5776920"/>
            <a:ext cx="3981240" cy="39528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>
            <a:spAutoFit/>
          </a:bodyPr>
          <a:p>
            <a:pPr algn="r" rtl="1">
              <a:lnSpc>
                <a:spcPct val="100000"/>
              </a:lnSpc>
            </a:pPr>
            <a:r>
              <a:rPr b="1" lang="fa-IR" sz="2000" spc="-1" strike="noStrike">
                <a:solidFill>
                  <a:srgbClr val="000000"/>
                </a:solidFill>
                <a:latin typeface="Amiri"/>
                <a:cs typeface="Amiri"/>
              </a:rPr>
              <a:t>واگزاری کلاس به مربی آموزش دیده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67" name="TextShape 4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 rtl="1">
              <a:lnSpc>
                <a:spcPct val="100000"/>
              </a:lnSpc>
            </a:pPr>
            <a:r>
              <a:rPr b="0" lang="fa-IR" sz="1200" spc="-1" strike="noStrike">
                <a:solidFill>
                  <a:srgbClr val="8b8b8b"/>
                </a:solidFill>
                <a:latin typeface="Calibri"/>
              </a:rPr>
              <a:t>جشنواره جنات 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1403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68" name="TextShape 5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rtl="1">
              <a:lnSpc>
                <a:spcPct val="100000"/>
              </a:lnSpc>
            </a:pPr>
            <a:fld id="{8F2E2E9A-E9A6-4975-857F-2889B0D90EBD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16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1371600" y="1089000"/>
            <a:ext cx="4400280" cy="4397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just" rtl="1">
              <a:lnSpc>
                <a:spcPct val="90000"/>
              </a:lnSpc>
            </a:pPr>
            <a:r>
              <a:rPr b="1" lang="fa-IR" sz="4400" spc="-1" strike="noStrike">
                <a:solidFill>
                  <a:srgbClr val="000000"/>
                </a:solidFill>
                <a:latin typeface="Calibri Light"/>
                <a:cs typeface="B Nazanin"/>
              </a:rPr>
              <a:t>طرح مربی پروری از نوجوانان با شاخص جهاد تبیین همراه با وحدت  شیعه  و سنی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2" name="Content Placeholder 3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amount="50000" bright="20000" contrast="-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6095880" y="1135080"/>
            <a:ext cx="4499280" cy="4350960"/>
          </a:xfrm>
          <a:prstGeom prst="rect">
            <a:avLst/>
          </a:prstGeom>
          <a:ln>
            <a:noFill/>
          </a:ln>
        </p:spPr>
      </p:pic>
      <p:sp>
        <p:nvSpPr>
          <p:cNvPr id="93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 rtl="1">
              <a:lnSpc>
                <a:spcPct val="100000"/>
              </a:lnSpc>
            </a:pPr>
            <a:r>
              <a:rPr b="0" lang="fa-IR" sz="1200" spc="-1" strike="noStrike">
                <a:solidFill>
                  <a:srgbClr val="8b8b8b"/>
                </a:solidFill>
                <a:latin typeface="Calibri"/>
              </a:rPr>
              <a:t>جشنواره جنات 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1403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rtl="1">
              <a:lnSpc>
                <a:spcPct val="100000"/>
              </a:lnSpc>
            </a:pPr>
            <a:fld id="{3CE0CC85-57FF-4139-9C84-92B5AD684437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2</a:t>
            </a:fld>
            <a:endParaRPr b="0" lang="en-US" sz="1200" spc="-1" strike="noStrike">
              <a:latin typeface="Times New Roman"/>
            </a:endParaRPr>
          </a:p>
        </p:txBody>
      </p:sp>
    </p:spTree>
  </p:cSld>
  <p:transition spd="slow">
    <p:wipe dir="r"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 rtl="1"/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0" name="Content Placeholder 3" descr=""/>
          <p:cNvPicPr/>
          <p:nvPr/>
        </p:nvPicPr>
        <p:blipFill>
          <a:blip r:embed="rId1"/>
          <a:stretch/>
        </p:blipFill>
        <p:spPr>
          <a:xfrm>
            <a:off x="3435120" y="187200"/>
            <a:ext cx="4546440" cy="6517080"/>
          </a:xfrm>
          <a:prstGeom prst="rect">
            <a:avLst/>
          </a:prstGeom>
          <a:ln>
            <a:noFill/>
          </a:ln>
        </p:spPr>
      </p:pic>
      <p:sp>
        <p:nvSpPr>
          <p:cNvPr id="171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 rtl="1">
              <a:lnSpc>
                <a:spcPct val="100000"/>
              </a:lnSpc>
            </a:pPr>
            <a:r>
              <a:rPr b="0" lang="fa-IR" sz="1200" spc="-1" strike="noStrike">
                <a:solidFill>
                  <a:srgbClr val="8b8b8b"/>
                </a:solidFill>
                <a:latin typeface="Calibri"/>
              </a:rPr>
              <a:t>جشنواره جنات 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1403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72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rtl="1">
              <a:lnSpc>
                <a:spcPct val="100000"/>
              </a:lnSpc>
            </a:pPr>
            <a:fld id="{B7305907-8C5C-43A4-864C-A01363DB8926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125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971640" y="53121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 rtl="1">
              <a:lnSpc>
                <a:spcPct val="90000"/>
              </a:lnSpc>
            </a:pPr>
            <a:r>
              <a:rPr b="1" lang="fa-IR" sz="4400" spc="-1" strike="noStrike">
                <a:solidFill>
                  <a:srgbClr val="a60a7d"/>
                </a:solidFill>
                <a:latin typeface="Amiri"/>
                <a:cs typeface="Amiri"/>
              </a:rPr>
              <a:t>جشنواره جنات </a:t>
            </a:r>
            <a:r>
              <a:rPr b="1" lang="en-US" sz="4400" spc="-1" strike="noStrike">
                <a:solidFill>
                  <a:srgbClr val="a60a7d"/>
                </a:solidFill>
                <a:latin typeface="Amiri"/>
              </a:rPr>
              <a:t>1403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4" name="Content Placeholder 3" descr=""/>
          <p:cNvPicPr/>
          <p:nvPr/>
        </p:nvPicPr>
        <p:blipFill>
          <a:blip r:embed="rId1"/>
          <a:stretch/>
        </p:blipFill>
        <p:spPr>
          <a:xfrm>
            <a:off x="4234320" y="0"/>
            <a:ext cx="3989880" cy="5373000"/>
          </a:xfrm>
          <a:prstGeom prst="rect">
            <a:avLst/>
          </a:prstGeom>
          <a:ln>
            <a:noFill/>
          </a:ln>
        </p:spPr>
      </p:pic>
      <p:sp>
        <p:nvSpPr>
          <p:cNvPr id="175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 rtl="1">
              <a:lnSpc>
                <a:spcPct val="100000"/>
              </a:lnSpc>
            </a:pPr>
            <a:r>
              <a:rPr b="0" lang="fa-IR" sz="1200" spc="-1" strike="noStrike">
                <a:solidFill>
                  <a:srgbClr val="8b8b8b"/>
                </a:solidFill>
                <a:latin typeface="Calibri"/>
              </a:rPr>
              <a:t>جشنواره جنات 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1403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76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rtl="1">
              <a:lnSpc>
                <a:spcPct val="100000"/>
              </a:lnSpc>
            </a:pPr>
            <a:fld id="{6ADD1AD9-B2A3-47B1-8EBC-D81BA778D845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transition spd="slow">
    <p:push dir="u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647640" y="2454120"/>
            <a:ext cx="361908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 rtl="1">
              <a:lnSpc>
                <a:spcPct val="90000"/>
              </a:lnSpc>
            </a:pPr>
            <a:r>
              <a:rPr b="1" lang="fa-IR" sz="4800" spc="-1" strike="noStrike">
                <a:solidFill>
                  <a:srgbClr val="7030a0"/>
                </a:solidFill>
                <a:latin typeface="Amiri"/>
                <a:cs typeface="Amiri"/>
              </a:rPr>
              <a:t>مرضیه اکبری</a:t>
            </a:r>
            <a:endParaRPr b="0" lang="en-US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133880" y="644400"/>
            <a:ext cx="6990840" cy="5679720"/>
          </a:xfrm>
          <a:prstGeom prst="rect">
            <a:avLst/>
          </a:prstGeom>
          <a:solidFill>
            <a:srgbClr val="ffffff"/>
          </a:solidFill>
          <a:ln w="12600">
            <a:solidFill>
              <a:srgbClr val="5b9bd5"/>
            </a:solidFill>
            <a:miter/>
          </a:ln>
        </p:spPr>
        <p:txBody>
          <a:bodyPr>
            <a:normAutofit fontScale="72000"/>
          </a:bodyPr>
          <a:p>
            <a:pPr algn="ctr" rtl="1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a-IR" sz="3600" spc="-1" strike="noStrike">
                <a:solidFill>
                  <a:srgbClr val="00b050"/>
                </a:solidFill>
                <a:latin typeface="Amiri"/>
                <a:cs typeface="Amiri"/>
              </a:rPr>
              <a:t>رزومه اجمالی 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r" rtl="1">
              <a:lnSpc>
                <a:spcPct val="10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  <a:tabLst>
                <a:tab algn="l" pos="0"/>
              </a:tabLst>
            </a:pPr>
            <a:r>
              <a:rPr b="1" lang="fa-IR" sz="2800" spc="-1" strike="noStrike">
                <a:solidFill>
                  <a:srgbClr val="002060"/>
                </a:solidFill>
                <a:latin typeface="Amiri"/>
                <a:cs typeface="Amiri"/>
              </a:rPr>
              <a:t>مدرس حوزه ودانشگاه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r" rtl="1">
              <a:lnSpc>
                <a:spcPct val="10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  <a:tabLst>
                <a:tab algn="l" pos="0"/>
              </a:tabLst>
            </a:pPr>
            <a:r>
              <a:rPr b="1" lang="fa-IR" sz="2800" spc="-1" strike="noStrike">
                <a:solidFill>
                  <a:srgbClr val="002060"/>
                </a:solidFill>
                <a:latin typeface="Amiri"/>
                <a:cs typeface="Amiri"/>
              </a:rPr>
              <a:t>مبلغ تخصصی و مشاوره خانواده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r" rtl="1">
              <a:lnSpc>
                <a:spcPct val="10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  <a:tabLst>
                <a:tab algn="l" pos="0"/>
              </a:tabLst>
            </a:pPr>
            <a:r>
              <a:rPr b="1" lang="fa-IR" sz="2800" spc="-1" strike="noStrike">
                <a:solidFill>
                  <a:srgbClr val="002060"/>
                </a:solidFill>
                <a:latin typeface="Amiri"/>
                <a:cs typeface="Amiri"/>
              </a:rPr>
              <a:t>مربی برتر جشنواره عمار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r" rtl="1">
              <a:lnSpc>
                <a:spcPct val="10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  <a:tabLst>
                <a:tab algn="l" pos="0"/>
              </a:tabLst>
            </a:pPr>
            <a:r>
              <a:rPr b="1" lang="fa-IR" sz="2800" spc="-1" strike="noStrike">
                <a:solidFill>
                  <a:srgbClr val="002060"/>
                </a:solidFill>
                <a:latin typeface="Amiri"/>
                <a:cs typeface="Amiri"/>
              </a:rPr>
              <a:t>کارشناس و داور قرآنی دانشگاه آزاد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r" rtl="1">
              <a:lnSpc>
                <a:spcPct val="10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  <a:tabLst>
                <a:tab algn="l" pos="0"/>
              </a:tabLst>
            </a:pPr>
            <a:r>
              <a:rPr b="1" lang="fa-IR" sz="2800" spc="-1" strike="noStrike">
                <a:solidFill>
                  <a:srgbClr val="002060"/>
                </a:solidFill>
                <a:latin typeface="Amiri"/>
                <a:cs typeface="Amiri"/>
              </a:rPr>
              <a:t>مشاوره مذهبی طرح امین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r" rtl="1">
              <a:lnSpc>
                <a:spcPct val="10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  <a:tabLst>
                <a:tab algn="l" pos="0"/>
              </a:tabLst>
            </a:pPr>
            <a:r>
              <a:rPr b="1" lang="fa-IR" sz="2800" spc="-1" strike="noStrike">
                <a:solidFill>
                  <a:srgbClr val="002060"/>
                </a:solidFill>
                <a:latin typeface="Amiri"/>
                <a:cs typeface="Amiri"/>
              </a:rPr>
              <a:t>آموزش دیده دستیار مشاوره مرکز حوزه های علمیه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r" rtl="1">
              <a:lnSpc>
                <a:spcPct val="10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  <a:tabLst>
                <a:tab algn="l" pos="0"/>
              </a:tabLst>
            </a:pPr>
            <a:r>
              <a:rPr b="1" lang="fa-IR" sz="2800" spc="-1" strike="noStrike">
                <a:solidFill>
                  <a:srgbClr val="002060"/>
                </a:solidFill>
                <a:latin typeface="Amiri"/>
                <a:cs typeface="Amiri"/>
              </a:rPr>
              <a:t>مسئول ستاد راهبری بانوان تربت جام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r" rtl="1">
              <a:lnSpc>
                <a:spcPct val="10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  <a:tabLst>
                <a:tab algn="l" pos="0"/>
              </a:tabLst>
            </a:pPr>
            <a:r>
              <a:rPr b="1" lang="fa-IR" sz="2800" spc="-1" strike="noStrike">
                <a:solidFill>
                  <a:srgbClr val="002060"/>
                </a:solidFill>
                <a:latin typeface="Amiri"/>
                <a:cs typeface="Amiri"/>
              </a:rPr>
              <a:t>مدرس بصیرتی ناحیه تربت جام 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algn="r" rtl="1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 rtl="1">
              <a:lnSpc>
                <a:spcPct val="100000"/>
              </a:lnSpc>
            </a:pPr>
            <a:r>
              <a:rPr b="0" lang="fa-IR" sz="1200" spc="-1" strike="noStrike">
                <a:solidFill>
                  <a:srgbClr val="8b8b8b"/>
                </a:solidFill>
                <a:latin typeface="Calibri"/>
              </a:rPr>
              <a:t>جشنواره جنات 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1403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98" name="TextShape 4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rtl="1">
              <a:lnSpc>
                <a:spcPct val="100000"/>
              </a:lnSpc>
            </a:pPr>
            <a:fld id="{F6C435CD-A64E-4AAB-8CC5-78F898F44380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3</a:t>
            </a:fld>
            <a:endParaRPr b="0" lang="en-US" sz="1200" spc="-1" strike="noStrike">
              <a:latin typeface="Times New Roman"/>
            </a:endParaRPr>
          </a:p>
        </p:txBody>
      </p:sp>
    </p:spTree>
  </p:cSld>
  <p:transition spd="slow">
    <p:push dir="u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601920" y="498600"/>
            <a:ext cx="1023696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 rtl="1">
              <a:lnSpc>
                <a:spcPct val="90000"/>
              </a:lnSpc>
            </a:pPr>
            <a:r>
              <a:rPr b="1" lang="fa-IR" sz="4400" spc="-1" strike="noStrike">
                <a:solidFill>
                  <a:srgbClr val="0070c0"/>
                </a:solidFill>
                <a:latin typeface="Amiri"/>
                <a:cs typeface="Amiri"/>
              </a:rPr>
              <a:t>معرفی فعالیت :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6153120" y="1549440"/>
            <a:ext cx="500976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 algn="r" rtl="1">
              <a:lnSpc>
                <a:spcPct val="150000"/>
              </a:lnSpc>
              <a:spcBef>
                <a:spcPts val="1001"/>
              </a:spcBef>
              <a:buClr>
                <a:srgbClr val="a60a7d"/>
              </a:buClr>
              <a:buFont typeface="Arial"/>
              <a:buChar char="•"/>
            </a:pPr>
            <a:r>
              <a:rPr b="1" lang="fa-IR" sz="2800" spc="-1" strike="noStrike">
                <a:solidFill>
                  <a:srgbClr val="a60a7d"/>
                </a:solidFill>
                <a:latin typeface="Amiri"/>
                <a:cs typeface="Amiri"/>
              </a:rPr>
              <a:t>تبیین فعالیت </a:t>
            </a:r>
            <a:r>
              <a:rPr b="1" lang="en-US" sz="2800" spc="-1" strike="noStrike">
                <a:solidFill>
                  <a:srgbClr val="000000"/>
                </a:solidFill>
                <a:latin typeface="Amiri"/>
              </a:rPr>
              <a:t>:</a:t>
            </a:r>
            <a:r>
              <a:rPr b="1" lang="en-US" sz="2800" spc="-1" strike="noStrike">
                <a:solidFill>
                  <a:srgbClr val="a60a7d"/>
                </a:solidFill>
                <a:latin typeface="Amiri"/>
              </a:rPr>
              <a:t>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algn="just" rtl="1">
              <a:lnSpc>
                <a:spcPct val="15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a-IR" sz="2800" spc="-1" strike="noStrike">
                <a:solidFill>
                  <a:srgbClr val="000000"/>
                </a:solidFill>
                <a:latin typeface="Amiri"/>
                <a:cs typeface="Amiri"/>
              </a:rPr>
              <a:t>برگزاری کلاس های آموزشی و تربیتی دستاورد های نظام جهت روشنگری نوجوانان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r" rtl="1">
              <a:lnSpc>
                <a:spcPct val="150000"/>
              </a:lnSpc>
              <a:spcBef>
                <a:spcPts val="1001"/>
              </a:spcBef>
              <a:buClr>
                <a:srgbClr val="a60a7d"/>
              </a:buClr>
              <a:buFont typeface="Arial"/>
              <a:buChar char="•"/>
              <a:tabLst>
                <a:tab algn="l" pos="0"/>
              </a:tabLst>
            </a:pPr>
            <a:r>
              <a:rPr b="1" lang="fa-IR" sz="2800" spc="-1" strike="noStrike">
                <a:solidFill>
                  <a:srgbClr val="a60a7d"/>
                </a:solidFill>
                <a:latin typeface="Amiri"/>
                <a:cs typeface="Amiri"/>
              </a:rPr>
              <a:t>موضوع</a:t>
            </a:r>
            <a:r>
              <a:rPr b="1" lang="en-US" sz="2800" spc="-1" strike="noStrike">
                <a:solidFill>
                  <a:srgbClr val="000000"/>
                </a:solidFill>
                <a:latin typeface="Amiri"/>
              </a:rPr>
              <a:t>: تخصصی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r" rtl="1">
              <a:lnSpc>
                <a:spcPct val="150000"/>
              </a:lnSpc>
              <a:spcBef>
                <a:spcPts val="1001"/>
              </a:spcBef>
              <a:buClr>
                <a:srgbClr val="a60a7d"/>
              </a:buClr>
              <a:buFont typeface="Arial"/>
              <a:buChar char="•"/>
              <a:tabLst>
                <a:tab algn="l" pos="0"/>
              </a:tabLst>
            </a:pPr>
            <a:r>
              <a:rPr b="1" lang="fa-IR" sz="2800" spc="-1" strike="noStrike">
                <a:solidFill>
                  <a:srgbClr val="a60a7d"/>
                </a:solidFill>
                <a:latin typeface="Amiri"/>
                <a:cs typeface="Amiri"/>
              </a:rPr>
              <a:t>مخاطب</a:t>
            </a:r>
            <a:r>
              <a:rPr b="1" lang="en-US" sz="2800" spc="-1" strike="noStrike">
                <a:solidFill>
                  <a:srgbClr val="000000"/>
                </a:solidFill>
                <a:latin typeface="Amiri"/>
              </a:rPr>
              <a:t> : نوجوانان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1" name="Picture 3" descr=""/>
          <p:cNvPicPr/>
          <p:nvPr/>
        </p:nvPicPr>
        <p:blipFill>
          <a:blip r:embed="rId1"/>
          <a:stretch/>
        </p:blipFill>
        <p:spPr>
          <a:xfrm>
            <a:off x="278280" y="1549440"/>
            <a:ext cx="5648400" cy="4235400"/>
          </a:xfrm>
          <a:prstGeom prst="rect">
            <a:avLst/>
          </a:prstGeom>
          <a:ln>
            <a:noFill/>
          </a:ln>
        </p:spPr>
      </p:pic>
      <p:sp>
        <p:nvSpPr>
          <p:cNvPr id="102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 rtl="1">
              <a:lnSpc>
                <a:spcPct val="100000"/>
              </a:lnSpc>
            </a:pPr>
            <a:r>
              <a:rPr b="0" lang="fa-IR" sz="1200" spc="-1" strike="noStrike">
                <a:solidFill>
                  <a:srgbClr val="8b8b8b"/>
                </a:solidFill>
                <a:latin typeface="Calibri"/>
              </a:rPr>
              <a:t>جشنواره جنات 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1403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03" name="TextShape 4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rtl="1">
              <a:lnSpc>
                <a:spcPct val="100000"/>
              </a:lnSpc>
            </a:pPr>
            <a:fld id="{F85B0848-7CFA-4240-98CB-0E02AB2AB26A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3</a:t>
            </a:fld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125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914400" y="365040"/>
            <a:ext cx="975312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 rtl="1">
              <a:lnSpc>
                <a:spcPct val="90000"/>
              </a:lnSpc>
            </a:pPr>
            <a:r>
              <a:rPr b="1" lang="fa-IR" sz="4400" spc="-1" strike="noStrike">
                <a:solidFill>
                  <a:srgbClr val="0070c0"/>
                </a:solidFill>
                <a:latin typeface="Amiri"/>
                <a:cs typeface="Amiri"/>
              </a:rPr>
              <a:t>مقدمات و لوازم فعالیت :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1800360" y="1690560"/>
            <a:ext cx="9077760" cy="4495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 algn="r" rtl="1">
              <a:lnSpc>
                <a:spcPct val="150000"/>
              </a:lnSpc>
              <a:spcBef>
                <a:spcPts val="1001"/>
              </a:spcBef>
              <a:buClr>
                <a:srgbClr val="a60a7d"/>
              </a:buClr>
              <a:buFont typeface="Arial"/>
              <a:buChar char="•"/>
            </a:pPr>
            <a:r>
              <a:rPr b="0" lang="fa-IR" sz="3200" spc="-1" strike="noStrike">
                <a:solidFill>
                  <a:srgbClr val="a60a7d"/>
                </a:solidFill>
                <a:latin typeface="Amiri"/>
                <a:cs typeface="Amiri"/>
              </a:rPr>
              <a:t>مکان </a:t>
            </a:r>
            <a:r>
              <a:rPr b="0" lang="en-US" sz="3200" spc="-1" strike="noStrike">
                <a:solidFill>
                  <a:srgbClr val="000000"/>
                </a:solidFill>
                <a:latin typeface="Amiri"/>
              </a:rPr>
              <a:t>: مساجد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r" rtl="1">
              <a:lnSpc>
                <a:spcPct val="150000"/>
              </a:lnSpc>
              <a:spcBef>
                <a:spcPts val="1001"/>
              </a:spcBef>
              <a:buClr>
                <a:srgbClr val="a60a7d"/>
              </a:buClr>
              <a:buFont typeface="Arial"/>
              <a:buChar char="•"/>
            </a:pPr>
            <a:r>
              <a:rPr b="0" lang="fa-IR" sz="3200" spc="-1" strike="noStrike">
                <a:solidFill>
                  <a:srgbClr val="a60a7d"/>
                </a:solidFill>
                <a:latin typeface="Amiri"/>
                <a:cs typeface="Amiri"/>
              </a:rPr>
              <a:t>ویژگی</a:t>
            </a:r>
            <a:r>
              <a:rPr b="0" lang="en-US" sz="3200" spc="-1" strike="noStrike">
                <a:solidFill>
                  <a:srgbClr val="000000"/>
                </a:solidFill>
                <a:latin typeface="Amiri"/>
              </a:rPr>
              <a:t> : پیوند با مساجد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r" rtl="1">
              <a:lnSpc>
                <a:spcPct val="150000"/>
              </a:lnSpc>
              <a:spcBef>
                <a:spcPts val="1001"/>
              </a:spcBef>
              <a:buClr>
                <a:srgbClr val="a60a7d"/>
              </a:buClr>
              <a:buFont typeface="Arial"/>
              <a:buChar char="•"/>
            </a:pPr>
            <a:r>
              <a:rPr b="0" lang="fa-IR" sz="3200" spc="-1" strike="noStrike">
                <a:solidFill>
                  <a:srgbClr val="a60a7d"/>
                </a:solidFill>
                <a:latin typeface="Amiri"/>
                <a:cs typeface="Amiri"/>
              </a:rPr>
              <a:t>زمان </a:t>
            </a:r>
            <a:r>
              <a:rPr b="0" lang="en-US" sz="3200" spc="-1" strike="noStrike">
                <a:solidFill>
                  <a:srgbClr val="000000"/>
                </a:solidFill>
                <a:latin typeface="Amiri"/>
              </a:rPr>
              <a:t>: اوقات فراغت نوجوانان در هفته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r" rtl="1">
              <a:lnSpc>
                <a:spcPct val="150000"/>
              </a:lnSpc>
              <a:spcBef>
                <a:spcPts val="1001"/>
              </a:spcBef>
              <a:buClr>
                <a:srgbClr val="a60a7d"/>
              </a:buClr>
              <a:buFont typeface="Arial"/>
              <a:buChar char="•"/>
            </a:pPr>
            <a:r>
              <a:rPr b="0" lang="fa-IR" sz="3200" spc="-1" strike="noStrike">
                <a:solidFill>
                  <a:srgbClr val="a60a7d"/>
                </a:solidFill>
                <a:latin typeface="Amiri"/>
                <a:cs typeface="Amiri"/>
              </a:rPr>
              <a:t>امکانات</a:t>
            </a:r>
            <a:r>
              <a:rPr b="0" lang="en-US" sz="3200" spc="-1" strike="noStrike">
                <a:solidFill>
                  <a:srgbClr val="7030a0"/>
                </a:solidFill>
                <a:latin typeface="Amiri"/>
              </a:rPr>
              <a:t> </a:t>
            </a:r>
            <a:r>
              <a:rPr b="0" lang="en-US" sz="3200" spc="-1" strike="noStrike">
                <a:solidFill>
                  <a:srgbClr val="000000"/>
                </a:solidFill>
                <a:latin typeface="Amiri"/>
              </a:rPr>
              <a:t>: مکان و فناوری و ابزار های الکترونیکی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algn="r" rtl="1">
              <a:lnSpc>
                <a:spcPct val="150000"/>
              </a:lnSpc>
              <a:spcBef>
                <a:spcPts val="1001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algn="r" rtl="1">
              <a:lnSpc>
                <a:spcPct val="150000"/>
              </a:lnSpc>
              <a:spcBef>
                <a:spcPts val="1001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6" name="Picture 4" descr=""/>
          <p:cNvPicPr/>
          <p:nvPr/>
        </p:nvPicPr>
        <p:blipFill>
          <a:blip r:embed="rId1"/>
          <a:stretch/>
        </p:blipFill>
        <p:spPr>
          <a:xfrm>
            <a:off x="703800" y="1027800"/>
            <a:ext cx="4153320" cy="3114360"/>
          </a:xfrm>
          <a:prstGeom prst="rect">
            <a:avLst/>
          </a:prstGeom>
          <a:ln>
            <a:noFill/>
          </a:ln>
        </p:spPr>
      </p:pic>
      <p:sp>
        <p:nvSpPr>
          <p:cNvPr id="107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 rtl="1">
              <a:lnSpc>
                <a:spcPct val="100000"/>
              </a:lnSpc>
            </a:pPr>
            <a:r>
              <a:rPr b="0" lang="fa-IR" sz="1200" spc="-1" strike="noStrike">
                <a:solidFill>
                  <a:srgbClr val="8b8b8b"/>
                </a:solidFill>
                <a:latin typeface="Calibri"/>
              </a:rPr>
              <a:t>جشنواره جنات 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1403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08" name="TextShape 4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rtl="1">
              <a:lnSpc>
                <a:spcPct val="100000"/>
              </a:lnSpc>
            </a:pPr>
            <a:fld id="{62DFC56F-37D5-403F-8516-A07E89774028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3</a:t>
            </a:fld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125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838080" y="611280"/>
            <a:ext cx="9372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 rtl="1">
              <a:lnSpc>
                <a:spcPct val="90000"/>
              </a:lnSpc>
            </a:pPr>
            <a:r>
              <a:rPr b="1" lang="fa-IR" sz="4400" spc="-1" strike="noStrike">
                <a:solidFill>
                  <a:srgbClr val="0070c0"/>
                </a:solidFill>
                <a:latin typeface="Amiri"/>
                <a:cs typeface="Amiri"/>
              </a:rPr>
              <a:t>تیم همکاری :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838080" y="1936800"/>
            <a:ext cx="990576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a-IR" sz="3200" spc="-1" strike="noStrike">
                <a:solidFill>
                  <a:srgbClr val="000000"/>
                </a:solidFill>
                <a:latin typeface="Amiri"/>
                <a:cs typeface="Amiri"/>
              </a:rPr>
              <a:t>هیئت امنای مسجد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a-IR" sz="3200" spc="-1" strike="noStrike">
                <a:solidFill>
                  <a:srgbClr val="000000"/>
                </a:solidFill>
                <a:latin typeface="Amiri"/>
                <a:cs typeface="Amiri"/>
              </a:rPr>
              <a:t>حمایت های حوزه علمیه و اداره تبلیغات اسلامی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algn="r" rtl="1">
              <a:lnSpc>
                <a:spcPct val="90000"/>
              </a:lnSpc>
              <a:spcBef>
                <a:spcPts val="1001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 rtl="1">
              <a:lnSpc>
                <a:spcPct val="100000"/>
              </a:lnSpc>
            </a:pPr>
            <a:r>
              <a:rPr b="0" lang="fa-IR" sz="1200" spc="-1" strike="noStrike">
                <a:solidFill>
                  <a:srgbClr val="8b8b8b"/>
                </a:solidFill>
                <a:latin typeface="Calibri"/>
              </a:rPr>
              <a:t>جشنواره جنات 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1403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12" name="TextShape 4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rtl="1">
              <a:lnSpc>
                <a:spcPct val="100000"/>
              </a:lnSpc>
            </a:pPr>
            <a:fld id="{7208905E-1C4E-4F76-9C5D-76C142EDB69A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3</a:t>
            </a:fld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838080" y="1542960"/>
            <a:ext cx="10153440" cy="4633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 algn="r" rtl="1">
              <a:lnSpc>
                <a:spcPct val="90000"/>
              </a:lnSpc>
              <a:spcBef>
                <a:spcPts val="1001"/>
              </a:spcBef>
              <a:buClr>
                <a:srgbClr val="a60a7d"/>
              </a:buClr>
              <a:buFont typeface="Arial"/>
              <a:buChar char="•"/>
            </a:pPr>
            <a:r>
              <a:rPr b="0" lang="fa-IR" sz="3200" spc="-1" strike="noStrike">
                <a:solidFill>
                  <a:srgbClr val="a60a7d"/>
                </a:solidFill>
                <a:latin typeface="Amiri"/>
                <a:cs typeface="Amiri"/>
              </a:rPr>
              <a:t>فعالیت</a:t>
            </a:r>
            <a:r>
              <a:rPr b="0" lang="en-US" sz="3200" spc="-1" strike="noStrike">
                <a:solidFill>
                  <a:srgbClr val="000000"/>
                </a:solidFill>
                <a:latin typeface="Amiri"/>
              </a:rPr>
              <a:t> : فردی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r" rtl="1">
              <a:lnSpc>
                <a:spcPct val="90000"/>
              </a:lnSpc>
              <a:spcBef>
                <a:spcPts val="1001"/>
              </a:spcBef>
              <a:buClr>
                <a:srgbClr val="a60a7d"/>
              </a:buClr>
              <a:buFont typeface="Arial"/>
              <a:buChar char="•"/>
            </a:pPr>
            <a:r>
              <a:rPr b="0" lang="fa-IR" sz="3200" spc="-1" strike="noStrike">
                <a:solidFill>
                  <a:srgbClr val="a60a7d"/>
                </a:solidFill>
                <a:latin typeface="Amiri"/>
                <a:cs typeface="Amiri"/>
              </a:rPr>
              <a:t>تعداد افراد درگیر </a:t>
            </a:r>
            <a:r>
              <a:rPr b="0" lang="en-US" sz="3200" spc="-1" strike="noStrike">
                <a:solidFill>
                  <a:srgbClr val="000000"/>
                </a:solidFill>
                <a:latin typeface="Amiri"/>
              </a:rPr>
              <a:t>: </a:t>
            </a:r>
            <a:r>
              <a:rPr b="0" lang="en-US" sz="3200" spc="-1" strike="noStrike">
                <a:solidFill>
                  <a:srgbClr val="000000"/>
                </a:solidFill>
                <a:latin typeface="Amiri"/>
              </a:rPr>
              <a:t>3</a:t>
            </a:r>
            <a:r>
              <a:rPr b="0" lang="en-US" sz="3200" spc="-1" strike="noStrike">
                <a:solidFill>
                  <a:srgbClr val="000000"/>
                </a:solidFill>
                <a:latin typeface="Amiri"/>
              </a:rPr>
              <a:t> نفر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a-IR" sz="3200" spc="-1" strike="noStrike">
                <a:solidFill>
                  <a:srgbClr val="000000"/>
                </a:solidFill>
                <a:latin typeface="Amiri"/>
                <a:cs typeface="Amiri"/>
              </a:rPr>
              <a:t>همکاری نهاد های ارزشی به عنوان شرکای کلیدی بسیار تاثیر گذار در طرح می باشد .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algn="r" rtl="1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 rtl="1">
              <a:lnSpc>
                <a:spcPct val="100000"/>
              </a:lnSpc>
            </a:pPr>
            <a:r>
              <a:rPr b="0" lang="fa-IR" sz="1200" spc="-1" strike="noStrike">
                <a:solidFill>
                  <a:srgbClr val="8b8b8b"/>
                </a:solidFill>
                <a:latin typeface="Calibri"/>
              </a:rPr>
              <a:t>جشنواره جنات 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1403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rtl="1">
              <a:lnSpc>
                <a:spcPct val="100000"/>
              </a:lnSpc>
            </a:pPr>
            <a:fld id="{5481F7AD-5958-497A-812E-4B5DF7D20995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3</a:t>
            </a:fld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1600">
        <p14:prism isInverted="tru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838080" y="365040"/>
            <a:ext cx="944856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 rtl="1">
              <a:lnSpc>
                <a:spcPct val="90000"/>
              </a:lnSpc>
            </a:pPr>
            <a:r>
              <a:rPr b="1" lang="fa-IR" sz="4400" spc="-1" strike="noStrike">
                <a:solidFill>
                  <a:srgbClr val="0070c0"/>
                </a:solidFill>
                <a:latin typeface="Amiri"/>
                <a:cs typeface="Amiri"/>
              </a:rPr>
              <a:t>وجه تمایز طرح  :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1181160" y="1825560"/>
            <a:ext cx="984852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 algn="just" rtl="1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a-IR" sz="3200" spc="-1" strike="noStrike">
                <a:solidFill>
                  <a:srgbClr val="000000"/>
                </a:solidFill>
                <a:latin typeface="Amiri"/>
                <a:cs typeface="Amiri"/>
              </a:rPr>
              <a:t>با توجه به تاثیر پذیری قشر نوجوانان مربی پروری و کلاس های جهاد تبیین برای این قشر بسیار تاثیرگذار است .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just" rtl="1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a-IR" sz="3200" spc="-1" strike="noStrike">
                <a:solidFill>
                  <a:srgbClr val="000000"/>
                </a:solidFill>
                <a:latin typeface="Amiri"/>
                <a:cs typeface="Amiri"/>
              </a:rPr>
              <a:t>تعهد اخلاقی و شئونات علمی و پاسخ به نیاز های خانواده ها ( اعم از آسیب ها ، نیازهای مالی و نیازهای علمی ) و ارائه مشاوره خانواده باعث جذب نوجوانان شد.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algn="r" rtl="1">
              <a:lnSpc>
                <a:spcPct val="90000"/>
              </a:lnSpc>
              <a:spcBef>
                <a:spcPts val="1001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 rtl="1">
              <a:lnSpc>
                <a:spcPct val="100000"/>
              </a:lnSpc>
            </a:pPr>
            <a:r>
              <a:rPr b="0" lang="fa-IR" sz="1200" spc="-1" strike="noStrike">
                <a:solidFill>
                  <a:srgbClr val="8b8b8b"/>
                </a:solidFill>
                <a:latin typeface="Calibri"/>
              </a:rPr>
              <a:t>جشنواره جنات 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1403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19" name="TextShape 4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rtl="1">
              <a:lnSpc>
                <a:spcPct val="100000"/>
              </a:lnSpc>
            </a:pPr>
            <a:fld id="{6E7E8613-88E0-4C39-AA38-4A0FF9E8F480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3</a:t>
            </a:fld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16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7562880" y="3036240"/>
            <a:ext cx="386100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 rtl="1">
              <a:lnSpc>
                <a:spcPct val="150000"/>
              </a:lnSpc>
            </a:pPr>
            <a:r>
              <a:rPr b="1" lang="fa-IR" sz="2800" spc="-1" strike="noStrike">
                <a:solidFill>
                  <a:srgbClr val="000000"/>
                </a:solidFill>
                <a:latin typeface="Amiri"/>
                <a:cs typeface="Amiri"/>
              </a:rPr>
              <a:t>اردو زیارتی وسیاحتی نوجوانان </a:t>
            </a:r>
            <a:br/>
            <a:r>
              <a:rPr b="1" lang="fa-IR" sz="2800" spc="-1" strike="noStrike">
                <a:solidFill>
                  <a:srgbClr val="000000"/>
                </a:solidFill>
                <a:latin typeface="Amiri"/>
                <a:cs typeface="Amiri"/>
              </a:rPr>
              <a:t>جهت جذب و استمرار بیشتر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1" name="Content Placeholder 3" descr=""/>
          <p:cNvPicPr/>
          <p:nvPr/>
        </p:nvPicPr>
        <p:blipFill>
          <a:blip r:embed="rId1"/>
          <a:stretch/>
        </p:blipFill>
        <p:spPr>
          <a:xfrm>
            <a:off x="261000" y="513720"/>
            <a:ext cx="7444440" cy="5582160"/>
          </a:xfrm>
          <a:prstGeom prst="rect">
            <a:avLst/>
          </a:prstGeom>
          <a:ln>
            <a:noFill/>
          </a:ln>
        </p:spPr>
      </p:pic>
      <p:sp>
        <p:nvSpPr>
          <p:cNvPr id="122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 rtl="1">
              <a:lnSpc>
                <a:spcPct val="100000"/>
              </a:lnSpc>
            </a:pPr>
            <a:r>
              <a:rPr b="0" lang="fa-IR" sz="1200" spc="-1" strike="noStrike">
                <a:solidFill>
                  <a:srgbClr val="8b8b8b"/>
                </a:solidFill>
                <a:latin typeface="Calibri"/>
              </a:rPr>
              <a:t>جشنواره جنات 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1403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23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rtl="1">
              <a:lnSpc>
                <a:spcPct val="100000"/>
              </a:lnSpc>
            </a:pPr>
            <a:fld id="{3BDCEA4F-839D-43A2-817C-7C54A1B40EF7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3</a:t>
            </a:fld>
            <a:endParaRPr b="0" lang="en-US" sz="1200" spc="-1" strike="noStrike">
              <a:latin typeface="Times New Roman"/>
            </a:endParaRPr>
          </a:p>
        </p:txBody>
      </p:sp>
    </p:spTree>
  </p:cSld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نسیم سالاری</Template>
  <TotalTime>107</TotalTime>
  <Application>LibreOfficeDev/6.4.7.2$Linux_X86_64 LibreOffice_project/</Application>
  <Words>500</Words>
  <Paragraphs>96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2025-01-01T16:22:03Z</dcterms:created>
  <dc:creator>sazgar</dc:creator>
  <dc:description/>
  <dc:language>en-US</dc:language>
  <cp:lastModifiedBy>sazgar</cp:lastModifiedBy>
  <dcterms:modified xsi:type="dcterms:W3CDTF">2025-01-01T18:09:15Z</dcterms:modified>
  <cp:revision>47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21</vt:i4>
  </property>
</Properties>
</file>