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8" r:id="rId4"/>
    <p:sldId id="266" r:id="rId5"/>
    <p:sldId id="259" r:id="rId6"/>
    <p:sldId id="267" r:id="rId7"/>
    <p:sldId id="260" r:id="rId8"/>
    <p:sldId id="268" r:id="rId9"/>
    <p:sldId id="261" r:id="rId10"/>
    <p:sldId id="269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83" autoAdjust="0"/>
  </p:normalViewPr>
  <p:slideViewPr>
    <p:cSldViewPr snapToGrid="0">
      <p:cViewPr varScale="1">
        <p:scale>
          <a:sx n="87" d="100"/>
          <a:sy n="8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566" y="1"/>
            <a:ext cx="12017433" cy="433093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 rtl="1"/>
            <a:r>
              <a:rPr lang="fa-IR" sz="8800" dirty="0" smtClean="0">
                <a:solidFill>
                  <a:srgbClr val="92D050"/>
                </a:solidFill>
                <a:cs typeface="2  Davat" panose="00000400000000000000" pitchFamily="2" charset="-78"/>
              </a:rPr>
              <a:t/>
            </a:r>
            <a:br>
              <a:rPr lang="fa-IR" sz="8800" dirty="0" smtClean="0">
                <a:solidFill>
                  <a:srgbClr val="92D050"/>
                </a:solidFill>
                <a:cs typeface="2  Davat" panose="00000400000000000000" pitchFamily="2" charset="-78"/>
              </a:rPr>
            </a:br>
            <a:r>
              <a:rPr lang="fa-IR" sz="8800" dirty="0">
                <a:solidFill>
                  <a:srgbClr val="92D050"/>
                </a:solidFill>
                <a:cs typeface="2  Davat" panose="00000400000000000000" pitchFamily="2" charset="-78"/>
              </a:rPr>
              <a:t/>
            </a:r>
            <a:br>
              <a:rPr lang="fa-IR" sz="8800" dirty="0">
                <a:solidFill>
                  <a:srgbClr val="92D050"/>
                </a:solidFill>
                <a:cs typeface="2  Davat" panose="00000400000000000000" pitchFamily="2" charset="-78"/>
              </a:rPr>
            </a:br>
            <a:r>
              <a:rPr lang="fa-IR" sz="8800" dirty="0" smtClean="0">
                <a:solidFill>
                  <a:srgbClr val="92D050"/>
                </a:solidFill>
                <a:cs typeface="2  Davat" panose="00000400000000000000" pitchFamily="2" charset="-78"/>
              </a:rPr>
              <a:t/>
            </a:r>
            <a:br>
              <a:rPr lang="fa-IR" sz="8800" dirty="0" smtClean="0">
                <a:solidFill>
                  <a:srgbClr val="92D050"/>
                </a:solidFill>
                <a:cs typeface="2  Davat" panose="00000400000000000000" pitchFamily="2" charset="-78"/>
              </a:rPr>
            </a:br>
            <a:r>
              <a:rPr lang="fa-IR" sz="8800" dirty="0">
                <a:solidFill>
                  <a:srgbClr val="92D050"/>
                </a:solidFill>
                <a:cs typeface="2  Davat" panose="00000400000000000000" pitchFamily="2" charset="-78"/>
              </a:rPr>
              <a:t/>
            </a:r>
            <a:br>
              <a:rPr lang="fa-IR" sz="8800" dirty="0">
                <a:solidFill>
                  <a:srgbClr val="92D050"/>
                </a:solidFill>
                <a:cs typeface="2  Davat" panose="00000400000000000000" pitchFamily="2" charset="-78"/>
              </a:rPr>
            </a:br>
            <a:r>
              <a:rPr lang="fa-IR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  <a:t>بسم الله الرحمن </a:t>
            </a:r>
            <a:r>
              <a:rPr lang="fa-IR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  <a:t>الرحیم</a:t>
            </a:r>
            <a:r>
              <a:rPr lang="en-US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  <a:t/>
            </a:r>
            <a:br>
              <a:rPr lang="en-US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</a:br>
            <a:r>
              <a:rPr lang="en-US" sz="4400" dirty="0">
                <a:solidFill>
                  <a:srgbClr val="92D050"/>
                </a:solidFill>
                <a:cs typeface="B Nazanin" panose="00000400000000000000" pitchFamily="2" charset="-78"/>
              </a:rPr>
              <a:t/>
            </a:r>
            <a:br>
              <a:rPr lang="en-US" sz="4400" dirty="0">
                <a:solidFill>
                  <a:srgbClr val="92D050"/>
                </a:solidFill>
                <a:cs typeface="B Nazanin" panose="00000400000000000000" pitchFamily="2" charset="-78"/>
              </a:rPr>
            </a:br>
            <a:r>
              <a:rPr lang="en-US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  <a:t/>
            </a:r>
            <a:br>
              <a:rPr lang="en-US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</a:br>
            <a:r>
              <a:rPr lang="fa-IR" sz="4400" dirty="0">
                <a:solidFill>
                  <a:srgbClr val="92D050"/>
                </a:solidFill>
                <a:cs typeface="B Nazanin" panose="00000400000000000000" pitchFamily="2" charset="-78"/>
              </a:rPr>
              <a:t/>
            </a:r>
            <a:br>
              <a:rPr lang="fa-IR" sz="4400" dirty="0">
                <a:solidFill>
                  <a:srgbClr val="92D050"/>
                </a:solidFill>
                <a:cs typeface="B Nazanin" panose="00000400000000000000" pitchFamily="2" charset="-78"/>
              </a:rPr>
            </a:br>
            <a:r>
              <a:rPr lang="fa-IR" sz="4400" dirty="0" smtClean="0">
                <a:solidFill>
                  <a:srgbClr val="92D050"/>
                </a:solidFill>
                <a:cs typeface="B Nazanin" panose="00000400000000000000" pitchFamily="2" charset="-78"/>
              </a:rPr>
              <a:t>عنوان:طرح</a:t>
            </a:r>
            <a:r>
              <a:rPr lang="fa-IR" sz="4400" dirty="0" smtClean="0">
                <a:cs typeface="B Nazanin" panose="00000400000000000000" pitchFamily="2" charset="-78"/>
              </a:rPr>
              <a:t> </a:t>
            </a:r>
            <a:r>
              <a:rPr lang="fa-IR" sz="4400" dirty="0" smtClean="0">
                <a:solidFill>
                  <a:srgbClr val="7030A0"/>
                </a:solidFill>
                <a:cs typeface="B Nazanin" panose="00000400000000000000" pitchFamily="2" charset="-78"/>
              </a:rPr>
              <a:t>فرهنگی تبلیغی </a:t>
            </a:r>
            <a:r>
              <a:rPr lang="fa-IR" sz="4400" dirty="0" smtClean="0">
                <a:cs typeface="B Nazanin" panose="00000400000000000000" pitchFamily="2" charset="-78"/>
              </a:rPr>
              <a:t/>
            </a:r>
            <a:br>
              <a:rPr lang="fa-IR" sz="4400" dirty="0" smtClean="0">
                <a:cs typeface="B Nazanin" panose="00000400000000000000" pitchFamily="2" charset="-78"/>
              </a:rPr>
            </a:br>
            <a:r>
              <a:rPr lang="fa-IR" sz="4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محله محور</a:t>
            </a:r>
            <a:r>
              <a:rPr lang="fa-IR" sz="4400" dirty="0">
                <a:cs typeface="B Nazanin" panose="00000400000000000000" pitchFamily="2" charset="-78"/>
              </a:rPr>
              <a:t> </a:t>
            </a:r>
            <a:r>
              <a:rPr lang="fa-IR" sz="4400" dirty="0" smtClean="0">
                <a:solidFill>
                  <a:srgbClr val="00B0F0"/>
                </a:solidFill>
                <a:cs typeface="B Nazanin" panose="00000400000000000000" pitchFamily="2" charset="-78"/>
              </a:rPr>
              <a:t>نشاط</a:t>
            </a:r>
            <a:br>
              <a:rPr lang="fa-IR" sz="4400" dirty="0" smtClean="0">
                <a:solidFill>
                  <a:srgbClr val="00B0F0"/>
                </a:solidFill>
                <a:cs typeface="B Nazanin" panose="00000400000000000000" pitchFamily="2" charset="-78"/>
              </a:rPr>
            </a:br>
            <a:r>
              <a:rPr lang="fa-IR" sz="44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مجری: گروه تبلیغی جهادگران تبیین</a:t>
            </a:r>
            <a:endParaRPr lang="en-US" sz="44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567" y="4330931"/>
            <a:ext cx="12017433" cy="252706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rgbClr val="FF0000"/>
                </a:solidFill>
                <a:cs typeface="B Nazanin" panose="00000400000000000000" pitchFamily="2" charset="-78"/>
              </a:rPr>
              <a:t>نوآوری در پیشرفت محله</a:t>
            </a:r>
          </a:p>
          <a:p>
            <a:pPr algn="ctr"/>
            <a:r>
              <a:rPr lang="fa-IR" sz="3200" dirty="0">
                <a:solidFill>
                  <a:srgbClr val="0070C0"/>
                </a:solidFill>
                <a:cs typeface="B Nazanin" panose="00000400000000000000" pitchFamily="2" charset="-78"/>
              </a:rPr>
              <a:t>شکوفایی خلاقیتهای محله</a:t>
            </a:r>
          </a:p>
          <a:p>
            <a:pPr algn="ctr"/>
            <a:r>
              <a:rPr lang="fa-IR" sz="3200" dirty="0">
                <a:solidFill>
                  <a:srgbClr val="C00000"/>
                </a:solidFill>
                <a:cs typeface="B Nazanin" panose="00000400000000000000" pitchFamily="2" charset="-78"/>
              </a:rPr>
              <a:t>امید آفرینی در مردم محله</a:t>
            </a:r>
          </a:p>
          <a:p>
            <a:pPr algn="ctr"/>
            <a:r>
              <a:rPr lang="fa-IR" sz="3200" dirty="0">
                <a:cs typeface="B Nazanin" panose="00000400000000000000" pitchFamily="2" charset="-78"/>
              </a:rPr>
              <a:t>طراوت بخشی در برنامه های محله  </a:t>
            </a:r>
            <a:endParaRPr lang="en-US" sz="3200" dirty="0">
              <a:cs typeface="B Nazanin" panose="00000400000000000000" pitchFamily="2" charset="-78"/>
            </a:endParaRPr>
          </a:p>
          <a:p>
            <a:pPr algn="ctr"/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6" y="0"/>
            <a:ext cx="1172320" cy="208200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86" y="-1"/>
            <a:ext cx="1359244" cy="208200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6" y="2082002"/>
            <a:ext cx="1172320" cy="2248929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87" y="2082001"/>
            <a:ext cx="1359243" cy="224893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78476" y="1210962"/>
            <a:ext cx="1309816" cy="12533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200" dirty="0">
                <a:solidFill>
                  <a:srgbClr val="FF0000"/>
                </a:solidFill>
                <a:cs typeface="B Nazanin" panose="00000400000000000000" pitchFamily="2" charset="-78"/>
              </a:rPr>
              <a:t>نشاط</a:t>
            </a:r>
          </a:p>
        </p:txBody>
      </p:sp>
    </p:spTree>
    <p:extLst>
      <p:ext uri="{BB962C8B-B14F-4D97-AF65-F5344CB8AC3E}">
        <p14:creationId xmlns:p14="http://schemas.microsoft.com/office/powerpoint/2010/main" val="3413986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607" y="0"/>
            <a:ext cx="10554393" cy="1905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اجرای برنامه های شادی بخش جهت طراوت محله</a:t>
            </a:r>
            <a:endParaRPr lang="en-US" sz="540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9047" y="1905000"/>
            <a:ext cx="10462953" cy="4953000"/>
          </a:xfrm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fa-IR" sz="2400" dirty="0" smtClean="0">
                <a:cs typeface="B Nazanin" panose="00000400000000000000" pitchFamily="2" charset="-78"/>
              </a:rPr>
              <a:t>برگزاری جشن شیرخوارگان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نوجوانان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تکلیف دختران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تکلیف برادران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جوانان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مادر بزرگها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جشن پدر بزرگها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برگزاری مسابقات ورزشی بومی محلی 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9439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022" y="0"/>
            <a:ext cx="10597977" cy="101325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fa-IR" sz="6000" dirty="0">
                <a:solidFill>
                  <a:srgbClr val="FF0000"/>
                </a:solidFill>
                <a:cs typeface="B Nazanin" panose="00000400000000000000" pitchFamily="2" charset="-78"/>
              </a:rPr>
              <a:t>مقدمات و لوازم فعالیت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4022" y="1013254"/>
            <a:ext cx="10597978" cy="5844746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این فعالیت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مستمر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 طول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سال</a:t>
            </a:r>
          </a:p>
          <a:p>
            <a:pPr marL="0" indent="0" algn="r" rtl="1">
              <a:buNone/>
            </a:pP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و</a:t>
            </a:r>
            <a:endParaRPr lang="fa-IR" sz="4000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هر مکان جمعیتی امکان برگزاری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می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باشد</a:t>
            </a:r>
          </a:p>
          <a:p>
            <a:pPr algn="r" rtl="1"/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به </a:t>
            </a:r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امکانات خاصی نیاز ندارد با امکانات موجود در هر مکانی امکان انجام فعالیت می باشد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7427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378" y="0"/>
            <a:ext cx="10585621" cy="148281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6000" b="1" dirty="0">
                <a:solidFill>
                  <a:srgbClr val="FF0000"/>
                </a:solidFill>
                <a:cs typeface="B Nazanin" panose="00000400000000000000" pitchFamily="2" charset="-78"/>
              </a:rPr>
              <a:t>تیم کاری و همکاران فعالیت</a:t>
            </a:r>
            <a:r>
              <a:rPr lang="en-US" sz="6000" dirty="0">
                <a:solidFill>
                  <a:srgbClr val="FF0000"/>
                </a:solidFill>
                <a:cs typeface="0 Tehran" panose="00000400000000000000" pitchFamily="2" charset="-78"/>
              </a:rPr>
              <a:t/>
            </a:r>
            <a:br>
              <a:rPr lang="en-US" sz="6000" dirty="0">
                <a:solidFill>
                  <a:srgbClr val="FF0000"/>
                </a:solidFill>
                <a:cs typeface="0 Tehran" panose="00000400000000000000" pitchFamily="2" charset="-78"/>
              </a:rPr>
            </a:br>
            <a:endParaRPr lang="fa-IR" sz="60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377" y="1482811"/>
            <a:ext cx="10585621" cy="5375189"/>
          </a:xfrm>
          <a:solidFill>
            <a:srgbClr val="66FF66"/>
          </a:solidFill>
        </p:spPr>
        <p:txBody>
          <a:bodyPr>
            <a:normAutofit/>
          </a:bodyPr>
          <a:lstStyle/>
          <a:p>
            <a:pPr algn="r" rtl="1"/>
            <a:r>
              <a:rPr lang="fa-IR" sz="2800" dirty="0">
                <a:cs typeface="0 Tehran" panose="00000400000000000000" pitchFamily="2" charset="-78"/>
              </a:rPr>
              <a:t>این فعالیت </a:t>
            </a:r>
            <a:r>
              <a:rPr lang="fa-IR" sz="2800" dirty="0" smtClean="0">
                <a:cs typeface="0 Tehran" panose="00000400000000000000" pitchFamily="2" charset="-78"/>
              </a:rPr>
              <a:t>با یک تیم 12نفرهدارای آموزش مخاطب شناسی  و با همکاری گروههای مکمل هنری و نمایشی انجام می شود </a:t>
            </a:r>
          </a:p>
          <a:p>
            <a:pPr algn="r" rtl="1"/>
            <a:endParaRPr lang="en-US" sz="2800" dirty="0">
              <a:solidFill>
                <a:srgbClr val="FF0000"/>
              </a:solidFill>
              <a:cs typeface="0 Tehran" panose="00000400000000000000" pitchFamily="2" charset="-78"/>
            </a:endParaRPr>
          </a:p>
          <a:p>
            <a:pPr algn="r" rtl="1"/>
            <a:r>
              <a:rPr lang="fa-IR" sz="2800" dirty="0" smtClean="0">
                <a:solidFill>
                  <a:srgbClr val="FF0000"/>
                </a:solidFill>
                <a:cs typeface="0 Tehran" panose="00000400000000000000" pitchFamily="2" charset="-78"/>
              </a:rPr>
              <a:t>دفتر </a:t>
            </a:r>
            <a:r>
              <a:rPr lang="fa-IR" sz="2800" dirty="0" smtClean="0">
                <a:solidFill>
                  <a:srgbClr val="FF0000"/>
                </a:solidFill>
                <a:cs typeface="0 Tehran" panose="00000400000000000000" pitchFamily="2" charset="-78"/>
              </a:rPr>
              <a:t>تبلیغات اسلامی و سازمان تبلیغات </a:t>
            </a:r>
            <a:r>
              <a:rPr lang="fa-IR" sz="2800" dirty="0" smtClean="0">
                <a:solidFill>
                  <a:srgbClr val="FF0000"/>
                </a:solidFill>
                <a:cs typeface="0 Tehran" panose="00000400000000000000" pitchFamily="2" charset="-78"/>
              </a:rPr>
              <a:t>اسلامی نهادهای همکار می باشند</a:t>
            </a:r>
            <a:endParaRPr lang="en-US" sz="2800" dirty="0">
              <a:solidFill>
                <a:srgbClr val="FF0000"/>
              </a:solidFill>
              <a:cs typeface="0 Tehran" panose="00000400000000000000" pitchFamily="2" charset="-78"/>
            </a:endParaRPr>
          </a:p>
          <a:p>
            <a:pPr algn="r" rtl="1"/>
            <a:r>
              <a:rPr lang="fa-IR" sz="2800" dirty="0" smtClean="0">
                <a:solidFill>
                  <a:srgbClr val="00B0F0"/>
                </a:solidFill>
                <a:cs typeface="0 Tehran" panose="00000400000000000000" pitchFamily="2" charset="-78"/>
              </a:rPr>
              <a:t>برای انجام فعالیت </a:t>
            </a:r>
            <a:r>
              <a:rPr lang="fa-IR" sz="2800" dirty="0" smtClean="0">
                <a:solidFill>
                  <a:srgbClr val="00B0F0"/>
                </a:solidFill>
                <a:cs typeface="0 Tehran" panose="00000400000000000000" pitchFamily="2" charset="-78"/>
              </a:rPr>
              <a:t>اگر </a:t>
            </a:r>
            <a:r>
              <a:rPr lang="fa-IR" sz="2800" dirty="0" smtClean="0">
                <a:solidFill>
                  <a:srgbClr val="00B0F0"/>
                </a:solidFill>
                <a:cs typeface="0 Tehran" panose="00000400000000000000" pitchFamily="2" charset="-78"/>
              </a:rPr>
              <a:t>مجوز باشد بهتر است ولی نیازی نیست</a:t>
            </a:r>
            <a:endParaRPr lang="en-US" sz="2800" dirty="0">
              <a:solidFill>
                <a:srgbClr val="00B0F0"/>
              </a:solidFill>
              <a:cs typeface="0 Tehran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7" name="Oval 6"/>
          <p:cNvSpPr/>
          <p:nvPr/>
        </p:nvSpPr>
        <p:spPr>
          <a:xfrm>
            <a:off x="1606376" y="5338121"/>
            <a:ext cx="2616012" cy="1458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Nazanin" panose="00000400000000000000" pitchFamily="2" charset="-78"/>
              </a:rPr>
              <a:t>حسن بابایی</a:t>
            </a: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33746" y="5375188"/>
            <a:ext cx="2605659" cy="145809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Nazanin" panose="00000400000000000000" pitchFamily="2" charset="-78"/>
              </a:rPr>
              <a:t>احمد بابایی</a:t>
            </a: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6873474" y="5399902"/>
            <a:ext cx="2617017" cy="145809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B Nazanin" panose="00000400000000000000" pitchFamily="2" charset="-78"/>
              </a:rPr>
              <a:t>حسین بابایی</a:t>
            </a: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9515205" y="5399902"/>
            <a:ext cx="2664438" cy="14580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Nazanin" panose="00000400000000000000" pitchFamily="2" charset="-78"/>
              </a:rPr>
              <a:t>علی اکبر رمضانی</a:t>
            </a:r>
            <a:endParaRPr lang="fa-IR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85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378" y="0"/>
            <a:ext cx="10585621" cy="1458097"/>
          </a:xfrm>
          <a:solidFill>
            <a:srgbClr val="FFFF00"/>
          </a:solidFill>
        </p:spPr>
        <p:txBody>
          <a:bodyPr>
            <a:noAutofit/>
          </a:bodyPr>
          <a:lstStyle/>
          <a:p>
            <a:pPr lvl="8" algn="ctr" defTabSz="457200" rtl="0">
              <a:spcBef>
                <a:spcPct val="0"/>
              </a:spcBef>
            </a:pPr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جنبه نوآورانه یا وجه امتیاز</a:t>
            </a:r>
            <a:r>
              <a:rPr lang="en-US" sz="7200" dirty="0">
                <a:solidFill>
                  <a:srgbClr val="FF0000"/>
                </a:solidFill>
                <a:cs typeface="0 Tehran" panose="00000400000000000000" pitchFamily="2" charset="-78"/>
              </a:rPr>
              <a:t/>
            </a:r>
            <a:br>
              <a:rPr lang="en-US" sz="7200" dirty="0">
                <a:solidFill>
                  <a:srgbClr val="FF0000"/>
                </a:solidFill>
                <a:cs typeface="0 Tehran" panose="00000400000000000000" pitchFamily="2" charset="-78"/>
              </a:rPr>
            </a:br>
            <a:endParaRPr lang="fa-IR" sz="72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379" y="1458097"/>
            <a:ext cx="10585620" cy="5399903"/>
          </a:xfrm>
          <a:solidFill>
            <a:srgbClr val="66FF66"/>
          </a:solidFill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 گروه جرقه </a:t>
            </a:r>
            <a:r>
              <a:rPr lang="fa-IR" sz="3200" dirty="0">
                <a:cs typeface="B Nazanin" panose="00000400000000000000" pitchFamily="2" charset="-78"/>
              </a:rPr>
              <a:t>اولیه، منشاء ایده اولیه، یا پیشنهاد دهنده اولیه کار و راهبر اصلی کار </a:t>
            </a:r>
            <a:r>
              <a:rPr lang="fa-IR" sz="3200" dirty="0" smtClean="0">
                <a:cs typeface="B Nazanin" panose="00000400000000000000" pitchFamily="2" charset="-78"/>
              </a:rPr>
              <a:t>می باشد </a:t>
            </a:r>
            <a:endParaRPr lang="en-US" sz="32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Nazanin" panose="00000400000000000000" pitchFamily="2" charset="-78"/>
              </a:rPr>
              <a:t>مهمترین تمایز این فعالیت </a:t>
            </a:r>
            <a:r>
              <a:rPr lang="fa-IR" sz="3200" dirty="0">
                <a:solidFill>
                  <a:srgbClr val="7030A0"/>
                </a:solidFill>
                <a:cs typeface="B Nazanin" panose="00000400000000000000" pitchFamily="2" charset="-78"/>
              </a:rPr>
              <a:t>مشارکت عمومی  و تنوع اقشاری</a:t>
            </a:r>
            <a:endParaRPr lang="en-US" sz="3200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 مهمترین </a:t>
            </a:r>
            <a:r>
              <a:rPr lang="fa-IR" sz="3200" dirty="0">
                <a:cs typeface="B Nazanin" panose="00000400000000000000" pitchFamily="2" charset="-78"/>
              </a:rPr>
              <a:t>شاخصه فعالیت و بخش برجسته این فعالیت 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اجرای 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این فعالیت به مکان و زمان و امکانات ویژه نیاز ندارد</a:t>
            </a:r>
            <a:endParaRPr lang="en-US" sz="3200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تنوع </a:t>
            </a:r>
            <a:r>
              <a:rPr lang="fa-IR" sz="32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برنامه و مشارکت تمام مخاطبین در اجرای </a:t>
            </a:r>
            <a:r>
              <a:rPr lang="fa-IR" sz="32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برنامه مخاطب را تشویق به حضور می نمایید.</a:t>
            </a:r>
            <a:endParaRPr lang="en-US" sz="32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851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735" y="0"/>
            <a:ext cx="10573265" cy="159402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7200" b="1" dirty="0">
                <a:cs typeface="B Nazanin" panose="00000400000000000000" pitchFamily="2" charset="-78"/>
              </a:rPr>
              <a:t>اهداف و تأثیرات فعالیت</a:t>
            </a:r>
            <a:r>
              <a:rPr lang="en-US" sz="7200" dirty="0">
                <a:cs typeface="0 Tehran" panose="00000400000000000000" pitchFamily="2" charset="-78"/>
              </a:rPr>
              <a:t/>
            </a:r>
            <a:br>
              <a:rPr lang="en-US" sz="7200" dirty="0">
                <a:cs typeface="0 Tehran" panose="00000400000000000000" pitchFamily="2" charset="-78"/>
              </a:rPr>
            </a:br>
            <a:endParaRPr lang="fa-IR" sz="7200" dirty="0"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735" y="1594022"/>
            <a:ext cx="10573265" cy="5263978"/>
          </a:xfrm>
          <a:solidFill>
            <a:srgbClr val="66FF66"/>
          </a:solidFill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3600" dirty="0" smtClean="0">
                <a:cs typeface="B Nazanin" panose="00000400000000000000" pitchFamily="2" charset="-78"/>
              </a:rPr>
              <a:t>این </a:t>
            </a:r>
            <a:r>
              <a:rPr lang="fa-IR" sz="3600" dirty="0">
                <a:cs typeface="B Nazanin" panose="00000400000000000000" pitchFamily="2" charset="-78"/>
              </a:rPr>
              <a:t>فعالیت ناظر </a:t>
            </a:r>
            <a:r>
              <a:rPr lang="fa-IR" sz="3600" dirty="0" smtClean="0">
                <a:cs typeface="B Nazanin" panose="00000400000000000000" pitchFamily="2" charset="-78"/>
              </a:rPr>
              <a:t>به نیاز </a:t>
            </a:r>
            <a:r>
              <a:rPr lang="fa-IR" sz="3600" dirty="0">
                <a:cs typeface="B Nazanin" panose="00000400000000000000" pitchFamily="2" charset="-78"/>
              </a:rPr>
              <a:t>و ارزش‌های مخاطبان </a:t>
            </a:r>
            <a:r>
              <a:rPr lang="fa-IR" sz="3600" dirty="0" smtClean="0">
                <a:cs typeface="B Nazanin" panose="00000400000000000000" pitchFamily="2" charset="-78"/>
              </a:rPr>
              <a:t>به </a:t>
            </a:r>
            <a:r>
              <a:rPr lang="fa-IR" sz="36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شادابی ، شور و نشاط و کاربردی بودن برنامه ها</a:t>
            </a:r>
            <a:endParaRPr lang="en-US" sz="36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600" dirty="0">
                <a:cs typeface="B Nazanin" panose="00000400000000000000" pitchFamily="2" charset="-78"/>
              </a:rPr>
              <a:t>و</a:t>
            </a:r>
            <a:r>
              <a:rPr lang="fa-IR" sz="3600" dirty="0" smtClean="0">
                <a:solidFill>
                  <a:srgbClr val="00B0F0"/>
                </a:solidFill>
                <a:cs typeface="B Nazanin" panose="00000400000000000000" pitchFamily="2" charset="-78"/>
              </a:rPr>
              <a:t>با </a:t>
            </a:r>
            <a:r>
              <a:rPr lang="fa-IR" sz="3600" dirty="0" smtClean="0">
                <a:solidFill>
                  <a:srgbClr val="00B0F0"/>
                </a:solidFill>
                <a:cs typeface="B Nazanin" panose="00000400000000000000" pitchFamily="2" charset="-78"/>
              </a:rPr>
              <a:t>توجه به کمرنگ شدن حضور خانواده ها در برنامه های مذهبی و مسجد </a:t>
            </a:r>
            <a:endParaRPr lang="en-US" sz="3600" dirty="0">
              <a:solidFill>
                <a:srgbClr val="00B0F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600" dirty="0" smtClean="0">
                <a:solidFill>
                  <a:srgbClr val="7030A0"/>
                </a:solidFill>
                <a:cs typeface="B Nazanin" panose="00000400000000000000" pitchFamily="2" charset="-78"/>
              </a:rPr>
              <a:t>با </a:t>
            </a:r>
            <a:r>
              <a:rPr lang="fa-IR" sz="3600" dirty="0" smtClean="0">
                <a:solidFill>
                  <a:srgbClr val="7030A0"/>
                </a:solidFill>
                <a:cs typeface="B Nazanin" panose="00000400000000000000" pitchFamily="2" charset="-78"/>
              </a:rPr>
              <a:t>مشارکت دادن خانواده ها و کاربردی کردن برنامه و تنوع در برنامه ها </a:t>
            </a:r>
            <a:endParaRPr lang="en-US" sz="3600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6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حضور </a:t>
            </a:r>
            <a:r>
              <a:rPr lang="fa-IR" sz="36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گسترده اقشار جامعه در برنامه </a:t>
            </a:r>
            <a:r>
              <a:rPr lang="fa-IR" sz="36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ها مشهود می باشد</a:t>
            </a:r>
            <a:endParaRPr lang="en-US" sz="3600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87435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80" y="0"/>
            <a:ext cx="10595019" cy="1674254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اثر سنجی و بازخورد فعالیت</a:t>
            </a:r>
            <a:r>
              <a:rPr lang="en-US" sz="7200" dirty="0">
                <a:solidFill>
                  <a:srgbClr val="FF0000"/>
                </a:solidFill>
                <a:cs typeface="0 Tehran" panose="00000400000000000000" pitchFamily="2" charset="-78"/>
              </a:rPr>
              <a:t/>
            </a:r>
            <a:br>
              <a:rPr lang="en-US" sz="7200" dirty="0">
                <a:solidFill>
                  <a:srgbClr val="FF0000"/>
                </a:solidFill>
                <a:cs typeface="0 Tehran" panose="00000400000000000000" pitchFamily="2" charset="-78"/>
              </a:rPr>
            </a:br>
            <a:endParaRPr lang="fa-IR" sz="72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80" y="1674254"/>
            <a:ext cx="10595020" cy="5183746"/>
          </a:xfrm>
          <a:solidFill>
            <a:srgbClr val="66FF66"/>
          </a:solidFill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آیا </a:t>
            </a:r>
            <a:r>
              <a:rPr lang="fa-IR" sz="3200" dirty="0">
                <a:cs typeface="B Nazanin" panose="00000400000000000000" pitchFamily="2" charset="-78"/>
              </a:rPr>
              <a:t>قبل و پس از برنامه، سنجشی از وضعیت مخاطبان برنامه صورت گرفته است؟ </a:t>
            </a: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بله</a:t>
            </a:r>
            <a:endParaRPr lang="en-US" sz="32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Nazanin" panose="00000400000000000000" pitchFamily="2" charset="-78"/>
              </a:rPr>
              <a:t>بازخورد و میزان استقبال و تأثیر پذیری مخاطبان در راستای اهداف شما، به چه میزان بوده است</a:t>
            </a:r>
            <a:r>
              <a:rPr lang="fa-IR" sz="3200" dirty="0" smtClean="0">
                <a:cs typeface="B Nazanin" panose="00000400000000000000" pitchFamily="2" charset="-78"/>
              </a:rPr>
              <a:t>؟ </a:t>
            </a:r>
            <a:r>
              <a:rPr lang="fa-IR" sz="3200" dirty="0" smtClean="0">
                <a:solidFill>
                  <a:srgbClr val="0070C0"/>
                </a:solidFill>
                <a:cs typeface="B Nazanin" panose="00000400000000000000" pitchFamily="2" charset="-78"/>
              </a:rPr>
              <a:t>100%</a:t>
            </a:r>
            <a:endParaRPr lang="en-US" sz="3200" dirty="0">
              <a:solidFill>
                <a:srgbClr val="0070C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Nazanin" panose="00000400000000000000" pitchFamily="2" charset="-78"/>
              </a:rPr>
              <a:t>آیا تبلیغ خاصی برای معرفی این فعالیت انجام داده اید و تبلیغات شما موفق بوده است؟ </a:t>
            </a:r>
            <a:r>
              <a:rPr lang="fa-IR" sz="3200" dirty="0" smtClean="0">
                <a:solidFill>
                  <a:srgbClr val="7030A0"/>
                </a:solidFill>
                <a:cs typeface="B Nazanin" panose="00000400000000000000" pitchFamily="2" charset="-78"/>
              </a:rPr>
              <a:t>با ارائه گزارش فعالیت ها ، برنامه ها را معرفی نموده ایم </a:t>
            </a:r>
            <a:endParaRPr lang="en-US" sz="3200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>
                <a:cs typeface="B Nazanin" panose="00000400000000000000" pitchFamily="2" charset="-78"/>
              </a:rPr>
              <a:t>بازتاب و انعکاس اجتماعی و رسانه‌ای این فعالیت چه بوده است؟ 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گزارش فعالیت ها از شبکه های مختلف صدا و سیما پخش شده است .</a:t>
            </a:r>
            <a:endParaRPr lang="fa-IR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0246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859" y="1596980"/>
            <a:ext cx="10582141" cy="5261020"/>
          </a:xfrm>
          <a:solidFill>
            <a:srgbClr val="66FF66"/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5400" dirty="0" smtClean="0">
                <a:cs typeface="B Nazanin" panose="00000400000000000000" pitchFamily="2" charset="-78"/>
              </a:rPr>
              <a:t>هزین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ه </a:t>
            </a:r>
            <a:r>
              <a:rPr lang="fa-IR" sz="5400" dirty="0">
                <a:solidFill>
                  <a:schemeClr val="tx1"/>
                </a:solidFill>
                <a:cs typeface="B Nazanin" panose="00000400000000000000" pitchFamily="2" charset="-78"/>
              </a:rPr>
              <a:t>این فعالیت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توسط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خیرین و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مخاطبین و با همکاری نهادهای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فرهنگی و شورای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اسلامی واجرای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برنامه نشاط در کانون های </a:t>
            </a:r>
            <a:r>
              <a:rPr lang="fa-IR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جمعیتی تامین می شود</a:t>
            </a:r>
            <a:endParaRPr lang="en-US" sz="54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3900" dirty="0">
              <a:solidFill>
                <a:srgbClr val="C00000"/>
              </a:solidFill>
              <a:cs typeface="0 Tehran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859" y="0"/>
            <a:ext cx="10582141" cy="159698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7200" b="1" dirty="0">
                <a:solidFill>
                  <a:srgbClr val="FF0000"/>
                </a:solidFill>
                <a:cs typeface="B Nazanin" panose="00000400000000000000" pitchFamily="2" charset="-78"/>
              </a:rPr>
              <a:t>مسیر تأمین مالی  و بودجه فعالیت </a:t>
            </a:r>
            <a:endParaRPr lang="fa-IR" sz="72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761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738" y="0"/>
            <a:ext cx="10569261" cy="159698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6600" b="1" dirty="0">
                <a:solidFill>
                  <a:srgbClr val="FF0000"/>
                </a:solidFill>
                <a:cs typeface="B Nazanin" panose="00000400000000000000" pitchFamily="2" charset="-78"/>
              </a:rPr>
              <a:t>همسویان فرهنگی یا تعمیق فعالیت</a:t>
            </a:r>
            <a:r>
              <a:rPr lang="en-US" sz="6600" dirty="0">
                <a:solidFill>
                  <a:srgbClr val="FF0000"/>
                </a:solidFill>
                <a:cs typeface="0 Tehran" panose="00000400000000000000" pitchFamily="2" charset="-78"/>
              </a:rPr>
              <a:t/>
            </a:r>
            <a:br>
              <a:rPr lang="en-US" sz="6600" dirty="0">
                <a:solidFill>
                  <a:srgbClr val="FF0000"/>
                </a:solidFill>
                <a:cs typeface="0 Tehran" panose="00000400000000000000" pitchFamily="2" charset="-78"/>
              </a:rPr>
            </a:br>
            <a:endParaRPr lang="fa-IR" sz="66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737" y="1596980"/>
            <a:ext cx="10569261" cy="5261020"/>
          </a:xfrm>
          <a:solidFill>
            <a:srgbClr val="66FF66"/>
          </a:solidFill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6000" dirty="0" smtClean="0">
                <a:cs typeface="B Nazanin" panose="00000400000000000000" pitchFamily="2" charset="-78"/>
              </a:rPr>
              <a:t>پیشکسوتان</a:t>
            </a:r>
            <a:r>
              <a:rPr lang="fa-IR" sz="6000" dirty="0">
                <a:cs typeface="B Nazanin" panose="00000400000000000000" pitchFamily="2" charset="-78"/>
              </a:rPr>
              <a:t>، فعالین و مؤثرین همسو با این فعالیت را </a:t>
            </a:r>
            <a:r>
              <a:rPr lang="fa-IR" sz="6000" dirty="0" smtClean="0">
                <a:cs typeface="B Nazanin" panose="00000400000000000000" pitchFamily="2" charset="-78"/>
              </a:rPr>
              <a:t>می‌شناسیم و همکاری داریم</a:t>
            </a:r>
            <a:endParaRPr lang="en-US" sz="6000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lv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23055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981" y="0"/>
            <a:ext cx="10595020" cy="1493949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6600" b="1" dirty="0">
                <a:solidFill>
                  <a:srgbClr val="FF0000"/>
                </a:solidFill>
                <a:cs typeface="B Nazanin" panose="00000400000000000000" pitchFamily="2" charset="-78"/>
              </a:rPr>
              <a:t>قابلیت توسعه و تکثیر فعالیت </a:t>
            </a:r>
            <a:r>
              <a:rPr lang="en-US" sz="6600" dirty="0">
                <a:solidFill>
                  <a:srgbClr val="FF0000"/>
                </a:solidFill>
                <a:cs typeface="0 Tehran" panose="00000400000000000000" pitchFamily="2" charset="-78"/>
              </a:rPr>
              <a:t/>
            </a:r>
            <a:br>
              <a:rPr lang="en-US" sz="6600" dirty="0">
                <a:solidFill>
                  <a:srgbClr val="FF0000"/>
                </a:solidFill>
                <a:cs typeface="0 Tehran" panose="00000400000000000000" pitchFamily="2" charset="-78"/>
              </a:rPr>
            </a:br>
            <a:endParaRPr lang="fa-IR" sz="6600" dirty="0">
              <a:solidFill>
                <a:srgbClr val="FF0000"/>
              </a:solidFill>
              <a:cs typeface="0 Tehr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81" y="1493949"/>
            <a:ext cx="10595019" cy="5364051"/>
          </a:xfrm>
          <a:solidFill>
            <a:srgbClr val="66FF66"/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بازخورد </a:t>
            </a:r>
            <a:r>
              <a:rPr lang="fa-IR" sz="3200" dirty="0">
                <a:cs typeface="B Nazanin" panose="00000400000000000000" pitchFamily="2" charset="-78"/>
              </a:rPr>
              <a:t>تبلیغی این فعالیت، نشان از امکان توسعه و تکثیر آن دارد </a:t>
            </a:r>
            <a:r>
              <a:rPr lang="fa-IR" sz="3200" dirty="0" smtClean="0">
                <a:cs typeface="B Nazanin" panose="00000400000000000000" pitchFamily="2" charset="-78"/>
              </a:rPr>
              <a:t>ا</a:t>
            </a: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لحمد </a:t>
            </a:r>
            <a:r>
              <a:rPr lang="fa-IR" sz="32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الله مشکلی در اجرا نیست</a:t>
            </a:r>
            <a:endParaRPr lang="en-US" sz="32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</a:t>
            </a:r>
            <a:r>
              <a:rPr lang="fa-IR" sz="3200" dirty="0">
                <a:cs typeface="B Nazanin" panose="00000400000000000000" pitchFamily="2" charset="-78"/>
              </a:rPr>
              <a:t>زمینه توسعه و تکثیر فعالیت، و تیم مورد نیاز </a:t>
            </a:r>
            <a:r>
              <a:rPr lang="fa-IR" sz="3200" dirty="0" smtClean="0">
                <a:cs typeface="B Nazanin" panose="00000400000000000000" pitchFamily="2" charset="-78"/>
              </a:rPr>
              <a:t>می باشد</a:t>
            </a:r>
            <a:endParaRPr lang="en-US" sz="3200" dirty="0">
              <a:solidFill>
                <a:srgbClr val="7030A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وجهت </a:t>
            </a:r>
            <a:r>
              <a:rPr lang="fa-IR" sz="3200" dirty="0">
                <a:cs typeface="B Nazanin" panose="00000400000000000000" pitchFamily="2" charset="-78"/>
              </a:rPr>
              <a:t>تقویت و ارتقاء فعالیت، یا تکثیر این </a:t>
            </a:r>
            <a:r>
              <a:rPr lang="fa-IR" sz="3200" dirty="0" smtClean="0">
                <a:cs typeface="B Nazanin" panose="00000400000000000000" pitchFamily="2" charset="-78"/>
              </a:rPr>
              <a:t>فعالیت،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برگزاری 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دوره های آموزشی مورد نیاز تیم </a:t>
            </a:r>
            <a:r>
              <a:rPr lang="fa-IR" sz="3200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مجری می باشد</a:t>
            </a:r>
            <a:endParaRPr lang="en-US" sz="3200" dirty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88494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377" y="0"/>
            <a:ext cx="10453817" cy="6598508"/>
          </a:xfrm>
          <a:solidFill>
            <a:srgbClr val="66FF66"/>
          </a:solidFill>
        </p:spPr>
        <p:txBody>
          <a:bodyPr/>
          <a:lstStyle/>
          <a:p>
            <a:pPr algn="ctr"/>
            <a:endParaRPr lang="fa-IR" sz="8800" dirty="0" smtClean="0">
              <a:cs typeface="0 Compset" panose="00000400000000000000" pitchFamily="2" charset="-78"/>
            </a:endParaRPr>
          </a:p>
          <a:p>
            <a:pPr algn="ctr"/>
            <a:r>
              <a:rPr lang="fa-IR" sz="16600" dirty="0" smtClean="0">
                <a:cs typeface="B Nazanin" panose="00000400000000000000" pitchFamily="2" charset="-78"/>
              </a:rPr>
              <a:t>والسلام</a:t>
            </a:r>
            <a:endParaRPr lang="en-US" sz="16600" dirty="0" smtClean="0">
              <a:cs typeface="B Nazanin" panose="00000400000000000000" pitchFamily="2" charset="-78"/>
            </a:endParaRPr>
          </a:p>
          <a:p>
            <a:pPr algn="ctr"/>
            <a:endParaRPr lang="en-US" sz="16600" dirty="0">
              <a:cs typeface="0 Compset" panose="00000400000000000000" pitchFamily="2" charset="-78"/>
            </a:endParaRPr>
          </a:p>
          <a:p>
            <a:pPr algn="ctr"/>
            <a:endParaRPr lang="en-US" sz="16600" dirty="0" smtClean="0">
              <a:cs typeface="0 Compset" panose="00000400000000000000" pitchFamily="2" charset="-78"/>
            </a:endParaRPr>
          </a:p>
          <a:p>
            <a:pPr algn="ctr"/>
            <a:endParaRPr lang="en-US" sz="16600" dirty="0">
              <a:cs typeface="0 Compset" panose="00000400000000000000" pitchFamily="2" charset="-78"/>
            </a:endParaRPr>
          </a:p>
          <a:p>
            <a:pPr algn="ctr"/>
            <a:endParaRPr lang="fa-IR" dirty="0">
              <a:cs typeface="0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041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308" y="0"/>
            <a:ext cx="10622691" cy="6858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fa-IR" sz="10700" dirty="0">
                <a:cs typeface="0 Tehran" panose="00000400000000000000" pitchFamily="2" charset="-78"/>
              </a:rPr>
              <a:t/>
            </a:r>
            <a:br>
              <a:rPr lang="fa-IR" sz="10700" dirty="0">
                <a:cs typeface="0 Tehran" panose="00000400000000000000" pitchFamily="2" charset="-78"/>
              </a:rPr>
            </a:br>
            <a:r>
              <a:rPr lang="fa-IR" sz="10700" dirty="0" smtClean="0">
                <a:cs typeface="0 Tehran" panose="00000400000000000000" pitchFamily="2" charset="-78"/>
              </a:rPr>
              <a:t/>
            </a:r>
            <a:br>
              <a:rPr lang="fa-IR" sz="10700" dirty="0" smtClean="0">
                <a:cs typeface="0 Tehran" panose="00000400000000000000" pitchFamily="2" charset="-78"/>
              </a:rPr>
            </a:br>
            <a:r>
              <a:rPr lang="fa-IR" sz="107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معرفی فعالیت</a:t>
            </a:r>
            <a:r>
              <a:rPr lang="fa-IR" sz="10700" dirty="0" smtClean="0">
                <a:cs typeface="B Nazanin" panose="00000400000000000000" pitchFamily="2" charset="-78"/>
              </a:rPr>
              <a:t/>
            </a:r>
            <a:br>
              <a:rPr lang="fa-IR" sz="10700" dirty="0" smtClean="0">
                <a:cs typeface="B Nazanin" panose="00000400000000000000" pitchFamily="2" charset="-78"/>
              </a:rPr>
            </a:br>
            <a:r>
              <a:rPr lang="fa-IR" sz="10700" dirty="0">
                <a:cs typeface="0 Tehran" panose="00000400000000000000" pitchFamily="2" charset="-78"/>
              </a:rPr>
              <a:t/>
            </a:r>
            <a:br>
              <a:rPr lang="fa-IR" sz="10700" dirty="0">
                <a:cs typeface="0 Tehran" panose="00000400000000000000" pitchFamily="2" charset="-78"/>
              </a:rPr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8004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964" y="58188"/>
            <a:ext cx="6664035" cy="6799812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ما بايستی اين جرأت را داشته باشيم كه فكر كنيم می‌توانيم </a:t>
            </a:r>
            <a:r>
              <a:rPr lang="fa-IR" sz="6000" dirty="0">
                <a:solidFill>
                  <a:srgbClr val="FF0000"/>
                </a:solidFill>
                <a:cs typeface="B Nazanin" panose="00000400000000000000" pitchFamily="2" charset="-78"/>
              </a:rPr>
              <a:t>نوآوری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كنيم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en-US" sz="2800" dirty="0" smtClean="0">
                <a:cs typeface="B Nazanin" panose="00000400000000000000" pitchFamily="2" charset="-78"/>
              </a:rPr>
              <a:t/>
            </a:r>
            <a:br>
              <a:rPr lang="en-US" sz="2800" dirty="0" smtClean="0">
                <a:cs typeface="B Nazanin" panose="00000400000000000000" pitchFamily="2" charset="-78"/>
              </a:rPr>
            </a:br>
            <a:r>
              <a:rPr lang="en-US" sz="2800" dirty="0">
                <a:cs typeface="B Nazanin" panose="00000400000000000000" pitchFamily="2" charset="-78"/>
              </a:rPr>
              <a:t/>
            </a:r>
            <a:br>
              <a:rPr lang="en-US" sz="2800" dirty="0">
                <a:cs typeface="B Nazanin" panose="00000400000000000000" pitchFamily="2" charset="-78"/>
              </a:rPr>
            </a:br>
            <a:r>
              <a:rPr lang="en-US" sz="2800" dirty="0" smtClean="0">
                <a:cs typeface="B Nazanin" panose="00000400000000000000" pitchFamily="2" charset="-78"/>
              </a:rPr>
              <a:t/>
            </a:r>
            <a:br>
              <a:rPr lang="en-US" sz="2800" dirty="0" smtClean="0">
                <a:cs typeface="B Nazanin" panose="00000400000000000000" pitchFamily="2" charset="-78"/>
              </a:rPr>
            </a:br>
            <a:r>
              <a:rPr lang="fa-IR" sz="2800" dirty="0" smtClean="0">
                <a:cs typeface="2  Baran" panose="00000400000000000000" pitchFamily="2" charset="-78"/>
              </a:rPr>
              <a:t/>
            </a:r>
            <a:br>
              <a:rPr lang="fa-IR" sz="2800" dirty="0" smtClean="0">
                <a:cs typeface="2  Bara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>كسانی </a:t>
            </a:r>
            <a:r>
              <a:rPr lang="fa-IR" sz="2800" dirty="0">
                <a:cs typeface="B Nazanin" panose="00000400000000000000" pitchFamily="2" charset="-78"/>
              </a:rPr>
              <a:t>جرأت كردند و اين ناشناخته‌ها را شناختند</a:t>
            </a:r>
            <a:r>
              <a:rPr lang="fa-IR" sz="2800" dirty="0" smtClean="0">
                <a:cs typeface="B Nazanin" panose="00000400000000000000" pitchFamily="2" charset="-78"/>
              </a:rPr>
              <a:t>.</a:t>
            </a:r>
            <a:br>
              <a:rPr lang="fa-IR" sz="2800" dirty="0" smtClean="0">
                <a:cs typeface="B Nazanin" panose="00000400000000000000" pitchFamily="2" charset="-78"/>
              </a:rPr>
            </a:b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چه دليلی دارد كه ما نتوانيم راه ناشناخته ديگری را كشف كنيم؟»</a:t>
            </a:r>
            <a:endParaRPr lang="en-US" sz="2800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908" y="58188"/>
            <a:ext cx="3982056" cy="6741623"/>
          </a:xfr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4019008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731" y="0"/>
            <a:ext cx="10604269" cy="1905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fa-IR" sz="6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فراخوان طرحها و ایده های محله </a:t>
            </a:r>
            <a:r>
              <a:rPr lang="fa-IR" sz="6000" dirty="0" smtClean="0">
                <a:solidFill>
                  <a:srgbClr val="FF0000"/>
                </a:solidFill>
                <a:cs typeface="0 Compset" panose="00000400000000000000" pitchFamily="2" charset="-78"/>
              </a:rPr>
              <a:t/>
            </a:r>
            <a:br>
              <a:rPr lang="fa-IR" sz="6000" dirty="0" smtClean="0">
                <a:solidFill>
                  <a:srgbClr val="FF0000"/>
                </a:solidFill>
                <a:cs typeface="0 Compset" panose="00000400000000000000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0 Compset" panose="00000400000000000000" pitchFamily="2" charset="-78"/>
              </a:rPr>
              <a:t>در حوزه های:</a:t>
            </a:r>
            <a:endParaRPr lang="en-US" sz="6000" dirty="0">
              <a:solidFill>
                <a:srgbClr val="FF0000"/>
              </a:solidFill>
              <a:cs typeface="0 Compse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731" y="1905001"/>
            <a:ext cx="10604269" cy="49530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فرهنگی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اجتماعی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سیاسی</a:t>
            </a:r>
          </a:p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عمرانی</a:t>
            </a:r>
          </a:p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اقتصادی</a:t>
            </a:r>
          </a:p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خدماتی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بهداشتی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آموزشی</a:t>
            </a:r>
          </a:p>
          <a:p>
            <a:r>
              <a:rPr lang="fa-IR" sz="2400" dirty="0" smtClean="0">
                <a:cs typeface="B Nazanin" panose="00000400000000000000" pitchFamily="2" charset="-78"/>
              </a:rPr>
              <a:t>و....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41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0349" y="66502"/>
            <a:ext cx="6281651" cy="679149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Low" rtl="1"/>
            <a:r>
              <a:rPr lang="fa-IR" sz="6600" dirty="0">
                <a:cs typeface="B Nazanin" panose="00000400000000000000" pitchFamily="2" charset="-78"/>
              </a:rPr>
              <a:t>این یک تجربه است که وقتی کار به نیروی عظیم و بی‌پایانِ مردم واگذار شد آن کار</a:t>
            </a:r>
            <a:r>
              <a:rPr lang="fa-IR" sz="660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6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شکوفا</a:t>
            </a:r>
            <a:r>
              <a:rPr lang="fa-IR" sz="66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br>
              <a:rPr lang="fa-IR" sz="6600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6600" dirty="0" smtClean="0">
                <a:cs typeface="B Nazanin" panose="00000400000000000000" pitchFamily="2" charset="-78"/>
              </a:rPr>
              <a:t>می </a:t>
            </a:r>
            <a:r>
              <a:rPr lang="fa-IR" sz="6600" dirty="0">
                <a:cs typeface="B Nazanin" panose="00000400000000000000" pitchFamily="2" charset="-78"/>
              </a:rPr>
              <a:t>شود و رشد پیدا میکند</a:t>
            </a:r>
            <a:endParaRPr lang="en-US" sz="6600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675" y="66502"/>
            <a:ext cx="4336674" cy="6791498"/>
          </a:xfrm>
        </p:spPr>
      </p:pic>
    </p:spTree>
    <p:extLst>
      <p:ext uri="{BB962C8B-B14F-4D97-AF65-F5344CB8AC3E}">
        <p14:creationId xmlns:p14="http://schemas.microsoft.com/office/powerpoint/2010/main" val="3246868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62" y="0"/>
            <a:ext cx="10555038" cy="1905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شبکه سازی در محله از طریق </a:t>
            </a:r>
            <a:br>
              <a:rPr lang="fa-IR" sz="4000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4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تشکیل گروههای ذیل:</a:t>
            </a:r>
            <a:endParaRPr lang="en-US" sz="400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962" y="1970116"/>
            <a:ext cx="10555038" cy="4887884"/>
          </a:xfrm>
          <a:solidFill>
            <a:srgbClr val="66FF66"/>
          </a:solidFill>
        </p:spPr>
        <p:txBody>
          <a:bodyPr/>
          <a:lstStyle/>
          <a:p>
            <a:r>
              <a:rPr lang="fa-IR" sz="3600" dirty="0" smtClean="0">
                <a:cs typeface="B Nazanin" panose="00000400000000000000" pitchFamily="2" charset="-78"/>
              </a:rPr>
              <a:t>گروه مکبرین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موذنین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اصحاب رسانه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بانوان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دانش آموزان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دانشجویان محله</a:t>
            </a:r>
          </a:p>
          <a:p>
            <a:r>
              <a:rPr lang="fa-IR" sz="3600" dirty="0" smtClean="0">
                <a:cs typeface="B Nazanin" panose="00000400000000000000" pitchFamily="2" charset="-78"/>
              </a:rPr>
              <a:t>گروه اصناف محله</a:t>
            </a:r>
          </a:p>
          <a:p>
            <a:endParaRPr lang="en-US" sz="3600" dirty="0">
              <a:cs typeface="2 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122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89" y="0"/>
            <a:ext cx="6190212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Low" rtl="1"/>
            <a:r>
              <a:rPr lang="fa-IR" sz="5400" dirty="0">
                <a:cs typeface="B Nazanin" panose="00000400000000000000" pitchFamily="2" charset="-78"/>
              </a:rPr>
              <a:t>یک </a:t>
            </a:r>
            <a:r>
              <a:rPr lang="fa-IR" sz="5400" dirty="0" smtClean="0">
                <a:cs typeface="B Nazanin" panose="00000400000000000000" pitchFamily="2" charset="-78"/>
              </a:rPr>
              <a:t>توصیه ی </a:t>
            </a:r>
            <a:r>
              <a:rPr lang="fa-IR" sz="5400" dirty="0">
                <a:cs typeface="B Nazanin" panose="00000400000000000000" pitchFamily="2" charset="-78"/>
              </a:rPr>
              <a:t>مهمّ من به همه‌ی کسانی که توانایی سخن گفتن با مردم را دارند و رسانه در اختیارشان است ــ چه در فضای ‌مجازی، چه در مطبوعات، چه در صدا و سیما ــ </a:t>
            </a:r>
            <a:r>
              <a:rPr lang="fa-IR" sz="5400" dirty="0">
                <a:solidFill>
                  <a:srgbClr val="FF0000"/>
                </a:solidFill>
                <a:cs typeface="B Nazanin" panose="00000400000000000000" pitchFamily="2" charset="-78"/>
              </a:rPr>
              <a:t>امیدآفرینی </a:t>
            </a:r>
            <a:r>
              <a:rPr lang="fa-IR" sz="5400" dirty="0">
                <a:cs typeface="B Nazanin" panose="00000400000000000000" pitchFamily="2" charset="-78"/>
              </a:rPr>
              <a:t>است. </a:t>
            </a:r>
            <a:r>
              <a:rPr lang="fa-IR" sz="5400" dirty="0" smtClean="0">
                <a:cs typeface="B Nazanin" panose="00000400000000000000" pitchFamily="2" charset="-78"/>
              </a:rPr>
              <a:t/>
            </a:r>
            <a:br>
              <a:rPr lang="fa-IR" sz="5400" dirty="0" smtClean="0">
                <a:cs typeface="B Nazanin" panose="00000400000000000000" pitchFamily="2" charset="-78"/>
              </a:rPr>
            </a:br>
            <a:endParaRPr lang="en-US" sz="5400" dirty="0">
              <a:cs typeface="0 Compset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641" y="15874"/>
            <a:ext cx="4455147" cy="6842125"/>
          </a:xfrm>
        </p:spPr>
      </p:pic>
    </p:spTree>
    <p:extLst>
      <p:ext uri="{BB962C8B-B14F-4D97-AF65-F5344CB8AC3E}">
        <p14:creationId xmlns:p14="http://schemas.microsoft.com/office/powerpoint/2010/main" val="16217323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418" y="0"/>
            <a:ext cx="10612581" cy="1905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fa-IR" sz="7200" dirty="0" smtClean="0">
                <a:cs typeface="B Nazanin" panose="00000400000000000000" pitchFamily="2" charset="-78"/>
              </a:rPr>
              <a:t>اجرای طرحهای امید آفرینی در محله</a:t>
            </a:r>
            <a:r>
              <a:rPr lang="fa-IR" dirty="0" smtClean="0">
                <a:cs typeface="0 Compset" panose="00000400000000000000" pitchFamily="2" charset="-78"/>
              </a:rPr>
              <a:t> </a:t>
            </a:r>
            <a:endParaRPr lang="en-US" dirty="0">
              <a:cs typeface="0 Compse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421" y="1905000"/>
            <a:ext cx="10479577" cy="4953000"/>
          </a:xfrm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fa-IR" sz="4000" dirty="0" smtClean="0">
                <a:cs typeface="B Nazanin" panose="00000400000000000000" pitchFamily="2" charset="-78"/>
              </a:rPr>
              <a:t>توزیع بسته های معیشتی</a:t>
            </a:r>
          </a:p>
          <a:p>
            <a:r>
              <a:rPr lang="fa-IR" sz="4000" dirty="0" smtClean="0">
                <a:cs typeface="B Nazanin" panose="00000400000000000000" pitchFamily="2" charset="-78"/>
              </a:rPr>
              <a:t>توزیع بسته های تحصیلی </a:t>
            </a:r>
          </a:p>
          <a:p>
            <a:r>
              <a:rPr lang="fa-IR" sz="4000" dirty="0" smtClean="0">
                <a:cs typeface="B Nazanin" panose="00000400000000000000" pitchFamily="2" charset="-78"/>
              </a:rPr>
              <a:t>برگزاری اردوهای سیاحتی زیارتی</a:t>
            </a:r>
          </a:p>
          <a:p>
            <a:r>
              <a:rPr lang="fa-IR" sz="4000" dirty="0" smtClean="0">
                <a:cs typeface="B Nazanin" panose="00000400000000000000" pitchFamily="2" charset="-78"/>
              </a:rPr>
              <a:t>برگزاری نمایشگاههای مشاغل خانگی</a:t>
            </a:r>
          </a:p>
          <a:p>
            <a:r>
              <a:rPr lang="fa-IR" sz="4000" dirty="0" smtClean="0">
                <a:cs typeface="B Nazanin" panose="00000400000000000000" pitchFamily="2" charset="-78"/>
              </a:rPr>
              <a:t>برگزاری جلسات مشاوره</a:t>
            </a:r>
          </a:p>
          <a:p>
            <a:endParaRPr lang="en-US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2896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542" y="0"/>
            <a:ext cx="6090457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Low" rtl="1"/>
            <a:r>
              <a:rPr lang="fa-IR" sz="4800" dirty="0">
                <a:cs typeface="B Nazanin" panose="00000400000000000000" pitchFamily="2" charset="-78"/>
              </a:rPr>
              <a:t>توصیه‌ی اینجانب مردمی کردن بزرگداشت‌ها، و فعال کردن مساجد و نهادهای مردمی، و به‌کارگیری ابتکارات و خلاقیت‌های جوانان انقلابی</a:t>
            </a:r>
            <a:r>
              <a:rPr lang="fa-IR" sz="4800" dirty="0" smtClean="0">
                <a:cs typeface="B Nazanin" panose="00000400000000000000" pitchFamily="2" charset="-78"/>
              </a:rPr>
              <a:t>،</a:t>
            </a:r>
            <a:br>
              <a:rPr lang="fa-IR" sz="4800" dirty="0" smtClean="0">
                <a:cs typeface="B Nazanin" panose="00000400000000000000" pitchFamily="2" charset="-78"/>
              </a:rPr>
            </a:br>
            <a:r>
              <a:rPr lang="fa-IR" sz="4800" dirty="0" smtClean="0">
                <a:cs typeface="B Nazanin" panose="00000400000000000000" pitchFamily="2" charset="-78"/>
              </a:rPr>
              <a:t> </a:t>
            </a:r>
            <a:r>
              <a:rPr lang="fa-IR" sz="4800" dirty="0">
                <a:cs typeface="B Nazanin" panose="00000400000000000000" pitchFamily="2" charset="-78"/>
              </a:rPr>
              <a:t>و </a:t>
            </a:r>
            <a:r>
              <a:rPr lang="fa-IR" sz="4800" dirty="0">
                <a:solidFill>
                  <a:srgbClr val="FF0000"/>
                </a:solidFill>
                <a:cs typeface="B Nazanin" panose="00000400000000000000" pitchFamily="2" charset="-78"/>
              </a:rPr>
              <a:t>طراوت و تازگی بخشیدن </a:t>
            </a:r>
            <a:r>
              <a:rPr lang="fa-IR" sz="4800" dirty="0">
                <a:cs typeface="B Nazanin" panose="00000400000000000000" pitchFamily="2" charset="-78"/>
              </a:rPr>
              <a:t>به مراسم دینی و انقلابی است. </a:t>
            </a:r>
            <a:r>
              <a:rPr lang="fa-IR" sz="4800" dirty="0" smtClean="0">
                <a:cs typeface="B Nazanin" panose="00000400000000000000" pitchFamily="2" charset="-78"/>
              </a:rPr>
              <a:t/>
            </a:r>
            <a:br>
              <a:rPr lang="fa-IR" sz="4800" dirty="0" smtClean="0">
                <a:cs typeface="B Nazanin" panose="00000400000000000000" pitchFamily="2" charset="-78"/>
              </a:rPr>
            </a:br>
            <a:endParaRPr lang="en-US" sz="4800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608" y="0"/>
            <a:ext cx="4505934" cy="6858000"/>
          </a:xfrm>
        </p:spPr>
      </p:pic>
    </p:spTree>
    <p:extLst>
      <p:ext uri="{BB962C8B-B14F-4D97-AF65-F5344CB8AC3E}">
        <p14:creationId xmlns:p14="http://schemas.microsoft.com/office/powerpoint/2010/main" val="3606522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649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0 Compset</vt:lpstr>
      <vt:lpstr>0 Tehran</vt:lpstr>
      <vt:lpstr>2  Baran</vt:lpstr>
      <vt:lpstr>2  Davat</vt:lpstr>
      <vt:lpstr>Arial</vt:lpstr>
      <vt:lpstr>B Nazanin</vt:lpstr>
      <vt:lpstr>Century Gothic</vt:lpstr>
      <vt:lpstr>Tahoma</vt:lpstr>
      <vt:lpstr>Wingdings 3</vt:lpstr>
      <vt:lpstr>Wisp</vt:lpstr>
      <vt:lpstr>    بسم الله الرحمن الرحیم    عنوان:طرح فرهنگی تبلیغی  محله محور نشاط مجری: گروه تبلیغی جهادگران تبیین</vt:lpstr>
      <vt:lpstr>  معرفی فعالیت       </vt:lpstr>
      <vt:lpstr>ما بايستی اين جرأت را داشته باشيم كه فكر كنيم می‌توانيم نوآوری كنيم     كسانی جرأت كردند و اين ناشناخته‌ها را شناختند.  چه دليلی دارد كه ما نتوانيم راه ناشناخته ديگری را كشف كنيم؟»</vt:lpstr>
      <vt:lpstr>فراخوان طرحها و ایده های محله  در حوزه های:</vt:lpstr>
      <vt:lpstr>این یک تجربه است که وقتی کار به نیروی عظیم و بی‌پایانِ مردم واگذار شد آن کار شکوفا  می شود و رشد پیدا میکند</vt:lpstr>
      <vt:lpstr>شبکه سازی در محله از طریق  تشکیل گروههای ذیل:</vt:lpstr>
      <vt:lpstr>یک توصیه ی مهمّ من به همه‌ی کسانی که توانایی سخن گفتن با مردم را دارند و رسانه در اختیارشان است ــ چه در فضای ‌مجازی، چه در مطبوعات، چه در صدا و سیما ــ امیدآفرینی است.  </vt:lpstr>
      <vt:lpstr>اجرای طرحهای امید آفرینی در محله </vt:lpstr>
      <vt:lpstr>توصیه‌ی اینجانب مردمی کردن بزرگداشت‌ها، و فعال کردن مساجد و نهادهای مردمی، و به‌کارگیری ابتکارات و خلاقیت‌های جوانان انقلابی،  و طراوت و تازگی بخشیدن به مراسم دینی و انقلابی است.  </vt:lpstr>
      <vt:lpstr>اجرای برنامه های شادی بخش جهت طراوت محله</vt:lpstr>
      <vt:lpstr>مقدمات و لوازم فعالیت</vt:lpstr>
      <vt:lpstr>تیم کاری و همکاران فعالیت </vt:lpstr>
      <vt:lpstr>جنبه نوآورانه یا وجه امتیاز </vt:lpstr>
      <vt:lpstr>اهداف و تأثیرات فعالیت </vt:lpstr>
      <vt:lpstr>اثر سنجی و بازخورد فعالیت </vt:lpstr>
      <vt:lpstr>مسیر تأمین مالی  و بودجه فعالیت </vt:lpstr>
      <vt:lpstr>همسویان فرهنگی یا تعمیق فعالیت </vt:lpstr>
      <vt:lpstr>قابلیت توسعه و تکثیر فعالیت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طرح فرهنگی تبلیغی ،محله محور   نشاط</dc:title>
  <dc:creator>behzadi</dc:creator>
  <cp:lastModifiedBy>PN</cp:lastModifiedBy>
  <cp:revision>31</cp:revision>
  <dcterms:created xsi:type="dcterms:W3CDTF">2024-10-21T08:04:51Z</dcterms:created>
  <dcterms:modified xsi:type="dcterms:W3CDTF">2024-12-28T10:44:57Z</dcterms:modified>
</cp:coreProperties>
</file>