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omments/modernComment_107_71DA412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8" r:id="rId2"/>
    <p:sldId id="270" r:id="rId3"/>
    <p:sldId id="272" r:id="rId4"/>
    <p:sldId id="257" r:id="rId5"/>
    <p:sldId id="266" r:id="rId6"/>
    <p:sldId id="275" r:id="rId7"/>
    <p:sldId id="261" r:id="rId8"/>
    <p:sldId id="273" r:id="rId9"/>
    <p:sldId id="259" r:id="rId10"/>
    <p:sldId id="267" r:id="rId11"/>
    <p:sldId id="274" r:id="rId12"/>
    <p:sldId id="258" r:id="rId13"/>
    <p:sldId id="265" r:id="rId14"/>
    <p:sldId id="260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8DE58B-B2EE-F734-3504-023F20990C0F}" name="fatemeh vahidnia" initials="fv" userId="d67066079ec23a8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107_71DA41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FB6A3E-AB42-4825-B5BB-57D3BECA863A}" authorId="{9E8DE58B-B2EE-F734-3504-023F20990C0F}" created="2024-12-16T22:16:56.361">
    <pc:sldMkLst xmlns:pc="http://schemas.microsoft.com/office/powerpoint/2013/main/command">
      <pc:docMk/>
      <pc:sldMk cId="1910128933" sldId="263"/>
    </pc:sldMkLst>
    <p188:txBody>
      <a:bodyPr/>
      <a:lstStyle/>
      <a:p>
        <a:r>
          <a:rPr lang="fa-IR"/>
          <a:t>شهید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9E49E-B8B7-442C-B641-C05DA4FDD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28040-ED84-4AD3-AB22-9BA5AAD746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66C8D-5A88-4741-BBD8-CB339EBAB35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6E9EC-1D98-4303-A86E-1A2AA4281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75B91-1D07-4657-83F0-EF89CAF42C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37A2A-2313-45D7-8D12-BD2AA16CD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2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1FBEF-8FEF-441E-B961-8A26F98F3EF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EFA7-A875-4289-8518-7D8C9E09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0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E5AC3-44D3-4B6F-9594-D807495F2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B5F38-56C1-4C96-BD72-D304B7754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FC136-9707-4590-9684-6D686A79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EE5BE-FF8B-43B0-810A-9B562E1A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3CBE0-B701-4289-B30C-49A41DD9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7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1E2C-628F-4B1A-8D12-B3F2F755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930A1-BE54-421C-B5F3-E1FDDD886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7381-E519-4D57-AFB4-57E5F47D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305A1-B515-415B-9DB0-FA46CF50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8E813-B0F9-45E1-AF8F-82684D6D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7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BDEC5-32D8-436C-862B-E904A2E3C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8D063-2D7C-4EB0-A290-B852CF17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CA522-0B41-4DDA-B218-8F7C6339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AE104-ADAA-48FC-B483-94199D184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E266-4EFE-4D7F-9EC3-2A66E49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9999-A2B3-4600-A616-594A0F96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342E8-2F09-4DDF-A4F6-F298DFA6C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F8E50-8662-46C3-B14E-5EE46DBC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F81B6-60F6-42AE-B2E3-2DB14E72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0D99D-8F7F-4393-898A-641CA85C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2931-F6E6-4564-92A7-07FBBE2F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F8B87-E9D8-4087-9241-137D0020C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0B6-73A4-49F4-B10A-819B628A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CB8C-AC1A-473C-8301-7E87D331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9142-D28B-473F-819E-7AF693BE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0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D9BA-41AF-438A-B21A-B5FD61AC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30F6A-70D7-4B9F-9B40-F9BE4E3DE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84A54-0358-4A8D-8937-A3DB8F502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316CF-0CBE-494E-A33E-060BFC51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4409-AFE0-4F10-B17E-74CACBFB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C44F-7192-4C16-AACA-88AD41C5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0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F15C-4846-4C7B-B9C2-93F12284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73EDF-4E4D-4429-8607-C0D57CD8D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51D76-2BB1-4D01-8E87-A20DC6C29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1886C-4F31-4BDB-9AA3-CBB9A9813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06628-DFBC-40E9-8BA2-BD3700CD1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80951-D1B2-489D-BC63-C3094EFB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AD69A-E11D-4105-AC07-5585640E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BBEC0-D08A-4DA6-A132-D92259D6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EE8A-21FC-4A38-80C8-37190A95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685FD-FADD-4D2F-81C9-0258C5E1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CFCFB-51FB-4582-B703-B9C92FA6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B1E11-536D-4459-8CB9-1AA8456F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5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E6143-2A1F-49F3-9D0E-DC1F3AB7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ED9F3-4A4F-4438-B992-CB504B69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DAB22-7FFD-4C4C-B6B4-A3CD127F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AD82-6F98-4EE4-AACE-52C30712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5A2B-63AA-440F-867D-A36880A8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07884-8791-46DB-AB92-C536306FB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ECC2-E6A3-4C77-820D-5325C1CC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98620-DA7F-4018-B3F9-F325B8FA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2399A-73D6-4BCC-B9EE-0CEA2A69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50A7-34EB-40AB-8F9D-5A454DA6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AB2C73-F510-46B8-96D1-547368969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CCD65-A11A-4A74-8646-22AC78F1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394D5-EE13-4348-9DBA-DA7056F3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66DCC-C495-47F2-B1E3-1B5854F5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998C8-76CF-4E57-A8C1-353FA5E0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D4E8B-2B9B-4A3D-AAFC-0728991C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D577B-A896-4E19-9526-BB12624BB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CBBE3-73C2-4DB3-A3BA-89243A80C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74D67-E1F7-47FF-8214-6CDFF1C7DE6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BCE-8A85-4191-9B36-4EAD16ECC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E7F3-B750-4C6D-B3BC-213EFB54B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59155-8733-4239-9582-4A7274C8A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1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microsoft.com/office/2018/10/relationships/comments" Target="../comments/modernComment_107_71DA4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ack and red sign with red writing&#10;&#10;Description automatically generated">
            <a:extLst>
              <a:ext uri="{FF2B5EF4-FFF2-40B4-BE49-F238E27FC236}">
                <a16:creationId xmlns:a16="http://schemas.microsoft.com/office/drawing/2014/main" id="{6A4BBFD6-2B36-1289-4258-07D29BB36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" y="6059022"/>
            <a:ext cx="1103554" cy="6282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08A1F-7847-5C9C-5A3C-87722F81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3092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AE5B-3704-4DA0-B77B-542BA85D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929" y="134013"/>
            <a:ext cx="10158933" cy="1325563"/>
          </a:xfrm>
        </p:spPr>
        <p:txBody>
          <a:bodyPr/>
          <a:lstStyle/>
          <a:p>
            <a:pPr algn="r" rtl="1"/>
            <a:r>
              <a:rPr lang="fa-IR" b="1" dirty="0">
                <a:cs typeface="B Morvarid" panose="00000400000000000000" pitchFamily="2" charset="-78"/>
              </a:rPr>
              <a:t>ویژگی های طرح</a:t>
            </a:r>
            <a:r>
              <a:rPr lang="fa-IR" dirty="0">
                <a:cs typeface="B Jalal" panose="00000400000000000000" pitchFamily="2" charset="-78"/>
              </a:rPr>
              <a:t>: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9FAC4-01F4-4FA2-8934-828FE4821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" y="701596"/>
            <a:ext cx="8205316" cy="486657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در این طرح که به صورت </a:t>
            </a:r>
            <a:r>
              <a:rPr lang="fa-IR" sz="4000" dirty="0">
                <a:solidFill>
                  <a:srgbClr val="FFFF00"/>
                </a:solidFill>
                <a:latin typeface="A Thuluth" pitchFamily="2" charset="-78"/>
                <a:cs typeface="B Tabassom" panose="00000400000000000000" pitchFamily="2" charset="-78"/>
              </a:rPr>
              <a:t>پلکانی</a:t>
            </a: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 طراحی شده است</a:t>
            </a:r>
          </a:p>
          <a:p>
            <a:pPr marL="0" indent="0" algn="r" rtl="1">
              <a:buNone/>
            </a:pP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 هم به صورت </a:t>
            </a:r>
            <a:r>
              <a:rPr lang="fa-IR" sz="4000" dirty="0">
                <a:solidFill>
                  <a:srgbClr val="FFFF00"/>
                </a:solidFill>
                <a:latin typeface="A Thuluth" pitchFamily="2" charset="-78"/>
                <a:cs typeface="B Tabassom" panose="00000400000000000000" pitchFamily="2" charset="-78"/>
              </a:rPr>
              <a:t>مستقل</a:t>
            </a: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 و هم به صورت </a:t>
            </a:r>
            <a:r>
              <a:rPr lang="fa-IR" sz="4000" dirty="0">
                <a:solidFill>
                  <a:srgbClr val="FFFF00"/>
                </a:solidFill>
                <a:latin typeface="A Thuluth" pitchFamily="2" charset="-78"/>
                <a:cs typeface="B Tabassom" panose="00000400000000000000" pitchFamily="2" charset="-78"/>
              </a:rPr>
              <a:t>غیرمستقل</a:t>
            </a: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  ؛</a:t>
            </a:r>
          </a:p>
          <a:p>
            <a:pPr marL="0" indent="0" algn="r" rtl="1">
              <a:buNone/>
            </a:pP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در ضمن برنامه های دیگر قابلیت اجرا دارد .</a:t>
            </a:r>
          </a:p>
          <a:p>
            <a:pPr marL="0" indent="0" algn="r" rtl="1">
              <a:buNone/>
            </a:pP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این طرح تکمیل شده و ارتقا یافته </a:t>
            </a:r>
            <a:r>
              <a:rPr lang="fa-IR" sz="4000" dirty="0">
                <a:solidFill>
                  <a:srgbClr val="FF0000"/>
                </a:solidFill>
                <a:latin typeface="A Thuluth" pitchFamily="2" charset="-78"/>
                <a:cs typeface="B Tabassom" panose="00000400000000000000" pitchFamily="2" charset="-78"/>
              </a:rPr>
              <a:t>طرح کافه شهداست </a:t>
            </a: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که قالب آن شبیه </a:t>
            </a:r>
            <a:r>
              <a:rPr lang="fa-IR" sz="4000" dirty="0">
                <a:solidFill>
                  <a:srgbClr val="FF0000"/>
                </a:solidFill>
                <a:latin typeface="A Thuluth" pitchFamily="2" charset="-78"/>
                <a:cs typeface="B Tabassom" panose="00000400000000000000" pitchFamily="2" charset="-78"/>
              </a:rPr>
              <a:t>کافه سنتی </a:t>
            </a:r>
            <a:r>
              <a:rPr lang="fa-IR" sz="4000" dirty="0">
                <a:solidFill>
                  <a:srgbClr val="002060"/>
                </a:solidFill>
                <a:latin typeface="A Thuluth" pitchFamily="2" charset="-78"/>
                <a:cs typeface="B Tabassom" panose="00000400000000000000" pitchFamily="2" charset="-78"/>
              </a:rPr>
              <a:t>است با تفاوت در نوع پذیرایی و نوع خدماتی که ارائه میدهد با ویژگی های خاص: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116A4-484F-A199-86CF-32DFA202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73654"/>
            <a:ext cx="1103472" cy="627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AA7C7-9EBB-35DC-31E6-B8DC065A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031" y="2371411"/>
            <a:ext cx="3536257" cy="420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5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89D5-D23D-D222-C02C-88F1F114C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259D4-C51E-57BE-374F-EF74C7AF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064"/>
            <a:ext cx="10515600" cy="443132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1- انتخاب اسم ( استفاده از کلمه ای با معنای خاص برای انتقال معنای مورد نظر خود که ماندگاری را بیشتر میکند)</a:t>
            </a:r>
          </a:p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2- روایتگری میدانی و نمایشی ( ایجاد تحرک وهیجان در اجرا  همراه با سناریوی نمایشی که یکی از جدیدترین مدلهای روایتگری است برای همراه کردن اقشار مختلف و تاثیر گذاری مطلوب)</a:t>
            </a:r>
          </a:p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3- پخش کلیپ ومستندات خاص با توجه به اهداف از پیش تعیین شده</a:t>
            </a:r>
          </a:p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4- فال شهدا و هدیه ای از طرف شهید با زبان عامیانه که از ویژگی های اساسی این طرح است ( همه چیز عامیانه  است)</a:t>
            </a:r>
          </a:p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5- انتقادات  پیشنهادات</a:t>
            </a:r>
          </a:p>
          <a:p>
            <a:pPr marL="0" indent="0" algn="r">
              <a:buNone/>
            </a:pPr>
            <a:r>
              <a:rPr lang="fa-IR" sz="3200" b="1" dirty="0">
                <a:solidFill>
                  <a:srgbClr val="FFC000"/>
                </a:solidFill>
                <a:cs typeface="B Tabassom" panose="00000400000000000000" pitchFamily="2" charset="-78"/>
              </a:rPr>
              <a:t>6- لحاظ کردن تمامی نکات مدنظر در اصول و روش های تبلیغی در این طرح به صورت جامع وکامل</a:t>
            </a:r>
          </a:p>
          <a:p>
            <a:pPr marL="0" indent="0" algn="r">
              <a:buNone/>
            </a:pPr>
            <a:endParaRPr lang="fa-IR" sz="3200" b="1" dirty="0">
              <a:solidFill>
                <a:srgbClr val="FFC000"/>
              </a:solidFill>
              <a:cs typeface="B Tabasso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48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6A5D-91D4-41BB-87C9-AA8D4755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Morvarid" panose="00000400000000000000" pitchFamily="2" charset="-78"/>
              </a:rPr>
              <a:t>اهداف طرح</a:t>
            </a:r>
            <a:r>
              <a:rPr lang="fa-I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Jalal" panose="00000400000000000000" pitchFamily="2" charset="-78"/>
              </a:rPr>
              <a:t>: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B Jalal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A9787-31D4-4A51-81D6-FE621753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334" y="154265"/>
            <a:ext cx="7012912" cy="5479075"/>
          </a:xfrm>
        </p:spPr>
        <p:txBody>
          <a:bodyPr spcCol="72000">
            <a:no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این طرح که از چند بخش که در یک محیط بسته به عنوان سفره خانه با طرح و مدل تزیین به سبک جبهه اجرا میگردد، تشکیل شده است که اهداف زیر را دنبال میکند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1- ترویج سبک زندگی اسلامی .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2- ایجاد انس میان عوام مردم واقشار مختلف با روحانیت.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3- روایت درست ازحقایق بازگونشده دفاع مقدس وجبهه مقاومت.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4- جهاد تبیین در تحقق منویات مقام معظم رهبری.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5- مقابله و دفاع از دست آوردهای انقلاب و دفاع مقدس. 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6-جذب وفرهنگ سازی وجلوگیری از آسیب های اجتماعی.</a:t>
            </a:r>
          </a:p>
          <a:p>
            <a:pPr marL="0" indent="0" algn="r" rtl="1">
              <a:buNone/>
            </a:pPr>
            <a:r>
              <a:rPr lang="fa-IR" sz="3200" b="1" dirty="0">
                <a:solidFill>
                  <a:schemeClr val="bg1"/>
                </a:solidFill>
                <a:cs typeface="B Tabassom" panose="00000400000000000000" pitchFamily="2" charset="-78"/>
              </a:rPr>
              <a:t>7 ایجاد بستر مناسب برای تشویق مردم به مشارکت در بنامه های فرهنگی.</a:t>
            </a:r>
            <a:endParaRPr lang="en-US" sz="3200" b="1" dirty="0">
              <a:solidFill>
                <a:schemeClr val="bg1"/>
              </a:solidFill>
              <a:cs typeface="B Tabassom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C9969-BAAE-0C5C-2B04-9BBA7B9D9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4231-6839-4D1D-9CCB-C3A9F7CF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مستند سفره خانه">
            <a:hlinkClick r:id="" action="ppaction://media"/>
            <a:extLst>
              <a:ext uri="{FF2B5EF4-FFF2-40B4-BE49-F238E27FC236}">
                <a16:creationId xmlns:a16="http://schemas.microsoft.com/office/drawing/2014/main" id="{152DCF72-D633-4A9F-BB11-324A25F717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69688-D372-AB7F-C939-6B20015C9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80" y="51154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757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FE6-3F81-46CF-93C9-ECA7136B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37" y="-137292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92D050"/>
                </a:solidFill>
              </a:rPr>
              <a:t>هزینه طرح: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FAF7-8906-4E29-BE44-631AB509D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24" y="676779"/>
            <a:ext cx="10515600" cy="4351338"/>
          </a:xfrm>
        </p:spPr>
        <p:txBody>
          <a:bodyPr>
            <a:normAutofit lnSpcReduction="10000"/>
          </a:bodyPr>
          <a:lstStyle/>
          <a:p>
            <a:pPr algn="just" rtl="1"/>
            <a:r>
              <a:rPr lang="fa-IR" sz="4000" b="1" dirty="0">
                <a:solidFill>
                  <a:srgbClr val="002060"/>
                </a:solidFill>
                <a:cs typeface="B Tabassom" panose="00000400000000000000" pitchFamily="2" charset="-78"/>
              </a:rPr>
              <a:t>از آنجا که طرح  متناسب با فضا ، موضوع و امکانات  و نوع آسیب اجتماعی از حیث اهمیت و گستره تغییر میکند وهمچنین این طرح قابلیت اجرای دائم و موقت را دارد لذا نمیتوان برای آن هزینه ثابتی لحاظ و اعلام نمود و میتواند هزینه ساز و به عنوان یک زیست بوم و طرح اشتغال زا در کشور </a:t>
            </a:r>
            <a:r>
              <a:rPr lang="fa-IR" sz="4000" b="1">
                <a:solidFill>
                  <a:srgbClr val="002060"/>
                </a:solidFill>
                <a:cs typeface="B Tabassom" panose="00000400000000000000" pitchFamily="2" charset="-78"/>
              </a:rPr>
              <a:t>مطرح شود.</a:t>
            </a:r>
            <a:endParaRPr lang="en-US" sz="4000" b="1" dirty="0">
              <a:solidFill>
                <a:srgbClr val="002060"/>
              </a:solidFill>
              <a:cs typeface="B Tabassom" panose="00000400000000000000" pitchFamily="2" charset="-78"/>
            </a:endParaRPr>
          </a:p>
          <a:p>
            <a:pPr algn="just" rtl="1"/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از باب مثال این طرح در دماوند با 20 میلیون تومان برگزار شد و</a:t>
            </a:r>
          </a:p>
          <a:p>
            <a:pPr marL="0" indent="0" algn="just" rtl="1">
              <a:buNone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 در ماه مبارک رمضان 1400 در یزد با 120 میلیون که تماما توسط مردم تامین گردید</a:t>
            </a:r>
            <a:r>
              <a:rPr lang="fa-IR" sz="4000" b="1" dirty="0">
                <a:solidFill>
                  <a:srgbClr val="002060"/>
                </a:solidFill>
                <a:cs typeface="B Tabassom" panose="00000400000000000000" pitchFamily="2" charset="-78"/>
              </a:rPr>
              <a:t>.</a:t>
            </a:r>
            <a:endParaRPr lang="en-US" sz="4000" b="1" dirty="0">
              <a:solidFill>
                <a:srgbClr val="002060"/>
              </a:solidFill>
              <a:cs typeface="B Tabassom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F76AD-26AC-076F-071B-FA73723B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3992F-F6B6-4859-ADEA-AEB780927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438"/>
            <a:ext cx="10515600" cy="153725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a-IR" sz="6000" b="1" dirty="0">
                <a:solidFill>
                  <a:srgbClr val="C00000"/>
                </a:solidFill>
                <a:cs typeface="Titr" pitchFamily="2" charset="-78"/>
              </a:rPr>
              <a:t>نسال الله منازل الشُهدا و مَعایش السُعداء*</a:t>
            </a:r>
            <a:r>
              <a:rPr lang="en-US" sz="6000" b="1" dirty="0">
                <a:solidFill>
                  <a:srgbClr val="C00000"/>
                </a:solidFill>
                <a:cs typeface="Titr" pitchFamily="2" charset="-78"/>
              </a:rPr>
              <a:t>*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55D4B-118E-735E-4EAE-7756F6484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2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9754-AEAD-0729-F795-C93720EA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122" y="1433333"/>
            <a:ext cx="85704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a-IR" sz="8800" b="1" dirty="0">
                <a:solidFill>
                  <a:srgbClr val="00206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  <a:t>سُفره        </a:t>
            </a:r>
            <a:br>
              <a:rPr lang="fa-IR" sz="8800" b="1" dirty="0">
                <a:solidFill>
                  <a:srgbClr val="00206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</a:br>
            <a:r>
              <a:rPr lang="fa-IR" sz="8800" b="1" dirty="0">
                <a:solidFill>
                  <a:srgbClr val="00206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  <a:t>       خانه </a:t>
            </a:r>
            <a:br>
              <a:rPr lang="fa-IR" sz="8800" b="1" dirty="0">
                <a:solidFill>
                  <a:srgbClr val="00206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</a:br>
            <a:r>
              <a:rPr lang="fa-IR" sz="8800" b="1" dirty="0">
                <a:solidFill>
                  <a:srgbClr val="00206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  <a:t>                       </a:t>
            </a:r>
            <a:r>
              <a:rPr lang="fa-IR" sz="8800" b="1" dirty="0">
                <a:solidFill>
                  <a:srgbClr val="FF0000"/>
                </a:solidFill>
                <a:latin typeface="Alasassy Caps" panose="020F0502020204030204" pitchFamily="2" charset="0"/>
                <a:cs typeface="B Niki Outline" panose="00000400000000000000" pitchFamily="2" charset="-78"/>
              </a:rPr>
              <a:t>شُهداء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AD5FB-DDA6-9025-7B77-CE826CB3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8" y="6058956"/>
            <a:ext cx="1103472" cy="627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6E83C-5988-D068-59E2-AF6347032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169" y="4643864"/>
            <a:ext cx="4190711" cy="1928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6C637-577C-96A4-C937-C99FD9468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5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2D68-278E-61BE-99A6-9C968DA2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A50FF2-5567-53CC-6C19-D6BA5590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52" y="94732"/>
            <a:ext cx="11464495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400" dirty="0">
                <a:solidFill>
                  <a:srgbClr val="002060"/>
                </a:solidFill>
                <a:cs typeface="B Koodak Outline" panose="00000400000000000000" pitchFamily="2" charset="-78"/>
              </a:rPr>
              <a:t>سفره خانه شهدا</a:t>
            </a:r>
          </a:p>
          <a:p>
            <a:pPr marL="0" indent="0" algn="r">
              <a:buNone/>
            </a:pPr>
            <a:r>
              <a:rPr lang="fa-IR" sz="4400" dirty="0">
                <a:solidFill>
                  <a:srgbClr val="FFFF00"/>
                </a:solidFill>
                <a:cs typeface="B Nazanin" panose="00000400000000000000" pitchFamily="2" charset="-78"/>
              </a:rPr>
              <a:t>                </a:t>
            </a:r>
            <a:r>
              <a:rPr lang="fa-IR" sz="4400" dirty="0">
                <a:solidFill>
                  <a:srgbClr val="FFFF00"/>
                </a:solidFill>
                <a:cs typeface="B Morvarid" panose="00000400000000000000" pitchFamily="2" charset="-78"/>
              </a:rPr>
              <a:t>مکانی دنج</a:t>
            </a:r>
          </a:p>
          <a:p>
            <a:pPr marL="0" indent="0" algn="r">
              <a:buNone/>
            </a:pPr>
            <a:r>
              <a:rPr lang="fa-IR" sz="4400" dirty="0">
                <a:solidFill>
                  <a:srgbClr val="FFFF00"/>
                </a:solidFill>
                <a:cs typeface="B Morvarid" panose="00000400000000000000" pitchFamily="2" charset="-78"/>
              </a:rPr>
              <a:t>                   برای بازگشایی قفل دل  با</a:t>
            </a:r>
          </a:p>
          <a:p>
            <a:pPr marL="0" indent="0" algn="ctr">
              <a:buNone/>
            </a:pPr>
            <a:r>
              <a:rPr lang="fa-IR" sz="4400" b="1" dirty="0">
                <a:solidFill>
                  <a:srgbClr val="FF0000"/>
                </a:solidFill>
                <a:cs typeface="B Koodak Outline" panose="00000400000000000000" pitchFamily="2" charset="-78"/>
              </a:rPr>
              <a:t>                              شهدا   </a:t>
            </a:r>
            <a:r>
              <a:rPr lang="en-US" sz="4400" b="1" dirty="0">
                <a:solidFill>
                  <a:srgbClr val="FF0000"/>
                </a:solidFill>
                <a:cs typeface="B Koodak Outline" panose="00000400000000000000" pitchFamily="2" charset="-78"/>
              </a:rPr>
              <a:t>         </a:t>
            </a:r>
            <a:endParaRPr lang="fa-IR" sz="4400" b="1" dirty="0">
              <a:solidFill>
                <a:srgbClr val="FF0000"/>
              </a:solidFill>
              <a:cs typeface="B Koodak Outline" panose="00000400000000000000" pitchFamily="2" charset="-78"/>
            </a:endParaRPr>
          </a:p>
          <a:p>
            <a:pPr marL="0" indent="0" algn="ctr">
              <a:buNone/>
            </a:pPr>
            <a:r>
              <a:rPr lang="fa-IR" sz="4400" dirty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fa-IR" sz="4400" dirty="0">
                <a:solidFill>
                  <a:schemeClr val="bg1"/>
                </a:solidFill>
                <a:cs typeface="B Nazanin" panose="00000400000000000000" pitchFamily="2" charset="-78"/>
              </a:rPr>
              <a:t>{جذاب ترین مدل ارایه راهکارهای حل آسیب های اجتماعی}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F05CF-B70F-0EFE-46C1-B383B259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0" y="51154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5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72B61-E6E4-40AC-8C4C-2C426254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07" y="649967"/>
            <a:ext cx="10515600" cy="435133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با توجه به فرمایشات مقام معظم رهبری(مد ظله) پیرامون سبک زندگی اسلامی و همچنین ناتوی فرهنگی و جنگ ترکیبی دشمنان اسلام علیه دین و انقلاب از یک سو و از سوی دیگر نیاز به تحول در مدل های تبلیغی و انتقال مفاهیم غنی اسلامی و ظرفیت عظیم دفاع مقدس و سیره عملی شهدای گرانقدر اسلام ما را بر آن داشت تا از این طرح پرده برداری نماییم که جامعیت همه جانبه نسبت به همه موارد یادشده و با تاثیر گذاری بالا در عرصه انتقال و آموزش معارف دینی در میان اقشار مختلف و حل معضلات و اسیب های اجتماعی دارد.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*این طرح قابلیت بومی سازی و اجرای سایر محتواهای دینی را نیز دارد مثلا در باب اعتیاد یا خانه وخانواده یا مفاهیم و موضوعات ارزشی دیگر به عنوان یک قالب قابل استفاده است.</a:t>
            </a:r>
          </a:p>
          <a:p>
            <a:pPr algn="just" rt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0B435D-7ADD-495B-8BAF-727BD7FC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55" y="48837"/>
            <a:ext cx="3596473" cy="669855"/>
          </a:xfrm>
        </p:spPr>
        <p:txBody>
          <a:bodyPr>
            <a:normAutofit fontScale="90000"/>
          </a:bodyPr>
          <a:lstStyle/>
          <a:p>
            <a:pPr algn="r"/>
            <a:r>
              <a:rPr lang="fa-IR" b="1" i="1" dirty="0">
                <a:solidFill>
                  <a:schemeClr val="accent2">
                    <a:lumMod val="50000"/>
                  </a:schemeClr>
                </a:solidFill>
                <a:latin typeface="Dubai Light" panose="020B0303030403030204" pitchFamily="34" charset="-78"/>
                <a:cs typeface="B Titr" panose="00000700000000000000" pitchFamily="2" charset="-78"/>
              </a:rPr>
              <a:t>ضرورت  طرح </a:t>
            </a:r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4AE9C-4FFD-D98C-6494-8F4922D3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2387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015D-0C86-4413-AEF7-405E2A2C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943" y="239756"/>
            <a:ext cx="10717696" cy="4935776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dirty="0">
                <a:cs typeface="B Titr" panose="00000700000000000000" pitchFamily="2" charset="-78"/>
              </a:rPr>
              <a:t>    سفره خانه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شهدا</a:t>
            </a:r>
            <a:br>
              <a:rPr lang="fa-IR" dirty="0"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طرحی بکر و جدید برای انتقال </a:t>
            </a:r>
            <a:br>
              <a:rPr lang="fa-IR" dirty="0">
                <a:cs typeface="B Titr" panose="00000700000000000000" pitchFamily="2" charset="-78"/>
              </a:rPr>
            </a:br>
            <a:r>
              <a:rPr lang="fa-IR" dirty="0">
                <a:solidFill>
                  <a:srgbClr val="92D050"/>
                </a:solidFill>
                <a:cs typeface="B Titr" panose="00000700000000000000" pitchFamily="2" charset="-78"/>
              </a:rPr>
              <a:t>مفاهیم کلیدی </a:t>
            </a:r>
            <a:r>
              <a:rPr lang="fa-IR" dirty="0">
                <a:cs typeface="B Titr" panose="00000700000000000000" pitchFamily="2" charset="-78"/>
              </a:rPr>
              <a:t>،</a:t>
            </a:r>
            <a:r>
              <a:rPr lang="fa-IR" dirty="0">
                <a:solidFill>
                  <a:srgbClr val="92D050"/>
                </a:solidFill>
                <a:cs typeface="B Titr" panose="00000700000000000000" pitchFamily="2" charset="-78"/>
              </a:rPr>
              <a:t> </a:t>
            </a:r>
            <a:br>
              <a:rPr lang="fa-IR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dirty="0">
                <a:solidFill>
                  <a:srgbClr val="FFC000"/>
                </a:solidFill>
                <a:cs typeface="B Titr" panose="00000700000000000000" pitchFamily="2" charset="-78"/>
              </a:rPr>
              <a:t>ارزشی</a:t>
            </a:r>
            <a:r>
              <a:rPr lang="fa-IR" dirty="0">
                <a:cs typeface="B Titr" panose="00000700000000000000" pitchFamily="2" charset="-78"/>
              </a:rPr>
              <a:t> ،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ضروری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سبک زندگی اسلامی </a:t>
            </a:r>
            <a:b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به </a:t>
            </a:r>
            <a:r>
              <a:rPr lang="fa-IR" dirty="0">
                <a:solidFill>
                  <a:schemeClr val="accent4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مخاطبین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fa-IR" dirty="0">
                <a:solidFill>
                  <a:schemeClr val="accent4">
                    <a:lumMod val="60000"/>
                    <a:lumOff val="40000"/>
                  </a:schemeClr>
                </a:solidFill>
                <a:cs typeface="B Nazanin" panose="00000400000000000000" pitchFamily="2" charset="-78"/>
              </a:rPr>
              <a:t>اقشار مختلف </a:t>
            </a:r>
            <a: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با بهره گیری از تجربیات روانشناسانه و روایات اهل بیت علیهم السلام</a:t>
            </a:r>
            <a:b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</a:br>
            <a: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یک کار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تخصصی</a:t>
            </a:r>
            <a: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 با مدل ارائه کاملا متفاوت </a:t>
            </a:r>
            <a:b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</a:br>
            <a: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Nazanin" panose="00000400000000000000" pitchFamily="2" charset="-78"/>
              </a:rPr>
              <a:t>با طرح های همسان </a:t>
            </a:r>
            <a:r>
              <a:rPr lang="fa-IR" dirty="0">
                <a:solidFill>
                  <a:schemeClr val="accent4">
                    <a:lumMod val="40000"/>
                    <a:lumOff val="60000"/>
                  </a:schemeClr>
                </a:solidFill>
                <a:cs typeface="B Titr" panose="00000700000000000000" pitchFamily="2" charset="-78"/>
              </a:rPr>
              <a:t>.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61573-2DF1-ECC0-0498-E1C9D573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A755-752A-3D54-EAC3-BAE623CB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50" y="373280"/>
            <a:ext cx="10515600" cy="615514"/>
          </a:xfrm>
        </p:spPr>
        <p:txBody>
          <a:bodyPr>
            <a:noAutofit/>
          </a:bodyPr>
          <a:lstStyle/>
          <a:p>
            <a:pPr algn="r"/>
            <a:r>
              <a:rPr lang="fa-IR" sz="3600" spc="300" dirty="0">
                <a:cs typeface="B Titr" panose="00000700000000000000" pitchFamily="2" charset="-78"/>
              </a:rPr>
              <a:t>مقدمات و لوازم مورد نیاز:</a:t>
            </a:r>
            <a:br>
              <a:rPr lang="fa-IR" sz="3600" spc="300" dirty="0">
                <a:cs typeface="B Titr" panose="00000700000000000000" pitchFamily="2" charset="-78"/>
              </a:rPr>
            </a:b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(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با توجه به موضوع و محتوا نیازمندی ها تغییرمی کند آنچه می آید با محتوا و موضوع سبک زندگی شهداست.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)</a:t>
            </a:r>
            <a:br>
              <a:rPr lang="fa-IR" sz="2000" dirty="0"/>
            </a:br>
            <a:endParaRPr lang="fa-IR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07EB9-0A82-7119-65C0-C6B46AC6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222"/>
            <a:ext cx="10515600" cy="5399498"/>
          </a:xfrm>
        </p:spPr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مکان مناسب- زمان متناسب با اهداف و شرایط محیط و مجریان طرح متفاوت است بین 10 تا 30 روز موقت و یا به صورت دائم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داربست و امکانات تزییناتی ( چفیه – گونی متری و سنگری سربند پلاک و بقایای دفاع مقدسی مثل پوکه و نخل و .. جهت فصاسازی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وسائل پذیرایی که در مراحل اجرا بیان شد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تخت های سربازی یا کافه ای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شهدای معروف و تاثیر گذار منطقه ای که سفره خانه در آن منطقه برگزار میگردد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اطلاعات منطقه ای اعم از فضای فرهنگی و سیاسی و اسیب های اجتماعی محیطی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گروه های فرهنگی فعال منطقه جهت بومی سازی طرح برای دفعات بعد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جوایز و کاغذ و ملزومات اماده سازی رزق های معنوی و کاغذ آ4 و...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تلویزیون یا ویدیو پرژکتور و دوربین عکاسی جهت عکس یادگاری و تخته شاسی جهت اماده سازی عکس ها و..</a:t>
            </a:r>
            <a:endParaRPr lang="en-US" b="1" dirty="0">
              <a:solidFill>
                <a:schemeClr val="bg1"/>
              </a:solidFill>
              <a:cs typeface="B Tabassom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FDFB9-2D8A-E649-50C7-67026DBE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BF677-9C7A-4E67-9DB8-9870758B1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763675"/>
            <a:ext cx="11648661" cy="5902168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fa-IR" sz="3600" b="1" dirty="0">
                <a:solidFill>
                  <a:srgbClr val="FFFF00"/>
                </a:solidFill>
                <a:cs typeface="B Tabassom" panose="00000400000000000000" pitchFamily="2" charset="-78"/>
              </a:rPr>
              <a:t>حضور مهمانان و قرارگرفتن روی تخت های قرار داده شده در سفره خانه که هر تخت متعلق به یک شهید است و از همین ابتدای حضور مهمان تا پایان برنامه اشخاص این تخت با آن شهید ارتباط برقرار خواهند نمود (اطلاعات و خاطرات وصیت نامه شهید مذکور کنار عکس او و در اطراف تخت تعبیه شده است.)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sz="3600" b="1" dirty="0">
                <a:solidFill>
                  <a:srgbClr val="FFFF00"/>
                </a:solidFill>
                <a:cs typeface="B Tabassom" panose="00000400000000000000" pitchFamily="2" charset="-78"/>
              </a:rPr>
              <a:t>پهن کردن سفره ( چفیه روی هر تخت پهن میشود) و همزمان با خواندن اشعار جبهه با صوت نظر مخاطبین جلب و سپس به بیان ساده زیستی رزمندگان جبهه حق با استفاده از چفیه و نوع پذیرایی ( نون وپنیر و سبزی و قمقمه آب با شعار سلام بر حسین و ابوالفضل و بسته بندی نخودچی کشمش و خرما و شکلات به سبک جبهه) پرداخته میشود .(20 دقیقه)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fa-IR" sz="3600" b="1" dirty="0">
                <a:solidFill>
                  <a:srgbClr val="FFFF00"/>
                </a:solidFill>
                <a:cs typeface="B Tabassom" panose="00000400000000000000" pitchFamily="2" charset="-78"/>
              </a:rPr>
              <a:t>پخش کلیپ های چند دقیقه ای تبیینی از دفاع مقدس و درگیر کردن ذهن مخاطب در زندگی فعلی خودش. ( 5 دقیقه)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BFE74-F5D6-6AA4-985E-79DAA840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648" y="-185948"/>
            <a:ext cx="5043435" cy="1325563"/>
          </a:xfrm>
        </p:spPr>
        <p:txBody>
          <a:bodyPr>
            <a:normAutofit/>
          </a:bodyPr>
          <a:lstStyle/>
          <a:p>
            <a:pPr algn="ctr"/>
            <a:r>
              <a:rPr lang="fa-IR" sz="5400" b="1" i="1" kern="1500" dirty="0">
                <a:cs typeface="B Nazanin" panose="00000400000000000000" pitchFamily="2" charset="-78"/>
              </a:rPr>
              <a:t>مراحل اجرا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8587D-FAE8-BB37-6B8C-F89DDF44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E93F-DFE2-B91B-0819-4D40EC72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9BA6-051F-7B32-4119-5191D7BA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15" y="509290"/>
            <a:ext cx="10515600" cy="5288609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اهدای وصیت نامه شهید به مخاطبین که به زبان عامیانه وخودمانی نوشته شده است به گونه ای که مخاطب خود را مخاطب ان میبیند.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تحویل کاغذ های خالی جهت بیان درد دل های خود با شهدا وانداختن در جعبه جنب درب خروج.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دادن پل ارتباطی به مخاطبین و شعار سازی برای او از طریق صوت یا علامت های اختصاری دیگر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نوشتن انتقاد و پیشنهاد توسط مردم.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میز مشاوره و فروش کتاب و سایر اقدامات جریان ساز که مجال بیشتری برای بیان نیاز دارد 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b="1" dirty="0">
                <a:solidFill>
                  <a:srgbClr val="FFFF00"/>
                </a:solidFill>
                <a:cs typeface="B Tabassom" panose="00000400000000000000" pitchFamily="2" charset="-78"/>
              </a:rPr>
              <a:t>خروج مهمانان و پایان بخش40 دقیقه ای و شروع بخش بعد با حضار جدید.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4000" b="1" dirty="0">
              <a:solidFill>
                <a:srgbClr val="FFFF00"/>
              </a:solidFill>
              <a:cs typeface="B Tabasso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143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51D5-FDDC-4973-AD26-9C98E7B4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068" y="115949"/>
            <a:ext cx="2554357" cy="74762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مجریان طرح: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192A-936B-49CE-8F46-8B5618A4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215" y="362808"/>
            <a:ext cx="7531603" cy="4278343"/>
          </a:xfrm>
        </p:spPr>
        <p:txBody>
          <a:bodyPr numCol="2">
            <a:noAutofit/>
          </a:bodyPr>
          <a:lstStyle/>
          <a:p>
            <a:pPr algn="just" rtl="1">
              <a:buFont typeface="Wingdings" panose="05000000000000000000" pitchFamily="2" charset="2"/>
              <a:buChar char="v"/>
            </a:pPr>
            <a:r>
              <a:rPr lang="fa-IR" b="1" dirty="0">
                <a:solidFill>
                  <a:srgbClr val="002060"/>
                </a:solidFill>
                <a:cs typeface="B Tabassom" panose="00000400000000000000" pitchFamily="2" charset="-78"/>
              </a:rPr>
              <a:t>در این طرح چند گروه در چند بخش با توجه به ظرفیت محیط و شرایط مخاطب واقتضای ضرورت به اجرای برنامه  می پردازند.</a:t>
            </a: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rgbClr val="FFFF00"/>
                </a:solidFill>
                <a:cs typeface="B Tabassom" panose="00000400000000000000" pitchFamily="2" charset="-78"/>
              </a:rPr>
              <a:t>طلاب وروحانیون : اصلی ترین بخش برنامه که پذیرایی و ارتباط با مخاطبین است توسط این گروه انجام میپذیرد.</a:t>
            </a: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راوی : دو راوی به فراخور برنامه به اجرای روایت کوتاه با روشی نو وبکر میپردازند( از آنجا که مدل روایتگری خاص است باید راویان محترم به ان روش مسلح شوند)</a:t>
            </a:r>
          </a:p>
          <a:p>
            <a:pPr marL="514350" indent="-514350" algn="just" rtl="1">
              <a:buFont typeface="+mj-lt"/>
              <a:buAutoNum type="arabicParenR"/>
            </a:pPr>
            <a:endParaRPr lang="fa-IR" b="1" dirty="0">
              <a:solidFill>
                <a:srgbClr val="FFFF00"/>
              </a:solidFill>
              <a:cs typeface="B Tabassom" panose="00000400000000000000" pitchFamily="2" charset="-78"/>
            </a:endParaRPr>
          </a:p>
          <a:p>
            <a:pPr marL="514350" indent="-514350" algn="just" rtl="1">
              <a:buFont typeface="+mj-lt"/>
              <a:buAutoNum type="arabicParenR"/>
            </a:pPr>
            <a:endParaRPr lang="fa-IR" b="1" dirty="0">
              <a:solidFill>
                <a:srgbClr val="FFFF00"/>
              </a:solidFill>
              <a:cs typeface="B Tabassom" panose="00000400000000000000" pitchFamily="2" charset="-78"/>
            </a:endParaRP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rgbClr val="FFFF00"/>
                </a:solidFill>
                <a:cs typeface="B Tabassom" panose="00000400000000000000" pitchFamily="2" charset="-78"/>
              </a:rPr>
              <a:t>گروه تئاتر و نمایش : بخشی از     تاریخ دفاع مقدس به صورت نمایش به مخاطب منتقل میشود.</a:t>
            </a: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رسانه:جهت ضبط برنامه وانعکاس آن وهمچنین تنظیم صوت و تصویر در هنگام پخش کلیپ ها مرتبط</a:t>
            </a: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rgbClr val="FFFF00"/>
                </a:solidFill>
                <a:cs typeface="B Tabassom" panose="00000400000000000000" pitchFamily="2" charset="-78"/>
              </a:rPr>
              <a:t> گروه پشتیبان : وظیفه اماده سازی هدایا و پک های محتوایی را به عهده دارند و تامین مایحتاج برنامه در تمام سطوح.</a:t>
            </a:r>
          </a:p>
          <a:p>
            <a:pPr marL="514350" indent="-514350" algn="just" rtl="1">
              <a:buFont typeface="+mj-lt"/>
              <a:buAutoNum type="arabicParenR"/>
            </a:pPr>
            <a:r>
              <a:rPr lang="fa-IR" b="1" dirty="0">
                <a:solidFill>
                  <a:schemeClr val="bg1"/>
                </a:solidFill>
                <a:cs typeface="B Tabassom" panose="00000400000000000000" pitchFamily="2" charset="-78"/>
              </a:rPr>
              <a:t>هماهنگی:باشهرداری،سازمان فرهنگی ورزشی ، فرمانداری، اوقاف ، سازمان تبلیغات، صدا وسیما برای بهتر اجرا شدن طرح .</a:t>
            </a:r>
            <a:endParaRPr lang="en-US" b="1" dirty="0">
              <a:solidFill>
                <a:schemeClr val="bg1"/>
              </a:solidFill>
              <a:cs typeface="B Tabassom" panose="000004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F2BE5A-9152-4B95-741E-5E050E7D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" y="48837"/>
            <a:ext cx="110347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1223</Words>
  <Application>Microsoft Office PowerPoint</Application>
  <PresentationFormat>Widescreen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 Thuluth</vt:lpstr>
      <vt:lpstr>Alasassy Caps</vt:lpstr>
      <vt:lpstr>Arial</vt:lpstr>
      <vt:lpstr>B Jalal</vt:lpstr>
      <vt:lpstr>B Koodak Outline</vt:lpstr>
      <vt:lpstr>B Morvarid</vt:lpstr>
      <vt:lpstr>B Nazanin</vt:lpstr>
      <vt:lpstr>B Tabassom</vt:lpstr>
      <vt:lpstr>B Titr</vt:lpstr>
      <vt:lpstr>Calibri</vt:lpstr>
      <vt:lpstr>Calibri Light</vt:lpstr>
      <vt:lpstr>Dubai Light</vt:lpstr>
      <vt:lpstr>Titr</vt:lpstr>
      <vt:lpstr>Wingdings</vt:lpstr>
      <vt:lpstr>Office Theme</vt:lpstr>
      <vt:lpstr>PowerPoint Presentation</vt:lpstr>
      <vt:lpstr>سُفره                خانه                         شُهداء</vt:lpstr>
      <vt:lpstr>PowerPoint Presentation</vt:lpstr>
      <vt:lpstr>ضرورت  طرح :</vt:lpstr>
      <vt:lpstr>    سفره خانه شهدا طرحی بکر و جدید برای انتقال  مفاهیم کلیدی ،   ارزشی ، ضروری ، سبک زندگی اسلامی  به مخاطبین و اقشار مختلف با بهره گیری از تجربیات روانشناسانه و روایات اهل بیت علیهم السلام یک کار تخصصی با مدل ارائه کاملا متفاوت  با طرح های همسان .</vt:lpstr>
      <vt:lpstr>مقدمات و لوازم مورد نیاز: ( با توجه به موضوع و محتوا نیازمندی ها تغییرمی کند آنچه می آید با محتوا و موضوع سبک زندگی شهداست.) </vt:lpstr>
      <vt:lpstr>مراحل اجرا :</vt:lpstr>
      <vt:lpstr>PowerPoint Presentation</vt:lpstr>
      <vt:lpstr>مجریان طرح:</vt:lpstr>
      <vt:lpstr>ویژگی های طرح:</vt:lpstr>
      <vt:lpstr>PowerPoint Presentation</vt:lpstr>
      <vt:lpstr>اهداف طرح:</vt:lpstr>
      <vt:lpstr>PowerPoint Presentation</vt:lpstr>
      <vt:lpstr>هزینه طرح: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سفره خانه شهدا</dc:title>
  <dc:creator>shahid.gomnam</dc:creator>
  <cp:lastModifiedBy>fatemeh vahidnia</cp:lastModifiedBy>
  <cp:revision>41</cp:revision>
  <dcterms:created xsi:type="dcterms:W3CDTF">2024-10-25T14:14:46Z</dcterms:created>
  <dcterms:modified xsi:type="dcterms:W3CDTF">2024-12-25T14:20:14Z</dcterms:modified>
</cp:coreProperties>
</file>