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64" r:id="rId2"/>
    <p:sldId id="334" r:id="rId3"/>
    <p:sldId id="285" r:id="rId4"/>
    <p:sldId id="333" r:id="rId5"/>
    <p:sldId id="335" r:id="rId6"/>
    <p:sldId id="336" r:id="rId7"/>
    <p:sldId id="342" r:id="rId8"/>
    <p:sldId id="337" r:id="rId9"/>
    <p:sldId id="304" r:id="rId10"/>
    <p:sldId id="339" r:id="rId11"/>
    <p:sldId id="338" r:id="rId12"/>
    <p:sldId id="340" r:id="rId13"/>
    <p:sldId id="341" r:id="rId14"/>
  </p:sldIdLst>
  <p:sldSz cx="12192000" cy="6858000"/>
  <p:notesSz cx="6858000" cy="9144000"/>
  <p:embeddedFontLst>
    <p:embeddedFont>
      <p:font typeface="ALAEM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Tahoma" panose="020B0604030504040204" pitchFamily="3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 taherzadeh" initials="at" lastIdx="1" clrIdx="0">
    <p:extLst>
      <p:ext uri="{19B8F6BF-5375-455C-9EA6-DF929625EA0E}">
        <p15:presenceInfo xmlns:p15="http://schemas.microsoft.com/office/powerpoint/2012/main" userId="081a1f25672684b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478" autoAdjust="0"/>
  </p:normalViewPr>
  <p:slideViewPr>
    <p:cSldViewPr snapToGrid="0">
      <p:cViewPr varScale="1">
        <p:scale>
          <a:sx n="57" d="100"/>
          <a:sy n="57" d="100"/>
        </p:scale>
        <p:origin x="9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/>
              <a:t>نمایشی مثل </a:t>
            </a:r>
            <a:r>
              <a:rPr lang="fa-IR" dirty="0" err="1"/>
              <a:t>مافیا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60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/>
              <a:t>نمایشی مثل </a:t>
            </a:r>
            <a:r>
              <a:rPr lang="fa-IR" dirty="0" err="1"/>
              <a:t>مافیا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71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/>
              <a:t>نمایشی مثل </a:t>
            </a:r>
            <a:r>
              <a:rPr lang="fa-IR" dirty="0" err="1"/>
              <a:t>مافیا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01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/>
              <a:t>نمایشی مثل </a:t>
            </a:r>
            <a:r>
              <a:rPr lang="fa-IR" dirty="0" err="1"/>
              <a:t>مافیا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42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6E128-7848-41C8-9D17-DA3B35E5052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689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32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/>
              <a:t>نمایشی مثل </a:t>
            </a:r>
            <a:r>
              <a:rPr lang="fa-IR" dirty="0" err="1"/>
              <a:t>مافیا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9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/>
              <a:t>نمایشی مثل </a:t>
            </a:r>
            <a:r>
              <a:rPr lang="fa-IR" dirty="0" err="1"/>
              <a:t>مافیا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24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8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/>
              <a:t>نمایشی مثل </a:t>
            </a:r>
            <a:r>
              <a:rPr lang="fa-IR" dirty="0" err="1"/>
              <a:t>مافیا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75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/>
              <a:t>نمایشی مثل </a:t>
            </a:r>
            <a:r>
              <a:rPr lang="fa-IR" dirty="0" err="1"/>
              <a:t>مافیا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06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/>
              <a:t>نمایشی مثل </a:t>
            </a:r>
            <a:r>
              <a:rPr lang="fa-IR" dirty="0" err="1"/>
              <a:t>مافیا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88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FF771E-C08F-409D-95E9-1024C4084B56}"/>
              </a:ext>
            </a:extLst>
          </p:cNvPr>
          <p:cNvSpPr/>
          <p:nvPr userDrawn="1"/>
        </p:nvSpPr>
        <p:spPr>
          <a:xfrm>
            <a:off x="0" y="-32004"/>
            <a:ext cx="12192000" cy="692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C2FF076-3E45-4FBB-AB10-CB6A07F6B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32004"/>
            <a:ext cx="12192000" cy="691286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63483F35-9564-4CAF-9610-9557CD25DED4}"/>
              </a:ext>
            </a:extLst>
          </p:cNvPr>
          <p:cNvSpPr/>
          <p:nvPr userDrawn="1"/>
        </p:nvSpPr>
        <p:spPr>
          <a:xfrm>
            <a:off x="0" y="-32004"/>
            <a:ext cx="2564804" cy="6922008"/>
          </a:xfrm>
          <a:custGeom>
            <a:avLst/>
            <a:gdLst>
              <a:gd name="connsiteX0" fmla="*/ 0 w 2640648"/>
              <a:gd name="connsiteY0" fmla="*/ 0 h 6859749"/>
              <a:gd name="connsiteX1" fmla="*/ 2640648 w 2640648"/>
              <a:gd name="connsiteY1" fmla="*/ 0 h 6859749"/>
              <a:gd name="connsiteX2" fmla="*/ 2640648 w 2640648"/>
              <a:gd name="connsiteY2" fmla="*/ 6859749 h 6859749"/>
              <a:gd name="connsiteX3" fmla="*/ 0 w 2640648"/>
              <a:gd name="connsiteY3" fmla="*/ 6859749 h 6859749"/>
              <a:gd name="connsiteX4" fmla="*/ 0 w 2640648"/>
              <a:gd name="connsiteY4" fmla="*/ 0 h 6859749"/>
              <a:gd name="connsiteX0" fmla="*/ 0 w 2640648"/>
              <a:gd name="connsiteY0" fmla="*/ 0 h 6859749"/>
              <a:gd name="connsiteX1" fmla="*/ 1999625 w 2640648"/>
              <a:gd name="connsiteY1" fmla="*/ 0 h 6859749"/>
              <a:gd name="connsiteX2" fmla="*/ 2640648 w 2640648"/>
              <a:gd name="connsiteY2" fmla="*/ 6859749 h 6859749"/>
              <a:gd name="connsiteX3" fmla="*/ 0 w 2640648"/>
              <a:gd name="connsiteY3" fmla="*/ 6859749 h 6859749"/>
              <a:gd name="connsiteX4" fmla="*/ 0 w 2640648"/>
              <a:gd name="connsiteY4" fmla="*/ 0 h 6859749"/>
              <a:gd name="connsiteX0" fmla="*/ 0 w 2046760"/>
              <a:gd name="connsiteY0" fmla="*/ 0 h 6859749"/>
              <a:gd name="connsiteX1" fmla="*/ 1999625 w 2046760"/>
              <a:gd name="connsiteY1" fmla="*/ 0 h 6859749"/>
              <a:gd name="connsiteX2" fmla="*/ 2046760 w 2046760"/>
              <a:gd name="connsiteY2" fmla="*/ 6859749 h 6859749"/>
              <a:gd name="connsiteX3" fmla="*/ 0 w 2046760"/>
              <a:gd name="connsiteY3" fmla="*/ 6859749 h 6859749"/>
              <a:gd name="connsiteX4" fmla="*/ 0 w 2046760"/>
              <a:gd name="connsiteY4" fmla="*/ 0 h 6859749"/>
              <a:gd name="connsiteX0" fmla="*/ 0 w 2567481"/>
              <a:gd name="connsiteY0" fmla="*/ 0 h 6859749"/>
              <a:gd name="connsiteX1" fmla="*/ 1999625 w 2567481"/>
              <a:gd name="connsiteY1" fmla="*/ 0 h 6859749"/>
              <a:gd name="connsiteX2" fmla="*/ 2046760 w 2567481"/>
              <a:gd name="connsiteY2" fmla="*/ 6859749 h 6859749"/>
              <a:gd name="connsiteX3" fmla="*/ 0 w 2567481"/>
              <a:gd name="connsiteY3" fmla="*/ 6859749 h 6859749"/>
              <a:gd name="connsiteX4" fmla="*/ 0 w 2567481"/>
              <a:gd name="connsiteY4" fmla="*/ 0 h 6859749"/>
              <a:gd name="connsiteX0" fmla="*/ 0 w 2606088"/>
              <a:gd name="connsiteY0" fmla="*/ 0 h 6859749"/>
              <a:gd name="connsiteX1" fmla="*/ 1999625 w 2606088"/>
              <a:gd name="connsiteY1" fmla="*/ 0 h 6859749"/>
              <a:gd name="connsiteX2" fmla="*/ 2046760 w 2606088"/>
              <a:gd name="connsiteY2" fmla="*/ 6859749 h 6859749"/>
              <a:gd name="connsiteX3" fmla="*/ 0 w 2606088"/>
              <a:gd name="connsiteY3" fmla="*/ 6859749 h 6859749"/>
              <a:gd name="connsiteX4" fmla="*/ 0 w 2606088"/>
              <a:gd name="connsiteY4" fmla="*/ 0 h 6859749"/>
              <a:gd name="connsiteX0" fmla="*/ 0 w 2600807"/>
              <a:gd name="connsiteY0" fmla="*/ 0 h 6859749"/>
              <a:gd name="connsiteX1" fmla="*/ 1980771 w 2600807"/>
              <a:gd name="connsiteY1" fmla="*/ 0 h 6859749"/>
              <a:gd name="connsiteX2" fmla="*/ 2046760 w 2600807"/>
              <a:gd name="connsiteY2" fmla="*/ 6859749 h 6859749"/>
              <a:gd name="connsiteX3" fmla="*/ 0 w 2600807"/>
              <a:gd name="connsiteY3" fmla="*/ 6859749 h 6859749"/>
              <a:gd name="connsiteX4" fmla="*/ 0 w 2600807"/>
              <a:gd name="connsiteY4" fmla="*/ 0 h 6859749"/>
              <a:gd name="connsiteX0" fmla="*/ 0 w 2592015"/>
              <a:gd name="connsiteY0" fmla="*/ 0 h 6859749"/>
              <a:gd name="connsiteX1" fmla="*/ 1980771 w 2592015"/>
              <a:gd name="connsiteY1" fmla="*/ 0 h 6859749"/>
              <a:gd name="connsiteX2" fmla="*/ 2046760 w 2592015"/>
              <a:gd name="connsiteY2" fmla="*/ 6859749 h 6859749"/>
              <a:gd name="connsiteX3" fmla="*/ 0 w 2592015"/>
              <a:gd name="connsiteY3" fmla="*/ 6859749 h 6859749"/>
              <a:gd name="connsiteX4" fmla="*/ 0 w 2592015"/>
              <a:gd name="connsiteY4" fmla="*/ 0 h 6859749"/>
              <a:gd name="connsiteX0" fmla="*/ 0 w 2592015"/>
              <a:gd name="connsiteY0" fmla="*/ 0 h 6859749"/>
              <a:gd name="connsiteX1" fmla="*/ 1980771 w 2592015"/>
              <a:gd name="connsiteY1" fmla="*/ 0 h 6859749"/>
              <a:gd name="connsiteX2" fmla="*/ 2046760 w 2592015"/>
              <a:gd name="connsiteY2" fmla="*/ 6859749 h 6859749"/>
              <a:gd name="connsiteX3" fmla="*/ 0 w 2592015"/>
              <a:gd name="connsiteY3" fmla="*/ 6859749 h 6859749"/>
              <a:gd name="connsiteX4" fmla="*/ 0 w 2592015"/>
              <a:gd name="connsiteY4" fmla="*/ 0 h 6859749"/>
              <a:gd name="connsiteX0" fmla="*/ 0 w 2564804"/>
              <a:gd name="connsiteY0" fmla="*/ 0 h 6859749"/>
              <a:gd name="connsiteX1" fmla="*/ 1980771 w 2564804"/>
              <a:gd name="connsiteY1" fmla="*/ 0 h 6859749"/>
              <a:gd name="connsiteX2" fmla="*/ 2046760 w 2564804"/>
              <a:gd name="connsiteY2" fmla="*/ 6859749 h 6859749"/>
              <a:gd name="connsiteX3" fmla="*/ 0 w 2564804"/>
              <a:gd name="connsiteY3" fmla="*/ 6859749 h 6859749"/>
              <a:gd name="connsiteX4" fmla="*/ 0 w 2564804"/>
              <a:gd name="connsiteY4" fmla="*/ 0 h 685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4804" h="6859749">
                <a:moveTo>
                  <a:pt x="0" y="0"/>
                </a:moveTo>
                <a:lnTo>
                  <a:pt x="1980771" y="0"/>
                </a:lnTo>
                <a:cubicBezTo>
                  <a:pt x="2005910" y="174979"/>
                  <a:pt x="3237679" y="2838634"/>
                  <a:pt x="2046760" y="6859749"/>
                </a:cubicBezTo>
                <a:lnTo>
                  <a:pt x="0" y="68597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19C2D0-427E-4EC2-97CA-5894246E3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6594" y="3787548"/>
            <a:ext cx="7148512" cy="1382712"/>
          </a:xfrm>
        </p:spPr>
        <p:txBody>
          <a:bodyPr>
            <a:normAutofit/>
          </a:bodyPr>
          <a:lstStyle>
            <a:lvl1pPr marL="0" indent="0">
              <a:buNone/>
              <a:defRPr sz="41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5FE897E-283F-4CA2-A452-0F26A45C13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1689" y="2349659"/>
            <a:ext cx="8292111" cy="1399667"/>
          </a:xfrm>
        </p:spPr>
        <p:txBody>
          <a:bodyPr anchor="b">
            <a:noAutofit/>
          </a:bodyPr>
          <a:lstStyle>
            <a:lvl1pPr>
              <a:defRPr sz="8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3479B2-DA38-42C0-A896-9F8545DE5EA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9E3C6BB-94B4-4057-A3BC-13D6F990109B}" type="datetimeFigureOut">
              <a:rPr lang="en-US" noProof="0" smtClean="0"/>
              <a:t>12/23/2024</a:t>
            </a:fld>
            <a:endParaRPr lang="en-US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42978-DC75-4938-8243-E29119EF32C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92BE1-E2CB-42E9-8F81-535372A1B4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7F6F2DD-221D-4991-BA23-B2C16AFFF246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35628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12/23/2024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12/23/2024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12/23/2024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12/23/2024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12/23/2024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12/23/2024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12/23/2024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4a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4A60D4-3911-38E2-FBBE-7D0D57E729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3" t="8795" r="1323" b="12871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147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242462"/>
            <a:ext cx="8378529" cy="1027257"/>
          </a:xfrm>
        </p:spPr>
        <p:txBody>
          <a:bodyPr>
            <a:normAutofit/>
          </a:bodyPr>
          <a:lstStyle/>
          <a:p>
            <a:pPr algn="ctr"/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Titr" panose="00000700000000000000" pitchFamily="2" charset="-78"/>
              </a:rPr>
              <a:t>دیگر</a:t>
            </a:r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Esfehan" panose="00000700000000000000" pitchFamily="2" charset="-78"/>
              </a:rPr>
              <a:t> </a:t>
            </a:r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Titr" panose="00000700000000000000" pitchFamily="2" charset="-78"/>
              </a:rPr>
              <a:t>محصولات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ALAEM" panose="00000500000000020004" pitchFamily="2" charset="2"/>
              <a:cs typeface="B Titr" panose="00000700000000000000" pitchFamily="2" charset="-7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39B7ADE-7B27-44B2-A576-1031713AF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580" y="1615406"/>
            <a:ext cx="4347117" cy="43471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F8B2D8-E539-417B-AE79-D814155723DC}"/>
              </a:ext>
            </a:extLst>
          </p:cNvPr>
          <p:cNvSpPr txBox="1"/>
          <p:nvPr/>
        </p:nvSpPr>
        <p:spPr>
          <a:xfrm>
            <a:off x="1404714" y="1674674"/>
            <a:ext cx="2787805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5400" b="1" dirty="0">
                <a:cs typeface="B Morvarid" panose="00000400000000000000" pitchFamily="2" charset="-78"/>
              </a:rPr>
              <a:t>اتاق فرار خانگی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EC5363-B78B-426E-A885-809D0F5223D1}"/>
              </a:ext>
            </a:extLst>
          </p:cNvPr>
          <p:cNvSpPr txBox="1"/>
          <p:nvPr/>
        </p:nvSpPr>
        <p:spPr>
          <a:xfrm>
            <a:off x="1311197" y="3945806"/>
            <a:ext cx="2787805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fa-IR" sz="5400" b="1" dirty="0">
                <a:solidFill>
                  <a:srgbClr val="FF0000"/>
                </a:solidFill>
                <a:cs typeface="B Morvarid" panose="00000400000000000000" pitchFamily="2" charset="-78"/>
              </a:rPr>
              <a:t>بازی های محیطی</a:t>
            </a:r>
          </a:p>
        </p:txBody>
      </p:sp>
    </p:spTree>
    <p:extLst>
      <p:ext uri="{BB962C8B-B14F-4D97-AF65-F5344CB8AC3E}">
        <p14:creationId xmlns:p14="http://schemas.microsoft.com/office/powerpoint/2010/main" val="768701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4" grpId="1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242462"/>
            <a:ext cx="8378529" cy="1027257"/>
          </a:xfrm>
        </p:spPr>
        <p:txBody>
          <a:bodyPr>
            <a:normAutofit/>
          </a:bodyPr>
          <a:lstStyle/>
          <a:p>
            <a:pPr algn="ctr"/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Titr" panose="00000700000000000000" pitchFamily="2" charset="-78"/>
              </a:rPr>
              <a:t>اهداف</a:t>
            </a:r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Esfehan" panose="00000700000000000000" pitchFamily="2" charset="-78"/>
              </a:rPr>
              <a:t> </a:t>
            </a:r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Titr" panose="00000700000000000000" pitchFamily="2" charset="-78"/>
              </a:rPr>
              <a:t>مجموعه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ALAEM" panose="00000500000000020004" pitchFamily="2" charset="2"/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E0B0F-4D29-4786-B2AB-B84D9F8B5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84" y="1940311"/>
            <a:ext cx="8378529" cy="4552563"/>
          </a:xfrm>
        </p:spPr>
        <p:txBody>
          <a:bodyPr>
            <a:normAutofit/>
          </a:bodyPr>
          <a:lstStyle/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تربیت نیرو</a:t>
            </a:r>
          </a:p>
          <a:p>
            <a:pPr lvl="1"/>
            <a:r>
              <a:rPr lang="fa-IR" sz="31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آقای نقیب</a:t>
            </a:r>
          </a:p>
          <a:p>
            <a:pPr lvl="1"/>
            <a:r>
              <a:rPr lang="fa-IR" sz="31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خانم رضایت</a:t>
            </a:r>
          </a:p>
          <a:p>
            <a:pPr lvl="1"/>
            <a:r>
              <a:rPr lang="fa-IR" sz="31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آقای فغانی</a:t>
            </a:r>
          </a:p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دوره طراحی بازی برای مربیان کانون ها</a:t>
            </a:r>
          </a:p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رسیدن به مدل طراحی بازی رومیزی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41014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242462"/>
            <a:ext cx="8378529" cy="1027257"/>
          </a:xfrm>
        </p:spPr>
        <p:txBody>
          <a:bodyPr>
            <a:normAutofit/>
          </a:bodyPr>
          <a:lstStyle/>
          <a:p>
            <a:pPr algn="ctr"/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Titr" panose="00000700000000000000" pitchFamily="2" charset="-78"/>
              </a:rPr>
              <a:t>اعضای</a:t>
            </a:r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Esfehan" panose="00000700000000000000" pitchFamily="2" charset="-78"/>
              </a:rPr>
              <a:t> </a:t>
            </a:r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Titr" panose="00000700000000000000" pitchFamily="2" charset="-78"/>
              </a:rPr>
              <a:t>تیم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ALAEM" panose="00000500000000020004" pitchFamily="2" charset="2"/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E0B0F-4D29-4786-B2AB-B84D9F8B5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84" y="1940311"/>
            <a:ext cx="8378529" cy="4552563"/>
          </a:xfrm>
        </p:spPr>
        <p:txBody>
          <a:bodyPr>
            <a:normAutofit/>
          </a:bodyPr>
          <a:lstStyle/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سیدمحمدعلی طاهرزاده؛ مدیر تیم؛ ارشد حقوق؛ درس خارج حوزه؛ مدرس دوره های طراحی بازی و بازی </a:t>
            </a:r>
            <a:r>
              <a:rPr lang="fa-IR" sz="3500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وارسازی</a:t>
            </a:r>
            <a:endParaRPr lang="fa-IR" sz="35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B Nazanin" panose="00000400000000000000" pitchFamily="2" charset="-78"/>
            </a:endParaRPr>
          </a:p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صالح </a:t>
            </a:r>
            <a:r>
              <a:rPr lang="fa-IR" sz="3500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نظردنیوی</a:t>
            </a:r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؛ رییس هیئت مدیره؛ ارشد شیمی؛ آموزگار و مدیر؛ مدرس دوره طراحی بازی؛ </a:t>
            </a:r>
          </a:p>
          <a:p>
            <a:r>
              <a:rPr lang="fa-IR" sz="3500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سیدمصطفی</a:t>
            </a:r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 نقیب </a:t>
            </a:r>
            <a:r>
              <a:rPr lang="fa-IR" sz="3500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القرا</a:t>
            </a:r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؛ عضو هیئت مدیره؛ طلبه سطح؛ مربی برتر کانون مساجد؛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F2F3567-F48F-41EC-825F-115827AD5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9474" y="1820741"/>
            <a:ext cx="1319975" cy="1726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869775-4AE3-4541-B4AA-CD27DDD59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988" y="3751494"/>
            <a:ext cx="1223658" cy="1616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259958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242462"/>
            <a:ext cx="8378529" cy="1027257"/>
          </a:xfrm>
        </p:spPr>
        <p:txBody>
          <a:bodyPr>
            <a:normAutofit/>
          </a:bodyPr>
          <a:lstStyle/>
          <a:p>
            <a:pPr algn="ctr"/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Titr" panose="00000700000000000000" pitchFamily="2" charset="-78"/>
              </a:rPr>
              <a:t>جنبه</a:t>
            </a:r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Esfehan" panose="00000700000000000000" pitchFamily="2" charset="-78"/>
              </a:rPr>
              <a:t> </a:t>
            </a:r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Titr" panose="00000700000000000000" pitchFamily="2" charset="-78"/>
              </a:rPr>
              <a:t>های</a:t>
            </a:r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Esfehan" panose="00000700000000000000" pitchFamily="2" charset="-78"/>
              </a:rPr>
              <a:t> </a:t>
            </a:r>
            <a:r>
              <a:rPr lang="fa-IR" sz="5400" dirty="0" err="1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Titr" panose="00000700000000000000" pitchFamily="2" charset="-78"/>
              </a:rPr>
              <a:t>نوآرانه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ALAEM" panose="00000500000000020004" pitchFamily="2" charset="2"/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E0B0F-4D29-4786-B2AB-B84D9F8B5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84" y="1940311"/>
            <a:ext cx="8378529" cy="4552563"/>
          </a:xfrm>
        </p:spPr>
        <p:txBody>
          <a:bodyPr>
            <a:normAutofit/>
          </a:bodyPr>
          <a:lstStyle/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استفاده از قالب بازی</a:t>
            </a:r>
          </a:p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سبک بازی</a:t>
            </a:r>
          </a:p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به روز بودن</a:t>
            </a:r>
          </a:p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طراحی جدید بازی (کپی نیست)</a:t>
            </a:r>
          </a:p>
          <a:p>
            <a:endParaRPr lang="fa-IR" sz="35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B Nazanin" panose="00000400000000000000" pitchFamily="2" charset="-7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331287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242462"/>
            <a:ext cx="8378529" cy="1027257"/>
          </a:xfrm>
        </p:spPr>
        <p:txBody>
          <a:bodyPr>
            <a:normAutofit/>
          </a:bodyPr>
          <a:lstStyle/>
          <a:p>
            <a:pPr algn="ctr"/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Titr" panose="00000700000000000000" pitchFamily="2" charset="-78"/>
              </a:rPr>
              <a:t>زبان قوم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ALAEM" panose="00000500000000020004" pitchFamily="2" charset="2"/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E0B0F-4D29-4786-B2AB-B84D9F8B5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84" y="1940311"/>
            <a:ext cx="8378529" cy="4552563"/>
          </a:xfrm>
        </p:spPr>
        <p:txBody>
          <a:bodyPr>
            <a:normAutofit/>
          </a:bodyPr>
          <a:lstStyle/>
          <a:p>
            <a:pPr marL="685800" indent="-685800">
              <a:spcBef>
                <a:spcPts val="0"/>
              </a:spcBef>
              <a:buSzPts val="5400"/>
            </a:pPr>
            <a:r>
              <a:rPr lang="fa-IR" sz="5400" dirty="0">
                <a:solidFill>
                  <a:srgbClr val="000000"/>
                </a:solidFill>
                <a:latin typeface="Calibri" panose="020F0502020204030204" pitchFamily="34" charset="0"/>
                <a:cs typeface="A Salamat" panose="00000400000000000000" pitchFamily="2" charset="-78"/>
              </a:rPr>
              <a:t>انتقال پیام دین</a:t>
            </a:r>
            <a:endParaRPr lang="fa-IR" sz="5400" dirty="0"/>
          </a:p>
          <a:p>
            <a:pPr marL="685800" indent="-685800">
              <a:spcBef>
                <a:spcPts val="0"/>
              </a:spcBef>
            </a:pPr>
            <a:r>
              <a:rPr lang="fa-IR" sz="5400" dirty="0">
                <a:solidFill>
                  <a:srgbClr val="000000"/>
                </a:solidFill>
                <a:latin typeface="Calibri" panose="020F0502020204030204" pitchFamily="34" charset="0"/>
                <a:cs typeface="A Salamat" panose="00000400000000000000" pitchFamily="2" charset="-78"/>
              </a:rPr>
              <a:t>زبان رایج</a:t>
            </a:r>
            <a:endParaRPr lang="fa-IR" sz="5400" dirty="0"/>
          </a:p>
          <a:p>
            <a:pPr marL="685800" indent="-685800">
              <a:spcBef>
                <a:spcPts val="0"/>
              </a:spcBef>
            </a:pPr>
            <a:r>
              <a:rPr lang="fa-IR" sz="5400" dirty="0">
                <a:solidFill>
                  <a:srgbClr val="000000"/>
                </a:solidFill>
                <a:latin typeface="Calibri" panose="020F0502020204030204" pitchFamily="34" charset="0"/>
                <a:cs typeface="A Salamat" panose="00000400000000000000" pitchFamily="2" charset="-78"/>
              </a:rPr>
              <a:t>زبان موثر</a:t>
            </a:r>
            <a:endParaRPr lang="fa-IR" sz="5400" dirty="0"/>
          </a:p>
          <a:p>
            <a:pPr marL="685800" indent="-685800">
              <a:spcBef>
                <a:spcPts val="0"/>
              </a:spcBef>
            </a:pPr>
            <a:r>
              <a:rPr lang="fa-IR" sz="5400" dirty="0">
                <a:solidFill>
                  <a:srgbClr val="000000"/>
                </a:solidFill>
                <a:latin typeface="Calibri" panose="020F0502020204030204" pitchFamily="34" charset="0"/>
                <a:cs typeface="A Salamat" panose="00000400000000000000" pitchFamily="2" charset="-78"/>
              </a:rPr>
              <a:t>هنر</a:t>
            </a:r>
            <a:endParaRPr lang="fa-IR" sz="5400" dirty="0"/>
          </a:p>
          <a:p>
            <a:pPr marL="685800" indent="-685800">
              <a:spcBef>
                <a:spcPts val="0"/>
              </a:spcBef>
            </a:pPr>
            <a:r>
              <a:rPr lang="fa-IR" sz="5400" dirty="0">
                <a:solidFill>
                  <a:srgbClr val="000000"/>
                </a:solidFill>
                <a:latin typeface="Calibri" panose="020F0502020204030204" pitchFamily="34" charset="0"/>
                <a:cs typeface="A Salamat" panose="00000400000000000000" pitchFamily="2" charset="-78"/>
              </a:rPr>
              <a:t>بازی</a:t>
            </a:r>
            <a:endParaRPr lang="fa-IR" sz="5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310987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D4374B7E-EEDF-4C84-BE7C-BB5018382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8020" y="1746064"/>
            <a:ext cx="3226420" cy="1399667"/>
          </a:xfrm>
        </p:spPr>
        <p:txBody>
          <a:bodyPr/>
          <a:lstStyle/>
          <a:p>
            <a:pPr algn="ctr"/>
            <a:r>
              <a:rPr lang="fa-IR" sz="5400" dirty="0">
                <a:cs typeface="A Salamat" panose="00000400000000000000" pitchFamily="2" charset="-78"/>
              </a:rPr>
              <a:t>بازی رومیزی 25</a:t>
            </a:r>
            <a:br>
              <a:rPr lang="fa-IR" sz="5400" dirty="0">
                <a:cs typeface="A Salamat" panose="00000400000000000000" pitchFamily="2" charset="-78"/>
              </a:rPr>
            </a:br>
            <a:r>
              <a:rPr lang="fa-IR" sz="5400" dirty="0">
                <a:cs typeface="A Salamat" panose="00000400000000000000" pitchFamily="2" charset="-78"/>
              </a:rPr>
              <a:t>شبیه</a:t>
            </a:r>
            <a:r>
              <a:rPr lang="fa-IR" sz="100" dirty="0">
                <a:cs typeface="A Salamat" panose="00000400000000000000" pitchFamily="2" charset="-78"/>
              </a:rPr>
              <a:t> </a:t>
            </a:r>
            <a:r>
              <a:rPr lang="fa-IR" sz="5400" dirty="0">
                <a:cs typeface="A Salamat" panose="00000400000000000000" pitchFamily="2" charset="-78"/>
              </a:rPr>
              <a:t>ساز طوفان </a:t>
            </a:r>
            <a:r>
              <a:rPr lang="fa-IR" sz="5400" dirty="0" err="1">
                <a:cs typeface="A Salamat" panose="00000400000000000000" pitchFamily="2" charset="-78"/>
              </a:rPr>
              <a:t>الاقصی</a:t>
            </a:r>
            <a:endParaRPr lang="en-US" sz="5400" dirty="0">
              <a:cs typeface="A Salamat" panose="00000400000000000000" pitchFamily="2" charset="-78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4BCF1A5-33BD-4AE2-8C11-6798C4221E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75342" y="3507285"/>
            <a:ext cx="3891776" cy="96402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fa-IR" dirty="0">
                <a:cs typeface="A Rooznameh" panose="00000400000000000000" pitchFamily="2" charset="-78"/>
              </a:rPr>
              <a:t>بازی مشارکتی رقابتی با هدف فهم حل مساله به صورت مشترک</a:t>
            </a:r>
            <a:endParaRPr lang="en-US" dirty="0">
              <a:cs typeface="A Rooznameh" panose="00000400000000000000" pitchFamily="2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53B148-2594-45C2-9441-019248416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1762" b="34959"/>
          <a:stretch/>
        </p:blipFill>
        <p:spPr>
          <a:xfrm>
            <a:off x="0" y="0"/>
            <a:ext cx="7939668" cy="5074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70CF54-9874-4A30-99CD-11AD84589BC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852" y="5203254"/>
            <a:ext cx="1464983" cy="140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242462"/>
            <a:ext cx="8378529" cy="1027257"/>
          </a:xfrm>
        </p:spPr>
        <p:txBody>
          <a:bodyPr>
            <a:normAutofit/>
          </a:bodyPr>
          <a:lstStyle/>
          <a:p>
            <a:pPr algn="ctr"/>
            <a:r>
              <a:rPr lang="fa-IR" sz="5400" dirty="0" err="1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Titr" panose="00000700000000000000" pitchFamily="2" charset="-78"/>
              </a:rPr>
              <a:t>تیزر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ALAEM" panose="00000500000000020004" pitchFamily="2" charset="2"/>
              <a:cs typeface="B Titr" panose="00000700000000000000" pitchFamily="2" charset="-7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avc_Sequence 03_1">
            <a:hlinkClick r:id="" action="ppaction://media"/>
            <a:extLst>
              <a:ext uri="{FF2B5EF4-FFF2-40B4-BE49-F238E27FC236}">
                <a16:creationId xmlns:a16="http://schemas.microsoft.com/office/drawing/2014/main" id="{D8CC4D0B-33AC-48F4-A08F-16CECB8E899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604" y="1613752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389472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242462"/>
            <a:ext cx="8378529" cy="1027257"/>
          </a:xfrm>
        </p:spPr>
        <p:txBody>
          <a:bodyPr>
            <a:normAutofit/>
          </a:bodyPr>
          <a:lstStyle/>
          <a:p>
            <a:pPr algn="ctr"/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Titr" panose="00000700000000000000" pitchFamily="2" charset="-78"/>
              </a:rPr>
              <a:t>ویژگی های بازی 25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ALAEM" panose="00000500000000020004" pitchFamily="2" charset="2"/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E0B0F-4D29-4786-B2AB-B84D9F8B5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84" y="1483113"/>
            <a:ext cx="8378529" cy="5009762"/>
          </a:xfrm>
        </p:spPr>
        <p:txBody>
          <a:bodyPr>
            <a:normAutofit/>
          </a:bodyPr>
          <a:lstStyle/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مدت زمان طراحی: حدود 7 ماه</a:t>
            </a:r>
          </a:p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مدت بازی: از نیم ساعت تا یک ساعت</a:t>
            </a:r>
          </a:p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پیام محوری: مشارکت در حل مساله</a:t>
            </a:r>
          </a:p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آموزش از طریق غیرمستقیم (سخن نوجوانان بعد از بازی)</a:t>
            </a:r>
          </a:p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پیام های فرعی: فلسطین و طوفان </a:t>
            </a:r>
            <a:r>
              <a:rPr lang="fa-IR" sz="3500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الاقصی</a:t>
            </a:r>
            <a:endParaRPr lang="fa-IR" sz="35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B Nazanin" panose="00000400000000000000" pitchFamily="2" charset="-78"/>
            </a:endParaRPr>
          </a:p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مخاطب: نوجوان</a:t>
            </a:r>
          </a:p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سفارش نسخه عربی</a:t>
            </a:r>
          </a:p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اتمام چاپ اول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133023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242462"/>
            <a:ext cx="8378529" cy="1027257"/>
          </a:xfrm>
        </p:spPr>
        <p:txBody>
          <a:bodyPr>
            <a:normAutofit/>
          </a:bodyPr>
          <a:lstStyle/>
          <a:p>
            <a:pPr algn="ctr"/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Titr" panose="00000700000000000000" pitchFamily="2" charset="-78"/>
              </a:rPr>
              <a:t>توضیح بازی: کودک 9 ساله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ALAEM" panose="00000500000000020004" pitchFamily="2" charset="2"/>
              <a:cs typeface="B Titr" panose="00000700000000000000" pitchFamily="2" charset="-78"/>
            </a:endParaRPr>
          </a:p>
        </p:txBody>
      </p:sp>
      <p:pic>
        <p:nvPicPr>
          <p:cNvPr id="9" name="video_2024-11-27_07-32-40">
            <a:hlinkClick r:id="" action="ppaction://media"/>
            <a:extLst>
              <a:ext uri="{FF2B5EF4-FFF2-40B4-BE49-F238E27FC236}">
                <a16:creationId xmlns:a16="http://schemas.microsoft.com/office/drawing/2014/main" id="{7A4D7CDD-87FB-4CD2-9FD3-5759BBB9603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92507" y="1583086"/>
            <a:ext cx="4552950" cy="4552950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audio_2024-12-23_15-59-26">
            <a:hlinkClick r:id="" action="ppaction://media"/>
            <a:extLst>
              <a:ext uri="{FF2B5EF4-FFF2-40B4-BE49-F238E27FC236}">
                <a16:creationId xmlns:a16="http://schemas.microsoft.com/office/drawing/2014/main" id="{7F3023D2-F031-47A6-842F-E8B9393896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0010" y="51549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718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242462"/>
            <a:ext cx="8378529" cy="1027257"/>
          </a:xfrm>
        </p:spPr>
        <p:txBody>
          <a:bodyPr>
            <a:normAutofit/>
          </a:bodyPr>
          <a:lstStyle/>
          <a:p>
            <a:pPr algn="ctr"/>
            <a:r>
              <a:rPr lang="fa-IR" sz="5400" dirty="0" err="1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Titr" panose="00000700000000000000" pitchFamily="2" charset="-78"/>
              </a:rPr>
              <a:t>فرارسانه</a:t>
            </a:r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Titr" panose="00000700000000000000" pitchFamily="2" charset="-78"/>
              </a:rPr>
              <a:t> 25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ALAEM" panose="00000500000000020004" pitchFamily="2" charset="2"/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E0B0F-4D29-4786-B2AB-B84D9F8B5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84" y="1360449"/>
            <a:ext cx="8378529" cy="5132425"/>
          </a:xfrm>
        </p:spPr>
        <p:txBody>
          <a:bodyPr>
            <a:normAutofit/>
          </a:bodyPr>
          <a:lstStyle/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ما به دنبال فرهنگ مقاومت هستیم</a:t>
            </a:r>
          </a:p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برگزاری لیگ </a:t>
            </a:r>
          </a:p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چاپ و آماده سازی 40 روز تا دو ماه</a:t>
            </a:r>
          </a:p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گردش مالی </a:t>
            </a:r>
            <a:r>
              <a:rPr lang="fa-IR" sz="350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400 میلیون تومانی</a:t>
            </a:r>
            <a:endParaRPr lang="fa-IR" sz="35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B Nazanin" panose="00000400000000000000" pitchFamily="2" charset="-78"/>
            </a:endParaRPr>
          </a:p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حرکت بین </a:t>
            </a:r>
            <a:r>
              <a:rPr lang="fa-IR" sz="3500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المللی</a:t>
            </a:r>
            <a:endParaRPr lang="fa-IR" sz="35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B Nazanin" panose="00000400000000000000" pitchFamily="2" charset="-78"/>
            </a:endParaRPr>
          </a:p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محصولات فرهنگی مثل نوشت افزار</a:t>
            </a:r>
          </a:p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سفارش برای داستان و فیلم و </a:t>
            </a:r>
            <a:r>
              <a:rPr lang="fa-IR" sz="3500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انیمیشن</a:t>
            </a:r>
            <a:endParaRPr lang="fa-IR" sz="35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B Nazanin" panose="00000400000000000000" pitchFamily="2" charset="-78"/>
            </a:endParaRPr>
          </a:p>
          <a:p>
            <a:endParaRPr lang="fa-IR" sz="35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B Nazanin" panose="00000400000000000000" pitchFamily="2" charset="-7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871082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242462"/>
            <a:ext cx="8378529" cy="1027257"/>
          </a:xfrm>
        </p:spPr>
        <p:txBody>
          <a:bodyPr>
            <a:normAutofit/>
          </a:bodyPr>
          <a:lstStyle/>
          <a:p>
            <a:pPr algn="ctr"/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Titr" panose="00000700000000000000" pitchFamily="2" charset="-78"/>
              </a:rPr>
              <a:t>بازی</a:t>
            </a:r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Esfehan" panose="00000700000000000000" pitchFamily="2" charset="-78"/>
              </a:rPr>
              <a:t> </a:t>
            </a:r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Titr" panose="00000700000000000000" pitchFamily="2" charset="-78"/>
              </a:rPr>
              <a:t>دلاور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ALAEM" panose="00000500000000020004" pitchFamily="2" charset="2"/>
              <a:cs typeface="B Titr" panose="00000700000000000000" pitchFamily="2" charset="-7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C898DD8-783C-486F-A76D-BC6FC62DA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37" y="1617007"/>
            <a:ext cx="8143796" cy="476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04366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84" y="242462"/>
            <a:ext cx="8378529" cy="1027257"/>
          </a:xfrm>
        </p:spPr>
        <p:txBody>
          <a:bodyPr>
            <a:normAutofit/>
          </a:bodyPr>
          <a:lstStyle/>
          <a:p>
            <a:pPr algn="ctr"/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Titr" panose="00000700000000000000" pitchFamily="2" charset="-78"/>
              </a:rPr>
              <a:t>ویژگی</a:t>
            </a:r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Esfehan" panose="00000700000000000000" pitchFamily="2" charset="-78"/>
              </a:rPr>
              <a:t> </a:t>
            </a:r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Titr" panose="00000700000000000000" pitchFamily="2" charset="-78"/>
              </a:rPr>
              <a:t>های</a:t>
            </a:r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Esfehan" panose="00000700000000000000" pitchFamily="2" charset="-78"/>
              </a:rPr>
              <a:t> </a:t>
            </a:r>
            <a:r>
              <a:rPr lang="fa-IR" sz="5400" dirty="0">
                <a:solidFill>
                  <a:schemeClr val="accent5">
                    <a:lumMod val="50000"/>
                  </a:schemeClr>
                </a:solidFill>
                <a:latin typeface="ALAEM" panose="00000500000000020004" pitchFamily="2" charset="2"/>
                <a:cs typeface="B Titr" panose="00000700000000000000" pitchFamily="2" charset="-78"/>
              </a:rPr>
              <a:t>دلاور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ALAEM" panose="00000500000000020004" pitchFamily="2" charset="2"/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E0B0F-4D29-4786-B2AB-B84D9F8B5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84" y="1940311"/>
            <a:ext cx="8378529" cy="4552563"/>
          </a:xfrm>
        </p:spPr>
        <p:txBody>
          <a:bodyPr>
            <a:normAutofit/>
          </a:bodyPr>
          <a:lstStyle/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هدف اصلی: آشنایی با اسم و تصویر شهدا</a:t>
            </a:r>
          </a:p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هدف ضمنی: آشنایی مختصری با زندگی نامه شهدا</a:t>
            </a:r>
          </a:p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ویژگی اصلی بازی: تعدد بازی ها</a:t>
            </a:r>
          </a:p>
          <a:p>
            <a:r>
              <a:rPr lang="fa-IR" sz="35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B Nazanin" panose="00000400000000000000" pitchFamily="2" charset="-78"/>
              </a:rPr>
              <a:t>طراحی اختصاصی برای اصفهان</a:t>
            </a:r>
          </a:p>
          <a:p>
            <a:endParaRPr lang="fa-IR" sz="35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B Nazanin" panose="00000400000000000000" pitchFamily="2" charset="-7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>
            <a:off x="9055676" y="0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99040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win32_fixed.potx" id="{269FE122-B7FA-4B7D-8A63-CDA86BC2B22B}" vid="{7A4BF6DB-F99C-4999-B097-EACC7D6974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12409</TotalTime>
  <Words>312</Words>
  <Application>Microsoft Office PowerPoint</Application>
  <PresentationFormat>Widescreen</PresentationFormat>
  <Paragraphs>73</Paragraphs>
  <Slides>13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ALAEM</vt:lpstr>
      <vt:lpstr>Tahoma</vt:lpstr>
      <vt:lpstr>Office Theme</vt:lpstr>
      <vt:lpstr>PowerPoint Presentation</vt:lpstr>
      <vt:lpstr>زبان قوم</vt:lpstr>
      <vt:lpstr>بازی رومیزی 25 شبیه ساز طوفان الاقصی</vt:lpstr>
      <vt:lpstr>تیزر</vt:lpstr>
      <vt:lpstr>ویژگی های بازی 25</vt:lpstr>
      <vt:lpstr>توضیح بازی: کودک 9 ساله</vt:lpstr>
      <vt:lpstr>فرارسانه 25</vt:lpstr>
      <vt:lpstr>بازی دلاور</vt:lpstr>
      <vt:lpstr>ویژگی های دلاور</vt:lpstr>
      <vt:lpstr>دیگر محصولات</vt:lpstr>
      <vt:lpstr>اهداف مجموعه</vt:lpstr>
      <vt:lpstr>اعضای تیم</vt:lpstr>
      <vt:lpstr>جنبه های نوآرانه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taherzadeh</dc:creator>
  <cp:lastModifiedBy>ali taherzadeh</cp:lastModifiedBy>
  <cp:revision>62</cp:revision>
  <dcterms:created xsi:type="dcterms:W3CDTF">2022-09-18T09:59:40Z</dcterms:created>
  <dcterms:modified xsi:type="dcterms:W3CDTF">2024-12-23T13:38:37Z</dcterms:modified>
</cp:coreProperties>
</file>