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8" r:id="rId4"/>
  </p:sldMasterIdLst>
  <p:notesMasterIdLst>
    <p:notesMasterId r:id="rId39"/>
  </p:notesMasterIdLst>
  <p:handoutMasterIdLst>
    <p:handoutMasterId r:id="rId40"/>
  </p:handoutMasterIdLst>
  <p:sldIdLst>
    <p:sldId id="353" r:id="rId5"/>
    <p:sldId id="362" r:id="rId6"/>
    <p:sldId id="329" r:id="rId7"/>
    <p:sldId id="331" r:id="rId8"/>
    <p:sldId id="358" r:id="rId9"/>
    <p:sldId id="360" r:id="rId10"/>
    <p:sldId id="349" r:id="rId11"/>
    <p:sldId id="361" r:id="rId12"/>
    <p:sldId id="359" r:id="rId13"/>
    <p:sldId id="355" r:id="rId14"/>
    <p:sldId id="351" r:id="rId15"/>
    <p:sldId id="365" r:id="rId16"/>
    <p:sldId id="366" r:id="rId17"/>
    <p:sldId id="367" r:id="rId18"/>
    <p:sldId id="368" r:id="rId19"/>
    <p:sldId id="363" r:id="rId20"/>
    <p:sldId id="350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5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0B425E-5E5A-4A48-9F66-89B1217989CE}">
          <p14:sldIdLst>
            <p14:sldId id="353"/>
            <p14:sldId id="362"/>
            <p14:sldId id="329"/>
            <p14:sldId id="331"/>
            <p14:sldId id="358"/>
            <p14:sldId id="360"/>
            <p14:sldId id="349"/>
            <p14:sldId id="361"/>
            <p14:sldId id="359"/>
            <p14:sldId id="355"/>
            <p14:sldId id="351"/>
            <p14:sldId id="365"/>
            <p14:sldId id="366"/>
            <p14:sldId id="367"/>
            <p14:sldId id="368"/>
          </p14:sldIdLst>
        </p14:section>
        <p14:section name="Untitled Section" id="{999A5E2C-62CB-4855-819C-8F6FE8108B4B}">
          <p14:sldIdLst>
            <p14:sldId id="363"/>
            <p14:sldId id="350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9"/>
            <p14:sldId id="380"/>
            <p14:sldId id="381"/>
            <p14:sldId id="382"/>
            <p14:sldId id="383"/>
            <p14:sldId id="384"/>
            <p14:sldId id="385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0" autoAdjust="0"/>
    <p:restoredTop sz="94966" autoAdjust="0"/>
  </p:normalViewPr>
  <p:slideViewPr>
    <p:cSldViewPr snapToGrid="0">
      <p:cViewPr>
        <p:scale>
          <a:sx n="89" d="100"/>
          <a:sy n="89" d="100"/>
        </p:scale>
        <p:origin x="744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1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7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3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0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3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6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012315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4734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2484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421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6110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36255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6044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48041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47716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90036E-D78E-7995-BEF4-F64DA613C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463040"/>
            <a:ext cx="6327648" cy="2180543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1096" y="3995928"/>
            <a:ext cx="5321808" cy="824404"/>
          </a:xfrm>
          <a:noFill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37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2276856"/>
            <a:ext cx="9144000" cy="1508760"/>
          </a:xfrm>
          <a:noFill/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B724EDC-0FF4-BC78-C7CF-5B31189C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841248"/>
          </a:xfrm>
          <a:noFill/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7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2048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530352"/>
            <a:ext cx="5385816" cy="181051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3132E8-A261-CEAB-129F-0FED7AD8D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7445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9048" y="2962656"/>
            <a:ext cx="5385816" cy="27066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4928" y="6356350"/>
            <a:ext cx="71628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AF8C32-80F8-F614-8280-02F76781F238}"/>
              </a:ext>
            </a:extLst>
          </p:cNvPr>
          <p:cNvSpPr/>
          <p:nvPr userDrawn="1"/>
        </p:nvSpPr>
        <p:spPr>
          <a:xfrm>
            <a:off x="5174459" y="0"/>
            <a:ext cx="457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CB607F-27CE-D613-F812-E70C738FA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723"/>
          <a:stretch/>
        </p:blipFill>
        <p:spPr>
          <a:xfrm>
            <a:off x="9959711" y="738051"/>
            <a:ext cx="2232289" cy="53818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689F60-3D32-FD74-24A9-266643081E85}"/>
              </a:ext>
            </a:extLst>
          </p:cNvPr>
          <p:cNvCxnSpPr>
            <a:cxnSpLocks/>
          </p:cNvCxnSpPr>
          <p:nvPr userDrawn="1"/>
        </p:nvCxnSpPr>
        <p:spPr>
          <a:xfrm>
            <a:off x="6189979" y="2649682"/>
            <a:ext cx="332598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27D708-B036-EE04-B213-EC3EAAE068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920" y="2509197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34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F691F67-3A33-EA2C-967A-86934DA1D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401" b="24659"/>
          <a:stretch/>
        </p:blipFill>
        <p:spPr>
          <a:xfrm>
            <a:off x="5856445" y="726334"/>
            <a:ext cx="1898043" cy="5405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722376"/>
            <a:ext cx="6419088" cy="2350008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B0D1AB-E9D6-841F-7178-F60F07AF3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3931920"/>
            <a:ext cx="6419088" cy="1389888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3132E8-A261-CEAB-129F-0FED7AD8D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4488" y="0"/>
            <a:ext cx="44344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1B1E5-0891-6540-C6C6-2E4CF929E2D5}"/>
              </a:ext>
            </a:extLst>
          </p:cNvPr>
          <p:cNvCxnSpPr>
            <a:cxnSpLocks/>
          </p:cNvCxnSpPr>
          <p:nvPr userDrawn="1"/>
        </p:nvCxnSpPr>
        <p:spPr>
          <a:xfrm>
            <a:off x="1679972" y="3432325"/>
            <a:ext cx="43764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CA6CDBD-54C9-2154-A4D6-F432B3CF27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169" y="3291840"/>
            <a:ext cx="972078" cy="2853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541814-983F-1B1C-1D5D-EBAC0D9BEB4C}"/>
              </a:ext>
            </a:extLst>
          </p:cNvPr>
          <p:cNvSpPr/>
          <p:nvPr userDrawn="1"/>
        </p:nvSpPr>
        <p:spPr>
          <a:xfrm>
            <a:off x="7711438" y="0"/>
            <a:ext cx="45719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78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16D97AE-EB24-C3DA-21A1-E8EE4631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18" r="47395" b="22709"/>
          <a:stretch/>
        </p:blipFill>
        <p:spPr>
          <a:xfrm flipH="1">
            <a:off x="4448831" y="805912"/>
            <a:ext cx="1464735" cy="4961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BF43B9-3946-05E6-521F-EE4BB59B49D0}"/>
              </a:ext>
            </a:extLst>
          </p:cNvPr>
          <p:cNvSpPr/>
          <p:nvPr userDrawn="1"/>
        </p:nvSpPr>
        <p:spPr>
          <a:xfrm>
            <a:off x="4434840" y="0"/>
            <a:ext cx="45719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4DEF57-E0D6-D7CA-5D3C-FC97EAB0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792" y="557784"/>
            <a:ext cx="6419088" cy="192938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30B4666-31C5-1F2B-27D9-2A9F6EC970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344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93792" y="3328416"/>
            <a:ext cx="6419088" cy="2441448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algn="ctr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2pPr>
            <a:lvl3pPr algn="ctr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3pPr>
            <a:lvl4pPr algn="ctr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4pPr>
            <a:lvl5pPr algn="ctr">
              <a:buClr>
                <a:schemeClr val="accent2"/>
              </a:buClr>
              <a:defRPr sz="14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93792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EEBF9-800C-88AE-FE83-60B5F47AFC14}"/>
              </a:ext>
            </a:extLst>
          </p:cNvPr>
          <p:cNvCxnSpPr>
            <a:cxnSpLocks/>
          </p:cNvCxnSpPr>
          <p:nvPr userDrawn="1"/>
        </p:nvCxnSpPr>
        <p:spPr>
          <a:xfrm>
            <a:off x="6174481" y="2843389"/>
            <a:ext cx="43764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01D77B6-9ED1-094C-66A3-7D5AB0CDEA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42" y="2702904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9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432304"/>
            <a:ext cx="6163056" cy="3739896"/>
          </a:xfrm>
        </p:spPr>
        <p:txBody>
          <a:bodyPr lIns="91440" rIns="91440"/>
          <a:lstStyle>
            <a:lvl1pPr marL="228600" indent="-228600"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685800">
              <a:spcBef>
                <a:spcPts val="5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11430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6002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20574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4928" y="2441448"/>
            <a:ext cx="4169664" cy="3703320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B1C5A3-22FF-382D-3801-B6D9C4AC5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2051"/>
          <a:stretch/>
        </p:blipFill>
        <p:spPr>
          <a:xfrm>
            <a:off x="4629335" y="1815780"/>
            <a:ext cx="5586493" cy="50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8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770632"/>
            <a:ext cx="2487168" cy="3502152"/>
          </a:xfrm>
        </p:spPr>
        <p:txBody>
          <a:bodyPr lIns="91440" rIns="91440"/>
          <a:lstStyle>
            <a:lvl1pPr marL="0" indent="0">
              <a:spcAft>
                <a:spcPts val="120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5616" y="2770632"/>
            <a:ext cx="7571232" cy="3392424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9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822960"/>
            <a:ext cx="6327648" cy="2221992"/>
          </a:xfrm>
          <a:noFill/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B724EDC-0FF4-BC78-C7CF-5B31189C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632" y="3428999"/>
            <a:ext cx="6309360" cy="1703439"/>
          </a:xfrm>
          <a:noFill/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15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912" y="2185416"/>
            <a:ext cx="9052560" cy="2487168"/>
          </a:xfrm>
          <a:noFill/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D338C08-B5A9-DA78-1FE4-12BEFEB61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6" t="6121"/>
          <a:stretch/>
        </p:blipFill>
        <p:spPr>
          <a:xfrm rot="16200000" flipH="1" flipV="1">
            <a:off x="7528785" y="-1437953"/>
            <a:ext cx="3225262" cy="6101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0" y="0"/>
            <a:ext cx="47909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30C4EDD-E959-BB97-7574-864A6EDFD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292"/>
          <a:stretch/>
        </p:blipFill>
        <p:spPr>
          <a:xfrm>
            <a:off x="602251" y="4944272"/>
            <a:ext cx="3848748" cy="191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408176"/>
            <a:ext cx="3392424" cy="4014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4144" y="1536192"/>
            <a:ext cx="5696712" cy="3758184"/>
          </a:xfrm>
        </p:spPr>
        <p:txBody>
          <a:bodyPr/>
          <a:lstStyle>
            <a:lvl1pPr>
              <a:spcAft>
                <a:spcPts val="600"/>
              </a:spcAft>
              <a:buClr>
                <a:schemeClr val="accent2"/>
              </a:buClr>
              <a:defRPr sz="22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24144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7048F4-9454-D035-3356-DD623DFCEE42}"/>
              </a:ext>
            </a:extLst>
          </p:cNvPr>
          <p:cNvSpPr/>
          <p:nvPr userDrawn="1"/>
        </p:nvSpPr>
        <p:spPr>
          <a:xfrm rot="5400000">
            <a:off x="1361771" y="3406143"/>
            <a:ext cx="685799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20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523744"/>
            <a:ext cx="4864608" cy="3694176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4264" y="2523744"/>
            <a:ext cx="4864608" cy="3694176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98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7F52C37-6A33-FD57-31EC-516F581DF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420" b="36176"/>
          <a:stretch/>
        </p:blipFill>
        <p:spPr>
          <a:xfrm>
            <a:off x="0" y="2510651"/>
            <a:ext cx="2841744" cy="4347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7397496" y="0"/>
            <a:ext cx="47909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584" y="1408176"/>
            <a:ext cx="3392424" cy="4014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685800"/>
            <a:ext cx="5276088" cy="1563624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914400" indent="-457200">
              <a:buClr>
                <a:schemeClr val="accent2"/>
              </a:buClr>
              <a:buFont typeface="+mj-lt"/>
              <a:buAutoNum type="alphaLcPeriod"/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1371600" indent="-457200">
              <a:buClr>
                <a:schemeClr val="accent2"/>
              </a:buClr>
              <a:buFont typeface="+mj-lt"/>
              <a:buAutoNum type="romanLcPeriod"/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714500" indent="-342900">
              <a:buClr>
                <a:schemeClr val="accent2"/>
              </a:buClr>
              <a:buFont typeface="+mj-lt"/>
              <a:buAutoNum type="arabicParenR"/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2171700" indent="-342900">
              <a:buClr>
                <a:schemeClr val="accent2"/>
              </a:buClr>
              <a:buFont typeface="+mj-lt"/>
              <a:buAutoNum type="alphaLcParenR"/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C526101-2775-A309-0B4A-DB278C3974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2688" y="2697480"/>
            <a:ext cx="5276088" cy="3483864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4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5719EF3-43BC-5F74-7396-273F72ED3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292"/>
          <a:stretch/>
        </p:blipFill>
        <p:spPr>
          <a:xfrm>
            <a:off x="8001534" y="4944272"/>
            <a:ext cx="3848748" cy="19137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7D205C-32E5-5A54-8D89-CB56198B06E5}"/>
              </a:ext>
            </a:extLst>
          </p:cNvPr>
          <p:cNvSpPr/>
          <p:nvPr userDrawn="1"/>
        </p:nvSpPr>
        <p:spPr>
          <a:xfrm rot="5400000">
            <a:off x="3949200" y="3406143"/>
            <a:ext cx="685799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8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54310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2770632"/>
            <a:ext cx="10515600" cy="3392424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9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1268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22412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17967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4949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19534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1587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3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3651" r:id="rId26"/>
    <p:sldLayoutId id="2147483678" r:id="rId27"/>
    <p:sldLayoutId id="2147483677" r:id="rId28"/>
    <p:sldLayoutId id="2147483679" r:id="rId29"/>
    <p:sldLayoutId id="2147483683" r:id="rId30"/>
  </p:sldLayoutIdLst>
  <p:hf hdr="0" dt="0"/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uquet of flowers">
            <a:extLst>
              <a:ext uri="{FF2B5EF4-FFF2-40B4-BE49-F238E27FC236}">
                <a16:creationId xmlns:a16="http://schemas.microsoft.com/office/drawing/2014/main" id="{2E09DD34-43D4-3713-535D-7E9D95D3F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9772E4-10E9-13DE-8AE8-35BBB9DD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867" y="2751328"/>
            <a:ext cx="6781800" cy="892255"/>
          </a:xfrm>
        </p:spPr>
        <p:txBody>
          <a:bodyPr/>
          <a:lstStyle/>
          <a:p>
            <a:r>
              <a:rPr lang="fa-IR" sz="6000" dirty="0">
                <a:cs typeface="B Titr" panose="00000700000000000000" pitchFamily="2" charset="-78"/>
              </a:rPr>
              <a:t>طرح همیار دانش آموز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C09E8F-C241-2F75-70EA-32EC69551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5117" y="4064195"/>
            <a:ext cx="5321808" cy="1377597"/>
          </a:xfrm>
        </p:spPr>
        <p:txBody>
          <a:bodyPr>
            <a:normAutofit/>
          </a:bodyPr>
          <a:lstStyle/>
          <a:p>
            <a:r>
              <a:rPr lang="fa-IR" dirty="0">
                <a:cs typeface="B Titr" panose="00000700000000000000" pitchFamily="2" charset="-78"/>
              </a:rPr>
              <a:t>حجت الاسلام والمسلمین سیدرضا فاطمی نیا</a:t>
            </a:r>
            <a:endParaRPr lang="fa-IR" sz="2000" dirty="0">
              <a:cs typeface="B Titr" panose="00000700000000000000" pitchFamily="2" charset="-78"/>
            </a:endParaRPr>
          </a:p>
          <a:p>
            <a:r>
              <a:rPr lang="fa-IR" sz="1800" dirty="0">
                <a:cs typeface="B Zar" panose="00000400000000000000" pitchFamily="2" charset="-78"/>
              </a:rPr>
              <a:t>استاد سطوح عالی حوزه علمیه قم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18DF20-A4C4-3800-A69E-4E11F5A11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15117" y="3822700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que 12">
            <a:extLst>
              <a:ext uri="{FF2B5EF4-FFF2-40B4-BE49-F238E27FC236}">
                <a16:creationId xmlns:a16="http://schemas.microsoft.com/office/drawing/2014/main" id="{AC9EB422-5602-36FF-E543-5B0C70E5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4867" y="1269576"/>
            <a:ext cx="6781800" cy="4343824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53B63A-99EB-DBC1-DE80-E5E5214E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28" y="3681876"/>
            <a:ext cx="972078" cy="28538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889FBB3-58C9-4302-8AC0-C681E5AF77B6}"/>
              </a:ext>
            </a:extLst>
          </p:cNvPr>
          <p:cNvSpPr txBox="1">
            <a:spLocks/>
          </p:cNvSpPr>
          <p:nvPr/>
        </p:nvSpPr>
        <p:spPr>
          <a:xfrm>
            <a:off x="1694688" y="1856616"/>
            <a:ext cx="5754623" cy="7155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dirty="0">
                <a:cs typeface="B Titr" panose="00000700000000000000" pitchFamily="2" charset="-78"/>
              </a:rPr>
              <a:t>بسمـ الله الرحمن الرحیمـ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15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uquet of flowers">
            <a:extLst>
              <a:ext uri="{FF2B5EF4-FFF2-40B4-BE49-F238E27FC236}">
                <a16:creationId xmlns:a16="http://schemas.microsoft.com/office/drawing/2014/main" id="{82C0F469-9EA6-0942-67ED-8D4851C74B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9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chemeClr val="bg1">
              <a:lumMod val="95000"/>
            </a:schemeClr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951822-544C-11FC-36D3-F53CE376B9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روش های پیشنهادی برای اجرای طرح: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289A6C7-C300-4AAC-DEAE-687BBDA30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400" dirty="0">
                <a:cs typeface="B Titr" panose="00000700000000000000" pitchFamily="2" charset="-78"/>
              </a:rPr>
              <a:t>فصل دوم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F6C1C551-67AC-029A-A3FE-5521A1CD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7F1579-738B-D9DF-6A9B-98AB5F50D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33949" y="3605726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96736DE-5AE2-4B04-69F4-474224408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0" y="3464902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7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روش های پیشنهادی برای اجرای طرح: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EEDF43-68C1-4D5E-BA0E-28D487045F2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23746" y="2432050"/>
            <a:ext cx="6378498" cy="4197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5100" y="2441448"/>
            <a:ext cx="5079492" cy="3703320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کارگاه های آموزشی و تربیتی:</a:t>
            </a:r>
          </a:p>
          <a:p>
            <a:endParaRPr lang="fa-IR" sz="800" dirty="0">
              <a:cs typeface="B Titr" panose="00000700000000000000" pitchFamily="2" charset="-78"/>
            </a:endParaRPr>
          </a:p>
          <a:p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sz="3200" dirty="0">
                <a:cs typeface="B Lotus" panose="00000400000000000000" pitchFamily="2" charset="-78"/>
              </a:rPr>
              <a:t>برگزاری کارگاه های آموزشی با موضوعات متنوع دینی و معرفتی.</a:t>
            </a:r>
            <a:endParaRPr lang="en-US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روش های پیشنهادی برای اجرای طرح: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F79048-75B1-4670-874C-4B09660BBD7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771144" y="2341562"/>
            <a:ext cx="6349912" cy="4197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2078" y="2468880"/>
            <a:ext cx="4169664" cy="3703320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جلسات گفت وگو و پرسش و پاسخ:</a:t>
            </a:r>
          </a:p>
          <a:p>
            <a:endParaRPr lang="fa-IR" sz="400" dirty="0">
              <a:cs typeface="B Titr" panose="00000700000000000000" pitchFamily="2" charset="-78"/>
            </a:endParaRPr>
          </a:p>
          <a:p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sz="3200" dirty="0">
                <a:cs typeface="B Lotus" panose="00000400000000000000" pitchFamily="2" charset="-78"/>
              </a:rPr>
              <a:t>ایجاد جلسات منظم برای بحث و تبادل نظر.</a:t>
            </a:r>
            <a:endParaRPr lang="en-US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6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روش های پیشنهادی برای اجرای طرح: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E86B08-E750-442B-BAF7-B51F4602AE9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77251" y="2258885"/>
            <a:ext cx="6608445" cy="4280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85696" y="2437988"/>
            <a:ext cx="4279392" cy="3703320"/>
          </a:xfrm>
        </p:spPr>
        <p:txBody>
          <a:bodyPr/>
          <a:lstStyle/>
          <a:p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فعالیت های گروهی و پروژه های عملی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endParaRPr lang="fa-IR" sz="1800" dirty="0">
              <a:latin typeface="RobotoStatic-Regular"/>
              <a:cs typeface="B Titr" panose="00000700000000000000" pitchFamily="2" charset="-78"/>
            </a:endParaRPr>
          </a:p>
          <a:p>
            <a:r>
              <a:rPr lang="fa-IR" sz="1800" b="0" i="0" u="none" strike="noStrike" baseline="0" dirty="0">
                <a:latin typeface="RobotoStatic-Regular"/>
                <a:cs typeface="B Lotus" panose="00000400000000000000" pitchFamily="2" charset="-78"/>
              </a:rPr>
              <a:t> </a:t>
            </a:r>
            <a:r>
              <a:rPr lang="fa-IR" sz="3200" b="0" i="0" u="none" strike="noStrike" baseline="0" dirty="0">
                <a:latin typeface="NotoNaskhArabicUI"/>
                <a:cs typeface="B Lotus" panose="00000400000000000000" pitchFamily="2" charset="-78"/>
              </a:rPr>
              <a:t>تشویق به انجام پروژه های گروهی با محوریت موضوعات دینی</a:t>
            </a:r>
            <a:r>
              <a:rPr lang="fa-IR" sz="3200" b="0" i="0" u="none" strike="noStrike" baseline="0" dirty="0">
                <a:latin typeface="RobotoStatic-Regular"/>
                <a:cs typeface="B Lotus" panose="00000400000000000000" pitchFamily="2" charset="-78"/>
              </a:rPr>
              <a:t>.</a:t>
            </a:r>
            <a:endParaRPr lang="en-US" sz="3200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روش های پیشنهادی برای اجرای طرح: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6A9FCD-0D76-460E-B47A-DDACC06ED0D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97409" y="2319455"/>
            <a:ext cx="6282894" cy="4309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استفاده از فناوری و رسانه های دیجیتال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 </a:t>
            </a:r>
            <a:r>
              <a:rPr lang="fa-IR" sz="3200" b="0" i="0" u="none" strike="noStrike" baseline="0" dirty="0">
                <a:latin typeface="NotoNaskhArabicUI"/>
                <a:cs typeface="B Lotus" panose="00000400000000000000" pitchFamily="2" charset="-78"/>
              </a:rPr>
              <a:t>بهره گیری از ابزارهای دیجیتال برای آموزش و انتقال مفاهیم</a:t>
            </a:r>
            <a:r>
              <a:rPr lang="fa-IR" sz="3200" b="0" i="0" u="none" strike="noStrike" baseline="0" dirty="0">
                <a:latin typeface="RobotoStatic-Regular"/>
                <a:cs typeface="B Lotus" panose="00000400000000000000" pitchFamily="2" charset="-78"/>
              </a:rPr>
              <a:t>.</a:t>
            </a:r>
            <a:endParaRPr lang="en-US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روش های پیشنهادی برای اجرای طرح: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8283" y="2766060"/>
            <a:ext cx="10816684" cy="2681478"/>
          </a:xfrm>
        </p:spPr>
        <p:txBody>
          <a:bodyPr>
            <a:normAutofit fontScale="92500"/>
          </a:bodyPr>
          <a:lstStyle/>
          <a:p>
            <a:pPr algn="just"/>
            <a:r>
              <a:rPr lang="fa-IR" sz="4800" b="0" i="0" u="none" strike="noStrike" baseline="0" dirty="0">
                <a:latin typeface="NotoNaskhArabicUI"/>
                <a:cs typeface="B Titr" panose="00000700000000000000" pitchFamily="2" charset="-78"/>
              </a:rPr>
              <a:t>این اهداف و روش ها می توانند به ما کمک کنند تا طـرحی جـامع و مؤثر برای همیـار دانش آموز در حوزه تربیت دینی وانتقال مفاهیم معرفتی تدوین کنیم.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uquet of flowers">
            <a:extLst>
              <a:ext uri="{FF2B5EF4-FFF2-40B4-BE49-F238E27FC236}">
                <a16:creationId xmlns:a16="http://schemas.microsoft.com/office/drawing/2014/main" id="{82C0F469-9EA6-0942-67ED-8D4851C74B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9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145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951822-544C-11FC-36D3-F53CE376B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8810"/>
            <a:ext cx="9144000" cy="1876806"/>
          </a:xfrm>
        </p:spPr>
        <p:txBody>
          <a:bodyPr/>
          <a:lstStyle/>
          <a:p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طراحی یک طرح عملیاتی جامع در خصوص همیار دانش آموز </a:t>
            </a:r>
            <a:b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</a:br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در حوزه تربیت دینی و انتقال مفاهیم معرفتی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289A6C7-C300-4AAC-DEAE-687BBDA30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400" dirty="0">
                <a:cs typeface="B Titr" panose="00000700000000000000" pitchFamily="2" charset="-78"/>
              </a:rPr>
              <a:t>فصل سوم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F6C1C551-67AC-029A-A3FE-5521A1CD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7F1579-738B-D9DF-6A9B-98AB5F50D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33949" y="3605726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96736DE-5AE2-4B04-69F4-474224408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0" y="3464902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5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BFBF-F8B0-D44E-B6BF-4A0429AC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0460736" cy="1600200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latin typeface="NotoNaskhArabicUI"/>
                <a:cs typeface="B Titr" panose="00000700000000000000" pitchFamily="2" charset="-78"/>
              </a:rPr>
              <a:t>طراحی یک طرح عملیاتی جامع در خصوص همیار دانش آموز </a:t>
            </a:r>
            <a:br>
              <a:rPr lang="fa-IR" sz="3600" dirty="0">
                <a:latin typeface="NotoNaskhArabicUI"/>
                <a:cs typeface="B Titr" panose="00000700000000000000" pitchFamily="2" charset="-78"/>
              </a:rPr>
            </a:br>
            <a:r>
              <a:rPr lang="fa-IR" sz="3600" dirty="0">
                <a:latin typeface="NotoNaskhArabicUI"/>
                <a:cs typeface="B Titr" panose="00000700000000000000" pitchFamily="2" charset="-78"/>
              </a:rPr>
              <a:t>در حوزه تربیت دینی و انتقال مفاهیم معرفتی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D44121-A8E9-49A3-B086-E9F5781788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 rot="18624458">
            <a:off x="8559535" y="4146934"/>
            <a:ext cx="3632281" cy="1334240"/>
          </a:xfrm>
        </p:spPr>
        <p:txBody>
          <a:bodyPr>
            <a:normAutofit/>
          </a:bodyPr>
          <a:lstStyle/>
          <a:p>
            <a:r>
              <a:rPr lang="fa-IR" b="0" i="0" u="none" strike="noStrike" baseline="0" dirty="0">
                <a:latin typeface="RobotoStatic-Regular"/>
                <a:cs typeface="B Titr" panose="00000700000000000000" pitchFamily="2" charset="-78"/>
              </a:rPr>
              <a:t>1.</a:t>
            </a:r>
            <a:r>
              <a:rPr lang="fa-IR" b="0" i="0" u="none" strike="noStrike" baseline="0" dirty="0">
                <a:latin typeface="NotoNaskhArabicUI"/>
                <a:cs typeface="B Titr" panose="00000700000000000000" pitchFamily="2" charset="-78"/>
              </a:rPr>
              <a:t>مقدمات و پیش نیازها</a:t>
            </a:r>
            <a:endParaRPr lang="en-US" sz="3200" dirty="0">
              <a:cs typeface="B Titr" panose="00000700000000000000" pitchFamily="2" charset="-78"/>
            </a:endParaRPr>
          </a:p>
        </p:txBody>
      </p:sp>
      <p:graphicFrame>
        <p:nvGraphicFramePr>
          <p:cNvPr id="7" name="Table Placeholder 2">
            <a:extLst>
              <a:ext uri="{FF2B5EF4-FFF2-40B4-BE49-F238E27FC236}">
                <a16:creationId xmlns:a16="http://schemas.microsoft.com/office/drawing/2014/main" id="{7B166768-B202-E472-5FBC-6570BDBFBD7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28761528"/>
              </p:ext>
            </p:extLst>
          </p:nvPr>
        </p:nvGraphicFramePr>
        <p:xfrm>
          <a:off x="791737" y="2724912"/>
          <a:ext cx="8474926" cy="284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132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1922794">
                  <a:extLst>
                    <a:ext uri="{9D8B030D-6E8A-4147-A177-3AD203B41FA5}">
                      <a16:colId xmlns:a16="http://schemas.microsoft.com/office/drawing/2014/main" val="3472639139"/>
                    </a:ext>
                  </a:extLst>
                </a:gridCol>
              </a:tblGrid>
              <a:tr h="5360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بررسی نیازهای دانش آموزان و شناسایی نقاط قوت و ضعف در زمینه تربیت دینی.</a:t>
                      </a:r>
                      <a:endParaRPr lang="en-US" sz="20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تحلیل نیازها: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مشخص کردن اهداف کوتاه مدت و بلندمدت طرح.</a:t>
                      </a:r>
                      <a:endParaRPr lang="en-US" sz="20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تعیین اهداف: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0977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تشکیل تیمی از مربیان، معلمان و کارشناسان دینی برای اجرای طرح.</a:t>
                      </a:r>
                      <a:endParaRPr lang="en-US" sz="20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تیم اجرایی: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شناسایی و تأمین منابع مالی، انسانی و آموزشی مورد نیاز.</a:t>
                      </a:r>
                      <a:endParaRPr lang="en-US" sz="20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منابع و امکانات: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4078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848C7-243A-AE13-E323-3C71FD8DA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69194-7927-A259-0C43-EE59A4603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9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>
            <a:normAutofit fontScale="90000"/>
          </a:bodyPr>
          <a:lstStyle/>
          <a:p>
            <a:r>
              <a:rPr lang="fa-IR" sz="6600" b="0" i="0" u="none" strike="noStrike" baseline="0" dirty="0">
                <a:latin typeface="NotoNaskhArabicUI"/>
                <a:cs typeface="B Titr" panose="00000700000000000000" pitchFamily="2" charset="-78"/>
              </a:rPr>
              <a:t>قالب اجرا</a:t>
            </a:r>
            <a:r>
              <a:rPr lang="fa-IR" sz="6600" b="1" dirty="0">
                <a:cs typeface="B Titr" panose="00000700000000000000" pitchFamily="2" charset="-78"/>
              </a:rPr>
              <a:t>:</a:t>
            </a:r>
            <a:endParaRPr lang="en-US" sz="6600" dirty="0">
              <a:cs typeface="B Titr" panose="00000700000000000000" pitchFamily="2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4456" y="3328416"/>
            <a:ext cx="5848423" cy="2441448"/>
          </a:xfrm>
        </p:spPr>
        <p:txBody>
          <a:bodyPr>
            <a:normAutofit/>
          </a:bodyPr>
          <a:lstStyle/>
          <a:p>
            <a:pPr algn="just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کارگاه های آموزشی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  <a:endParaRPr lang="fa-IR" sz="1800" b="0" i="0" u="none" strike="noStrike" baseline="0" dirty="0">
              <a:latin typeface="NotoNaskhArabicUI"/>
              <a:cs typeface="B Titr" panose="00000700000000000000" pitchFamily="2" charset="-78"/>
            </a:endParaRPr>
          </a:p>
          <a:p>
            <a:pPr algn="just"/>
            <a:r>
              <a:rPr lang="fa-IR" sz="3200" b="0" i="0" u="none" strike="noStrike" baseline="0" dirty="0">
                <a:latin typeface="NotoNaskhArabicUI"/>
                <a:cs typeface="B Lotus" panose="00000400000000000000" pitchFamily="2" charset="-78"/>
              </a:rPr>
              <a:t>برگزاری کارگاه های منظم با موضوعات متنوع دینی و معرفتی</a:t>
            </a:r>
            <a:r>
              <a:rPr lang="fa-IR" sz="3200" b="0" i="0" u="none" strike="noStrike" baseline="0" dirty="0">
                <a:latin typeface="RobotoStatic-Regular"/>
                <a:cs typeface="B Lotus" panose="00000400000000000000" pitchFamily="2" charset="-78"/>
              </a:rPr>
              <a:t>.</a:t>
            </a:r>
            <a:endParaRPr lang="en-US" sz="6000" dirty="0">
              <a:cs typeface="B Lotus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0077A0-85EB-431E-8824-1E709E1A1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13" y="437763"/>
            <a:ext cx="4985611" cy="5918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0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/>
          <a:lstStyle/>
          <a:p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قالب اجرا</a:t>
            </a:r>
            <a:r>
              <a:rPr lang="fa-IR" sz="4400" b="1" dirty="0">
                <a:cs typeface="B Titr" panose="00000700000000000000" pitchFamily="2" charset="-78"/>
              </a:rPr>
              <a:t>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جلسات گفت وگو</a:t>
            </a:r>
            <a:r>
              <a:rPr lang="fa-IR" sz="3200" b="0" i="0" u="none" strike="noStrike" baseline="0" dirty="0">
                <a:latin typeface="RobotoStatic-Regular"/>
                <a:cs typeface="B Titr" panose="00000700000000000000" pitchFamily="2" charset="-78"/>
              </a:rPr>
              <a:t>: </a:t>
            </a:r>
          </a:p>
          <a:p>
            <a:pPr algn="just"/>
            <a:r>
              <a:rPr lang="fa-IR" b="0" i="0" u="none" strike="noStrike" baseline="0" dirty="0">
                <a:latin typeface="NotoNaskhArabicUI"/>
                <a:cs typeface="B Titr" panose="00000700000000000000" pitchFamily="2" charset="-78"/>
              </a:rPr>
              <a:t>ایجاد جلسات هفتگی یا ماهانه برای بحث و تبادل نظر</a:t>
            </a:r>
            <a:r>
              <a:rPr lang="fa-IR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157F0-FCC9-135B-D7C0-66741C626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46FD2-A818-4F72-A115-017AAC6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09" y="285650"/>
            <a:ext cx="4781197" cy="6085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9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uquet of flowers">
            <a:extLst>
              <a:ext uri="{FF2B5EF4-FFF2-40B4-BE49-F238E27FC236}">
                <a16:creationId xmlns:a16="http://schemas.microsoft.com/office/drawing/2014/main" id="{82C0F469-9EA6-0942-67ED-8D4851C74B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9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chemeClr val="bg1">
              <a:lumMod val="95000"/>
            </a:schemeClr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951822-544C-11FC-36D3-F53CE376B9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6000" dirty="0">
                <a:cs typeface="B Titr" panose="00000700000000000000" pitchFamily="2" charset="-78"/>
              </a:rPr>
              <a:t>اهداف کلی طرح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289A6C7-C300-4AAC-DEAE-687BBDA30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6687" y="3926440"/>
            <a:ext cx="9144000" cy="841248"/>
          </a:xfrm>
        </p:spPr>
        <p:txBody>
          <a:bodyPr>
            <a:normAutofit/>
          </a:bodyPr>
          <a:lstStyle/>
          <a:p>
            <a:r>
              <a:rPr lang="fa-IR" sz="4400" dirty="0">
                <a:cs typeface="B Titr" panose="00000700000000000000" pitchFamily="2" charset="-78"/>
              </a:rPr>
              <a:t>فصل اول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F6C1C551-67AC-029A-A3FE-5521A1CD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7F1579-738B-D9DF-6A9B-98AB5F50D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33949" y="3605726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96736DE-5AE2-4B04-69F4-474224408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0" y="3464902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/>
          <a:lstStyle/>
          <a:p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قالب اجرا</a:t>
            </a:r>
            <a:r>
              <a:rPr lang="fa-IR" sz="4400" b="1" dirty="0">
                <a:cs typeface="B Titr" panose="00000700000000000000" pitchFamily="2" charset="-78"/>
              </a:rPr>
              <a:t>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2400" b="0" i="0" u="none" strike="noStrike" baseline="0" dirty="0">
                <a:latin typeface="NotoNaskhArabicUI"/>
                <a:cs typeface="B Titr" panose="00000700000000000000" pitchFamily="2" charset="-78"/>
              </a:rPr>
              <a:t>پروژه های عملی</a:t>
            </a:r>
            <a:r>
              <a:rPr lang="fa-IR" sz="2400" b="0" i="0" u="none" strike="noStrike" baseline="0" dirty="0">
                <a:latin typeface="RobotoStatic-Regular"/>
                <a:cs typeface="B Titr" panose="00000700000000000000" pitchFamily="2" charset="-78"/>
              </a:rPr>
              <a:t>: </a:t>
            </a:r>
          </a:p>
          <a:p>
            <a:pPr algn="just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طراحی پروژه های گروهی که دانش آموزان را به تحقیق و عمل در زمینه های دینی تشویق کند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157F0-FCC9-135B-D7C0-66741C626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37CDA-949F-4DE8-A7FF-BAEEB39B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68" y="553876"/>
            <a:ext cx="4460924" cy="5750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/>
          <a:lstStyle/>
          <a:p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قالب اجرا</a:t>
            </a:r>
            <a:r>
              <a:rPr lang="fa-IR" sz="4400" b="1" dirty="0">
                <a:cs typeface="B Titr" panose="00000700000000000000" pitchFamily="2" charset="-78"/>
              </a:rPr>
              <a:t>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1800" b="0" i="0" u="none" strike="noStrike" baseline="0" dirty="0">
                <a:latin typeface="NotoNaskhArabicUI"/>
              </a:rPr>
              <a:t>استفاده از فناوری</a:t>
            </a:r>
            <a:r>
              <a:rPr lang="fa-IR" sz="1800" b="0" i="0" u="none" strike="noStrike" baseline="0" dirty="0">
                <a:latin typeface="RobotoStatic-Regular"/>
              </a:rPr>
              <a:t>:</a:t>
            </a:r>
            <a:endParaRPr lang="fa-IR" sz="1800" b="0" i="0" u="none" strike="noStrike" baseline="0" dirty="0">
              <a:latin typeface="NotoNaskhArabicUI"/>
            </a:endParaRPr>
          </a:p>
          <a:p>
            <a:pPr algn="just"/>
            <a:r>
              <a:rPr lang="fa-IR" sz="1800" b="0" i="0" u="none" strike="noStrike" baseline="0" dirty="0">
                <a:latin typeface="NotoNaskhArabicUI"/>
              </a:rPr>
              <a:t>بهره گیری از پلتفرم های آنلاین و ابزارهای دیجیتال برای آموزشو ارتباط</a:t>
            </a:r>
            <a:r>
              <a:rPr lang="fa-IR" sz="1800" b="0" i="0" u="none" strike="noStrike" baseline="0" dirty="0">
                <a:latin typeface="RobotoStatic-Regular"/>
              </a:rPr>
              <a:t>.</a:t>
            </a:r>
            <a:endParaRPr lang="en-US" sz="4000" dirty="0">
              <a:cs typeface="B Zar" panose="00000400000000000000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157F0-FCC9-135B-D7C0-66741C626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076E4-79A5-4279-ABE3-89EC0A6BD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3" y="535256"/>
            <a:ext cx="4951514" cy="5854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823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BFBF-F8B0-D44E-B6BF-4A0429AC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0460736" cy="1600200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latin typeface="NotoNaskhArabicUI"/>
                <a:cs typeface="B Titr" panose="00000700000000000000" pitchFamily="2" charset="-78"/>
              </a:rPr>
              <a:t>طراحی یک طرح عملیاتی جامع در خصوص همیار دانش آموز </a:t>
            </a:r>
            <a:br>
              <a:rPr lang="fa-IR" sz="3600" dirty="0">
                <a:latin typeface="NotoNaskhArabicUI"/>
                <a:cs typeface="B Titr" panose="00000700000000000000" pitchFamily="2" charset="-78"/>
              </a:rPr>
            </a:br>
            <a:r>
              <a:rPr lang="fa-IR" sz="3600" dirty="0">
                <a:latin typeface="NotoNaskhArabicUI"/>
                <a:cs typeface="B Titr" panose="00000700000000000000" pitchFamily="2" charset="-78"/>
              </a:rPr>
              <a:t>در حوزه تربیت دینی و انتقال مفاهیم معرفتی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D44121-A8E9-49A3-B086-E9F5781788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 rot="19057195">
            <a:off x="9696169" y="3588369"/>
            <a:ext cx="2244926" cy="704088"/>
          </a:xfrm>
        </p:spPr>
        <p:txBody>
          <a:bodyPr>
            <a:normAutofit/>
          </a:bodyPr>
          <a:lstStyle/>
          <a:p>
            <a:r>
              <a:rPr lang="fa-IR" sz="3200" b="0" i="0" u="none" strike="noStrike" baseline="0" dirty="0">
                <a:latin typeface="RobotoStatic-Regular"/>
                <a:cs typeface="B Titr" panose="00000700000000000000" pitchFamily="2" charset="-78"/>
              </a:rPr>
              <a:t>3.</a:t>
            </a:r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 زمان بندی</a:t>
            </a:r>
            <a:endParaRPr lang="en-US" sz="4000" dirty="0">
              <a:cs typeface="B Titr" panose="00000700000000000000" pitchFamily="2" charset="-78"/>
            </a:endParaRPr>
          </a:p>
        </p:txBody>
      </p:sp>
      <p:graphicFrame>
        <p:nvGraphicFramePr>
          <p:cNvPr id="7" name="Table Placeholder 2">
            <a:extLst>
              <a:ext uri="{FF2B5EF4-FFF2-40B4-BE49-F238E27FC236}">
                <a16:creationId xmlns:a16="http://schemas.microsoft.com/office/drawing/2014/main" id="{7B166768-B202-E472-5FBC-6570BDBFBD7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7053848"/>
              </p:ext>
            </p:extLst>
          </p:nvPr>
        </p:nvGraphicFramePr>
        <p:xfrm>
          <a:off x="708549" y="2724912"/>
          <a:ext cx="9043638" cy="2431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1814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2051824">
                  <a:extLst>
                    <a:ext uri="{9D8B030D-6E8A-4147-A177-3AD203B41FA5}">
                      <a16:colId xmlns:a16="http://schemas.microsoft.com/office/drawing/2014/main" val="3472639139"/>
                    </a:ext>
                  </a:extLst>
                </a:gridCol>
              </a:tblGrid>
              <a:tr h="5360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1 تا 2 ماه برای تحلیل نیازها، تشکیل تیم و تأمین منابع</a:t>
                      </a:r>
                      <a:r>
                        <a:rPr lang="fa-IR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.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مرحله آماده سازی: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6 تا 12 ماه برای برگزاری کارگاه ها، جلسات و پروژه ها.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مرحله اجرا: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0977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1 تا 2 ماه برای ارزیابی نتایج و بازخوردگیری از دانش آموزان و مربیان.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مرحله ارزیابی: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848C7-243A-AE13-E323-3C71FD8DA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69194-7927-A259-0C43-EE59A4603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85" y="2313878"/>
            <a:ext cx="6419088" cy="1115122"/>
          </a:xfrm>
          <a:noFill/>
        </p:spPr>
        <p:txBody>
          <a:bodyPr>
            <a:noAutofit/>
          </a:bodyPr>
          <a:lstStyle/>
          <a:p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4.محتوا </a:t>
            </a:r>
            <a:r>
              <a:rPr lang="fa-IR" sz="3200" b="1" dirty="0">
                <a:cs typeface="B Titr" panose="00000700000000000000" pitchFamily="2" charset="-78"/>
              </a:rPr>
              <a:t>: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82" y="3741011"/>
            <a:ext cx="5431089" cy="2446578"/>
          </a:xfrm>
          <a:noFill/>
        </p:spPr>
        <p:txBody>
          <a:bodyPr/>
          <a:lstStyle/>
          <a:p>
            <a:pPr algn="r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آموزه های دینی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: </a:t>
            </a:r>
          </a:p>
          <a:p>
            <a:pPr algn="r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شامل اصول و فروع دین، اخلاق اسلامی، تاریخ اسلام و زندگی اهل بیت علیه السلام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70D06-59A6-4834-A37F-F4573189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30" y="455205"/>
            <a:ext cx="5006897" cy="5947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203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897" y="2464196"/>
            <a:ext cx="6419088" cy="964804"/>
          </a:xfrm>
          <a:noFill/>
        </p:spPr>
        <p:txBody>
          <a:bodyPr>
            <a:noAutofit/>
          </a:bodyPr>
          <a:lstStyle/>
          <a:p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4.محتوا </a:t>
            </a:r>
            <a:r>
              <a:rPr lang="fa-IR" sz="3200" b="1" dirty="0">
                <a:cs typeface="B Titr" panose="00000700000000000000" pitchFamily="2" charset="-78"/>
              </a:rPr>
              <a:t>: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902" y="3741011"/>
            <a:ext cx="5481469" cy="2446578"/>
          </a:xfrm>
          <a:noFill/>
        </p:spPr>
        <p:txBody>
          <a:bodyPr/>
          <a:lstStyle/>
          <a:p>
            <a:pPr algn="r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مهارت های زندگی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 </a:t>
            </a:r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آموزش مهارت های ارتباطی، تفکر انتقادی و حل مسئله با رویکرد دینی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C2716-6151-4B8B-B576-29EE9E088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39" y="457414"/>
            <a:ext cx="4726458" cy="5943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941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759" y="2447469"/>
            <a:ext cx="6419088" cy="964804"/>
          </a:xfrm>
          <a:noFill/>
        </p:spPr>
        <p:txBody>
          <a:bodyPr>
            <a:noAutofit/>
          </a:bodyPr>
          <a:lstStyle/>
          <a:p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4.محتوا </a:t>
            </a:r>
            <a:r>
              <a:rPr lang="fa-IR" sz="3200" b="1" dirty="0">
                <a:cs typeface="B Titr" panose="00000700000000000000" pitchFamily="2" charset="-78"/>
              </a:rPr>
              <a:t>: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8" y="3741011"/>
            <a:ext cx="5353254" cy="2446578"/>
          </a:xfrm>
          <a:noFill/>
        </p:spPr>
        <p:txBody>
          <a:bodyPr/>
          <a:lstStyle/>
          <a:p>
            <a:pPr algn="r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فعالیت های فرهنگی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: </a:t>
            </a:r>
          </a:p>
          <a:p>
            <a:pPr algn="r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برگزاری مسابقات، نمایشگاه ها و جشنواره های فرهنگی با محوریت موضوعات دینی</a:t>
            </a:r>
            <a:r>
              <a:rPr lang="fa-IR" sz="18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E684D-5F32-4433-A511-963CBC1A2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209" y="554774"/>
            <a:ext cx="4741729" cy="5834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39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BFBF-F8B0-D44E-B6BF-4A0429AC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0460736" cy="1600200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latin typeface="NotoNaskhArabicUI"/>
                <a:cs typeface="B Titr" panose="00000700000000000000" pitchFamily="2" charset="-78"/>
              </a:rPr>
              <a:t>طراحی یک طرح عملیاتی جامع در خصوص همیار دانش آموز </a:t>
            </a:r>
            <a:br>
              <a:rPr lang="fa-IR" sz="3600" dirty="0">
                <a:latin typeface="NotoNaskhArabicUI"/>
                <a:cs typeface="B Titr" panose="00000700000000000000" pitchFamily="2" charset="-78"/>
              </a:rPr>
            </a:br>
            <a:r>
              <a:rPr lang="fa-IR" sz="3600" dirty="0">
                <a:latin typeface="NotoNaskhArabicUI"/>
                <a:cs typeface="B Titr" panose="00000700000000000000" pitchFamily="2" charset="-78"/>
              </a:rPr>
              <a:t>در حوزه تربیت دینی و انتقال مفاهیم معرفتی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D44121-A8E9-49A3-B086-E9F5781788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445084" y="2724912"/>
            <a:ext cx="2098750" cy="2716883"/>
          </a:xfrm>
        </p:spPr>
        <p:txBody>
          <a:bodyPr>
            <a:normAutofit/>
          </a:bodyPr>
          <a:lstStyle/>
          <a:p>
            <a:pPr algn="just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5.ارزیابی و بازخورد:</a:t>
            </a:r>
            <a:endParaRPr lang="fa-IR" sz="1800" dirty="0">
              <a:latin typeface="NotoNaskhArabicUI"/>
              <a:cs typeface="B Titr" panose="00000700000000000000" pitchFamily="2" charset="-78"/>
            </a:endParaRPr>
          </a:p>
          <a:p>
            <a:pPr algn="just"/>
            <a: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  <a:t>این طرح می تواند به ما کمک کند تا به صورت سیستماتیک و مؤثر به اهداف تربیتی و معرفتی خود دست یابیم.</a:t>
            </a:r>
            <a:endParaRPr lang="en-US" sz="6000" dirty="0">
              <a:cs typeface="B Titr" panose="00000700000000000000" pitchFamily="2" charset="-78"/>
            </a:endParaRPr>
          </a:p>
        </p:txBody>
      </p:sp>
      <p:graphicFrame>
        <p:nvGraphicFramePr>
          <p:cNvPr id="7" name="Table Placeholder 2">
            <a:extLst>
              <a:ext uri="{FF2B5EF4-FFF2-40B4-BE49-F238E27FC236}">
                <a16:creationId xmlns:a16="http://schemas.microsoft.com/office/drawing/2014/main" id="{7B166768-B202-E472-5FBC-6570BDBFBD7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33231157"/>
              </p:ext>
            </p:extLst>
          </p:nvPr>
        </p:nvGraphicFramePr>
        <p:xfrm>
          <a:off x="758283" y="2724912"/>
          <a:ext cx="8686800" cy="2717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2116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1764684">
                  <a:extLst>
                    <a:ext uri="{9D8B030D-6E8A-4147-A177-3AD203B41FA5}">
                      <a16:colId xmlns:a16="http://schemas.microsoft.com/office/drawing/2014/main" val="3472639139"/>
                    </a:ext>
                  </a:extLst>
                </a:gridCol>
              </a:tblGrid>
              <a:tr h="5360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636853">
                <a:tc>
                  <a:txBody>
                    <a:bodyPr/>
                    <a:lstStyle/>
                    <a:p>
                      <a:pPr algn="ctr"/>
                      <a:r>
                        <a:rPr lang="fa-I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نظرسنجی: جمع آوری نظرات و پیشنهادات دانش آموزان و مربیان</a:t>
                      </a:r>
                      <a:r>
                        <a:rPr lang="fa-IR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.</a:t>
                      </a:r>
                      <a:endParaRPr lang="en-US" sz="18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مرحله آماده سازی: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ارزیابی عملکرد: بررسی میزان دستیابی به اهداف تعیین شده و شناسایی نقاط قابل بهبود.</a:t>
                      </a:r>
                      <a:endParaRPr lang="en-US" sz="18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مرحله اجرا: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09771"/>
                  </a:ext>
                </a:extLst>
              </a:tr>
              <a:tr h="536014">
                <a:tc>
                  <a:txBody>
                    <a:bodyPr/>
                    <a:lstStyle/>
                    <a:p>
                      <a:pPr algn="ctr"/>
                      <a:r>
                        <a:rPr lang="fa-I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گزارش نهایی: تهیه گزارش جامع از نتایج و دستاوردهای طرح برای ارائه به مسئولین و ذینفعان.</a:t>
                      </a:r>
                      <a:endParaRPr lang="en-US" sz="18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مرحله ارزیابی: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848C7-243A-AE13-E323-3C71FD8DA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69194-7927-A259-0C43-EE59A4603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9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uquet of flowers">
            <a:extLst>
              <a:ext uri="{FF2B5EF4-FFF2-40B4-BE49-F238E27FC236}">
                <a16:creationId xmlns:a16="http://schemas.microsoft.com/office/drawing/2014/main" id="{82C0F469-9EA6-0942-67ED-8D4851C74B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9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145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951822-544C-11FC-36D3-F53CE376B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8810"/>
            <a:ext cx="9144000" cy="1876806"/>
          </a:xfrm>
        </p:spPr>
        <p:txBody>
          <a:bodyPr/>
          <a:lstStyle/>
          <a:p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نوآوری و امتیاز طرح همیار دانش آموز </a:t>
            </a:r>
            <a:b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</a:br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در حـوزه تربیت دینی و انتقال مفاهیـم معرفتی </a:t>
            </a:r>
            <a:br>
              <a:rPr lang="fa-IR" sz="1800" b="0" i="0" u="none" strike="noStrike" baseline="0" dirty="0">
                <a:latin typeface="NotoNaskhArabicUI"/>
                <a:cs typeface="B Titr" panose="00000700000000000000" pitchFamily="2" charset="-78"/>
              </a:rPr>
            </a:br>
            <a:r>
              <a:rPr lang="fa-IR" sz="2400" b="1" i="0" u="none" strike="noStrike" baseline="0" dirty="0">
                <a:solidFill>
                  <a:srgbClr val="FFFF00"/>
                </a:solidFill>
                <a:latin typeface="NotoNaskhArabicUI"/>
                <a:cs typeface="B Lotus" panose="00000400000000000000" pitchFamily="2" charset="-78"/>
              </a:rPr>
              <a:t>می تواند در چندین جنبه کلیدی نسبت به سایر فعالیت های تبلیغی برجسته باشد</a:t>
            </a:r>
            <a:r>
              <a:rPr lang="fa-IR" sz="2400" b="1" i="0" u="none" strike="noStrike" baseline="0" dirty="0">
                <a:solidFill>
                  <a:srgbClr val="FFFF00"/>
                </a:solidFill>
                <a:latin typeface="RobotoStatic-Regular"/>
                <a:cs typeface="B Lotus" panose="00000400000000000000" pitchFamily="2" charset="-78"/>
              </a:rPr>
              <a:t>:</a:t>
            </a:r>
            <a:endParaRPr lang="en-US" sz="6000" b="1" dirty="0">
              <a:solidFill>
                <a:srgbClr val="FFFF00"/>
              </a:solidFill>
              <a:cs typeface="B Lotus" panose="00000400000000000000" pitchFamily="2" charset="-78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289A6C7-C300-4AAC-DEAE-687BBDA30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400" dirty="0">
                <a:cs typeface="B Titr" panose="00000700000000000000" pitchFamily="2" charset="-78"/>
              </a:rPr>
              <a:t>فصل چهارم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F6C1C551-67AC-029A-A3FE-5521A1CD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7F1579-738B-D9DF-6A9B-98AB5F50D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33949" y="3605726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96736DE-5AE2-4B04-69F4-474224408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0" y="3464902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515" y="257048"/>
            <a:ext cx="5977946" cy="1600200"/>
          </a:xfrm>
        </p:spPr>
        <p:txBody>
          <a:bodyPr/>
          <a:lstStyle/>
          <a:p>
            <a:pPr algn="just"/>
            <a:r>
              <a:rPr lang="fa-IR" dirty="0">
                <a:latin typeface="RobotoStatic-Regular"/>
                <a:cs typeface="B Titr" panose="00000700000000000000" pitchFamily="2" charset="-78"/>
              </a:rPr>
              <a:t>1.</a:t>
            </a:r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رویکرد تعاملی و مشارکتی:</a:t>
            </a:r>
            <a:endParaRPr lang="fa-IR" sz="4400" b="0" i="0" u="none" strike="noStrike" baseline="0" dirty="0">
              <a:latin typeface="RobotoStatic-Regular"/>
              <a:cs typeface="B Titr" panose="000007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1375" y="2766060"/>
            <a:ext cx="10729481" cy="268147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a-IR" sz="3600" b="0" i="0" u="none" strike="noStrike" baseline="0" dirty="0">
                <a:latin typeface="NotoNaskhArabicUI"/>
                <a:cs typeface="B Titr" panose="00000700000000000000" pitchFamily="2" charset="-78"/>
              </a:rPr>
              <a:t>تعامل فعال</a:t>
            </a:r>
            <a:r>
              <a:rPr lang="fa-IR" sz="3600" b="0" i="0" u="none" strike="noStrike" baseline="0" dirty="0">
                <a:latin typeface="RobotoStatic-Regular"/>
                <a:cs typeface="B Titr" panose="00000700000000000000" pitchFamily="2" charset="-78"/>
              </a:rPr>
              <a:t>: </a:t>
            </a:r>
          </a:p>
          <a:p>
            <a:pPr algn="just"/>
            <a:r>
              <a:rPr lang="fa-IR" sz="3600" b="0" i="0" u="none" strike="noStrike" baseline="0" dirty="0">
                <a:latin typeface="NotoNaskhArabicUI"/>
                <a:cs typeface="B Titr" panose="00000700000000000000" pitchFamily="2" charset="-78"/>
              </a:rPr>
              <a:t>برخلاف روش های سنتی که بیشتر به صورت یک طرفه و سخنرانی محور هستند، این طرح برتعامل و مشارکت فعال دانش آموزان تأکید دارد </a:t>
            </a:r>
            <a:r>
              <a:rPr lang="fa-IR" sz="36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r>
              <a:rPr lang="fa-IR" sz="3600" b="0" i="0" u="none" strike="noStrike" baseline="0" dirty="0">
                <a:latin typeface="NotoNaskhArabicUI"/>
                <a:cs typeface="B Titr" panose="00000700000000000000" pitchFamily="2" charset="-78"/>
              </a:rPr>
              <a:t>جلسات گفت وگو و کارگاه های عملی به دانش آموزان فرصتمی دهد تا به طور فعال در فرآیند یادگیری شرکت کنند</a:t>
            </a:r>
            <a:r>
              <a:rPr lang="fa-IR" sz="36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9600" dirty="0">
              <a:cs typeface="B Titr" panose="00000700000000000000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99439-1EDB-4E13-5595-B3289961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1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314" y="429322"/>
            <a:ext cx="5189276" cy="1600200"/>
          </a:xfrm>
        </p:spPr>
        <p:txBody>
          <a:bodyPr/>
          <a:lstStyle/>
          <a:p>
            <a:pPr algn="just"/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2.تلفیق آموزش و عمل: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3678" y="2751836"/>
            <a:ext cx="10707178" cy="268147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fa-IR" sz="4800" b="0" i="0" u="none" strike="noStrike" baseline="0" dirty="0">
                <a:latin typeface="NotoNaskhArabicUI"/>
                <a:cs typeface="B Titr" panose="00000700000000000000" pitchFamily="2" charset="-78"/>
              </a:rPr>
              <a:t>پروژه های عملی:</a:t>
            </a:r>
          </a:p>
          <a:p>
            <a:pPr algn="just"/>
            <a:endParaRPr lang="fa-IR" sz="2900" b="0" i="0" u="none" strike="noStrike" baseline="0" dirty="0">
              <a:latin typeface="NotoNaskhArabicUI"/>
              <a:cs typeface="B Titr" panose="00000700000000000000" pitchFamily="2" charset="-78"/>
            </a:endParaRPr>
          </a:p>
          <a:p>
            <a:pPr algn="just"/>
            <a:r>
              <a:rPr lang="fa-IR" sz="4800" b="0" i="0" u="none" strike="noStrike" baseline="0" dirty="0">
                <a:latin typeface="NotoNaskhArabicUI"/>
                <a:cs typeface="B Titr" panose="00000700000000000000" pitchFamily="2" charset="-78"/>
              </a:rPr>
              <a:t> این طرح با ارائه پروژه های عملی و گروهی، دانش آموزان را تشویق می کند تا آموزه هایدینی را در زندگی واقعی به کار بگیرند .</a:t>
            </a:r>
          </a:p>
          <a:p>
            <a:pPr algn="just"/>
            <a:r>
              <a:rPr lang="fa-IR" sz="4800" b="0" i="0" u="none" strike="noStrike" baseline="0" dirty="0">
                <a:latin typeface="NotoNaskhArabicUI"/>
                <a:cs typeface="B Titr" panose="00000700000000000000" pitchFamily="2" charset="-78"/>
              </a:rPr>
              <a:t>این رویکرد به تقویت مهارت های عملی و کاربردی دانش آموزان کمک می کند.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99439-1EDB-4E13-5595-B3289961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20" y="1511923"/>
            <a:ext cx="5138928" cy="991566"/>
          </a:xfrm>
        </p:spPr>
        <p:txBody>
          <a:bodyPr anchor="b">
            <a:normAutofit/>
          </a:bodyPr>
          <a:lstStyle/>
          <a:p>
            <a:pPr algn="ctr"/>
            <a:r>
              <a:rPr lang="fa-IR" sz="4800" b="1" dirty="0">
                <a:cs typeface="B Titr" panose="00000700000000000000" pitchFamily="2" charset="-78"/>
              </a:rPr>
              <a:t>اهداف کلی طرح :</a:t>
            </a:r>
            <a:endParaRPr lang="en-US" sz="4800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9469" y="2896720"/>
            <a:ext cx="5943599" cy="2706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a-IR" dirty="0">
                <a:cs typeface="B Titr" panose="00000700000000000000" pitchFamily="2" charset="-78"/>
              </a:rPr>
              <a:t>1.تقویت هویت دینی و معنوی:</a:t>
            </a:r>
          </a:p>
          <a:p>
            <a:pPr algn="just"/>
            <a:r>
              <a:rPr lang="fa-IR" sz="3200" dirty="0">
                <a:cs typeface="B Zar" panose="00000400000000000000" pitchFamily="2" charset="-78"/>
              </a:rPr>
              <a:t>ایجاد و تقویت هویت دینی در دانش آموزان از طریق آشنایی با اصول و ارزش های دینی و معنوی.</a:t>
            </a:r>
            <a:endParaRPr lang="en-US" sz="3200" dirty="0">
              <a:cs typeface="B Zar" panose="00000400000000000000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2A7C2-1D63-EFD6-869B-2F167F96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8656C7-EEE5-48B4-8670-0E7DF095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4" y="571578"/>
            <a:ext cx="4858215" cy="5784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599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3.استفاده از فناوری های نوین:</a:t>
            </a:r>
            <a:endParaRPr lang="fa-IR" sz="4400" b="0" i="0" u="none" strike="noStrike" baseline="0" dirty="0">
              <a:latin typeface="RobotoStatic-Regular"/>
              <a:cs typeface="B Titr" panose="000007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9435" y="2766060"/>
            <a:ext cx="10651422" cy="2681478"/>
          </a:xfrm>
        </p:spPr>
        <p:txBody>
          <a:bodyPr>
            <a:normAutofit fontScale="92500"/>
          </a:bodyPr>
          <a:lstStyle/>
          <a:p>
            <a:pPr algn="just"/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پلتفرم های دیجیتال</a:t>
            </a:r>
            <a:r>
              <a:rPr lang="fa-IR" sz="32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pPr algn="just"/>
            <a:r>
              <a:rPr lang="fa-IR" sz="3200" b="0" i="0" u="none" strike="noStrike" baseline="0" dirty="0">
                <a:latin typeface="RobotoStatic-Regular"/>
                <a:cs typeface="B Titr" panose="00000700000000000000" pitchFamily="2" charset="-78"/>
              </a:rPr>
              <a:t> </a:t>
            </a:r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بهره گیری از فناوری های نوین و پلتفرم های آنلاین برای آموزش و ارتباط، امکان دسترسی گسترده تر و انعطاف پذیری بیشتری را فراهم می کند</a:t>
            </a:r>
            <a:r>
              <a:rPr lang="fa-IR" sz="32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</a:p>
          <a:p>
            <a:pPr algn="just"/>
            <a:r>
              <a:rPr lang="fa-IR" sz="3200" b="0" i="0" u="none" strike="noStrike" baseline="0" dirty="0">
                <a:latin typeface="NotoNaskhArabicUI"/>
                <a:cs typeface="B Titr" panose="00000700000000000000" pitchFamily="2" charset="-78"/>
              </a:rPr>
              <a:t>این امر به ویژه در شرایطی که حضورفیزیکی ممکن نیست، بسیار مفید است</a:t>
            </a:r>
            <a:r>
              <a:rPr lang="fa-IR" sz="32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8800" dirty="0">
              <a:cs typeface="B Titr" panose="00000700000000000000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99439-1EDB-4E13-5595-B3289961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1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4.توجه به نیازهای فردی و گروهی </a:t>
            </a:r>
            <a:r>
              <a:rPr lang="fa-IR" sz="44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6973" y="2766060"/>
            <a:ext cx="10753883" cy="2681478"/>
          </a:xfrm>
        </p:spPr>
        <p:txBody>
          <a:bodyPr>
            <a:normAutofit/>
          </a:bodyPr>
          <a:lstStyle/>
          <a:p>
            <a:pPr algn="just"/>
            <a:r>
              <a:rPr lang="fa-IR" sz="4000" b="0" i="0" u="none" strike="noStrike" baseline="0" dirty="0">
                <a:latin typeface="NotoNaskhArabicUI"/>
                <a:cs typeface="B Titr" panose="00000700000000000000" pitchFamily="2" charset="-78"/>
              </a:rPr>
              <a:t>شخصی سازی محتوا</a:t>
            </a:r>
            <a:r>
              <a:rPr lang="fa-IR" sz="40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pPr algn="just"/>
            <a:r>
              <a:rPr lang="fa-IR" sz="4000" b="0" i="0" u="none" strike="noStrike" baseline="0" dirty="0">
                <a:latin typeface="RobotoStatic-Regular"/>
                <a:cs typeface="B Titr" panose="00000700000000000000" pitchFamily="2" charset="-78"/>
              </a:rPr>
              <a:t> </a:t>
            </a:r>
            <a:r>
              <a:rPr lang="fa-IR" sz="4000" b="0" i="0" u="none" strike="noStrike" baseline="0" dirty="0">
                <a:latin typeface="NotoNaskhArabicUI"/>
                <a:cs typeface="B Titr" panose="00000700000000000000" pitchFamily="2" charset="-78"/>
              </a:rPr>
              <a:t>با تحلیل نیازهای فردی و گروهی دانش آموزان، محتوا و فعالیت ها به گونه ای طراحی می شوند که با نیازها و علایق خاص هر گروه هماهنگ باشند</a:t>
            </a:r>
            <a:r>
              <a:rPr lang="fa-IR" sz="40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11500" dirty="0">
              <a:cs typeface="B Titr" panose="00000700000000000000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99439-1EDB-4E13-5595-B3289961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a-IR" sz="4400" b="0" i="0" u="none" strike="noStrike" baseline="0" dirty="0">
                <a:latin typeface="RobotoStatic-Regular"/>
                <a:cs typeface="B Titr" panose="00000700000000000000" pitchFamily="2" charset="-78"/>
              </a:rPr>
              <a:t>5.</a:t>
            </a:r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ترویج تفکر انتقادی و پرسشگری </a:t>
            </a:r>
            <a:r>
              <a:rPr lang="fa-IR" sz="4400" dirty="0">
                <a:latin typeface="RobotoStatic-Regular"/>
                <a:cs typeface="B Titr" panose="00000700000000000000" pitchFamily="2" charset="-78"/>
              </a:rPr>
              <a:t>:</a:t>
            </a:r>
            <a:endParaRPr lang="fa-IR" sz="4400" b="0" i="0" u="none" strike="noStrike" baseline="0" dirty="0">
              <a:latin typeface="RobotoStatic-Regular"/>
              <a:cs typeface="B Titr" panose="000007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5781" y="2766060"/>
            <a:ext cx="10895076" cy="2681478"/>
          </a:xfrm>
        </p:spPr>
        <p:txBody>
          <a:bodyPr>
            <a:normAutofit/>
          </a:bodyPr>
          <a:lstStyle/>
          <a:p>
            <a:pPr algn="just"/>
            <a:r>
              <a:rPr lang="fa-IR" sz="4000" b="0" i="0" u="none" strike="noStrike" baseline="0" dirty="0">
                <a:latin typeface="NotoNaskhArabicUI"/>
                <a:cs typeface="B Titr" panose="00000700000000000000" pitchFamily="2" charset="-78"/>
              </a:rPr>
              <a:t>تقویت مهارت های فکری</a:t>
            </a:r>
            <a:r>
              <a:rPr lang="fa-IR" sz="40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pPr algn="just"/>
            <a:r>
              <a:rPr lang="fa-IR" sz="4000" b="0" i="0" u="none" strike="noStrike" baseline="0" dirty="0">
                <a:latin typeface="RobotoStatic-Regular"/>
                <a:cs typeface="B Titr" panose="00000700000000000000" pitchFamily="2" charset="-78"/>
              </a:rPr>
              <a:t> </a:t>
            </a:r>
            <a:r>
              <a:rPr lang="fa-IR" sz="4000" b="0" i="0" u="none" strike="noStrike" baseline="0" dirty="0">
                <a:latin typeface="NotoNaskhArabicUI"/>
                <a:cs typeface="B Titr" panose="00000700000000000000" pitchFamily="2" charset="-78"/>
              </a:rPr>
              <a:t>این طرح با تشویق به پرسشگری و تفکر انتقادی، به دانش آموزان کمک می کند تابه طور مستقل به تحلیل و بررسی مسائل دینی و معرفتی بپردازند</a:t>
            </a:r>
            <a:r>
              <a:rPr lang="fa-IR" sz="40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11500" dirty="0">
              <a:cs typeface="B Titr" panose="00000700000000000000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99439-1EDB-4E13-5595-B3289961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02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246B-8AB7-A0C9-C6DD-5D9F49D5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a-IR" sz="4400" b="0" i="0" u="none" strike="noStrike" baseline="0" dirty="0">
                <a:latin typeface="RobotoStatic-Regular"/>
                <a:cs typeface="B Titr" panose="00000700000000000000" pitchFamily="2" charset="-78"/>
              </a:rPr>
              <a:t>6. </a:t>
            </a:r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ارزیابی و بازخورد مستمر:</a:t>
            </a:r>
            <a:endParaRPr lang="fa-IR" sz="4400" b="0" i="0" u="none" strike="noStrike" baseline="0" dirty="0">
              <a:latin typeface="RobotoStatic-Regular"/>
              <a:cs typeface="B Titr" panose="000007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38762-AEBF-8FD9-03AC-305879D2DC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5781" y="2766060"/>
            <a:ext cx="10895076" cy="2681478"/>
          </a:xfrm>
        </p:spPr>
        <p:txBody>
          <a:bodyPr>
            <a:normAutofit lnSpcReduction="10000"/>
          </a:bodyPr>
          <a:lstStyle/>
          <a:p>
            <a:pPr algn="just"/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فرآیند ارزیابی پویا</a:t>
            </a:r>
            <a:r>
              <a:rPr lang="fa-IR" sz="4400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pPr algn="just"/>
            <a:r>
              <a:rPr lang="fa-IR" sz="4400" b="0" i="0" u="none" strike="noStrike" baseline="0" dirty="0">
                <a:latin typeface="RobotoStatic-Regular"/>
                <a:cs typeface="B Titr" panose="00000700000000000000" pitchFamily="2" charset="-78"/>
              </a:rPr>
              <a:t> </a:t>
            </a:r>
            <a:r>
              <a:rPr lang="fa-IR" sz="4400" b="0" i="0" u="none" strike="noStrike" baseline="0" dirty="0">
                <a:latin typeface="NotoNaskhArabicUI"/>
                <a:cs typeface="B Titr" panose="00000700000000000000" pitchFamily="2" charset="-78"/>
              </a:rPr>
              <a:t>با استفاده از نظرسنجی ها و بازخوردهای مستمر، طرح به طور مداوم بهبود می یابد وبه نیازهای جدید پاسخ می دهد</a:t>
            </a:r>
            <a:r>
              <a:rPr lang="fa-IR" sz="4400" b="0" i="0" u="none" strike="noStrike" baseline="0" dirty="0">
                <a:latin typeface="RobotoStatic-Regular"/>
                <a:cs typeface="B Titr" panose="00000700000000000000" pitchFamily="2" charset="-78"/>
              </a:rPr>
              <a:t>.</a:t>
            </a:r>
            <a:endParaRPr lang="en-US" sz="13800" dirty="0">
              <a:cs typeface="B Titr" panose="00000700000000000000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99439-1EDB-4E13-5595-B3289961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1A59-0D86-B758-5926-53062622A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5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bouquet of flowers">
            <a:extLst>
              <a:ext uri="{FF2B5EF4-FFF2-40B4-BE49-F238E27FC236}">
                <a16:creationId xmlns:a16="http://schemas.microsoft.com/office/drawing/2014/main" id="{8AB2ECDC-2C97-9031-6EF9-11EF690976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97D649-277C-A20F-F588-7EA2B85B1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1979406"/>
            <a:ext cx="6327648" cy="1065545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همکاران علمی: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EF8E06F-4153-981B-474D-3D483B6F4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12388" y="3264479"/>
            <a:ext cx="6309360" cy="3429001"/>
          </a:xfrm>
        </p:spPr>
        <p:txBody>
          <a:bodyPr>
            <a:normAutofit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حجت الاسلام والمسلمین علیزاده</a:t>
            </a:r>
          </a:p>
          <a:p>
            <a:pPr algn="r"/>
            <a:r>
              <a:rPr lang="fa-IR" dirty="0">
                <a:cs typeface="B Titr" panose="00000700000000000000" pitchFamily="2" charset="-78"/>
              </a:rPr>
              <a:t>حجت الاسلام والمسلمین برهانی</a:t>
            </a:r>
          </a:p>
          <a:p>
            <a:pPr algn="r"/>
            <a:r>
              <a:rPr lang="fa-IR" dirty="0">
                <a:cs typeface="B Titr" panose="00000700000000000000" pitchFamily="2" charset="-78"/>
              </a:rPr>
              <a:t>حجت الاسلام والمسلمین سالاری</a:t>
            </a:r>
          </a:p>
          <a:p>
            <a:pPr algn="r"/>
            <a:r>
              <a:rPr lang="fa-IR" dirty="0">
                <a:cs typeface="B Titr" panose="00000700000000000000" pitchFamily="2" charset="-78"/>
              </a:rPr>
              <a:t>حجت الاسلام والمسلمین سمیعی</a:t>
            </a:r>
          </a:p>
          <a:p>
            <a:pPr algn="r"/>
            <a:r>
              <a:rPr lang="fa-IR" dirty="0">
                <a:cs typeface="B Titr" panose="00000700000000000000" pitchFamily="2" charset="-78"/>
              </a:rPr>
              <a:t>حجت الاسلام سید محمدحسین فاطمی نیا</a:t>
            </a:r>
          </a:p>
          <a:p>
            <a:pPr algn="r"/>
            <a:r>
              <a:rPr lang="fa-IR" dirty="0">
                <a:cs typeface="B Titr" panose="00000700000000000000" pitchFamily="2" charset="-78"/>
              </a:rPr>
              <a:t>حجت الاسلام میرزا ابوطالب  کوثری دانا</a:t>
            </a:r>
          </a:p>
          <a:p>
            <a:endParaRPr lang="fa-IR" dirty="0"/>
          </a:p>
          <a:p>
            <a:endParaRPr lang="fa-IR" dirty="0"/>
          </a:p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502E84-5063-F43E-AC45-9F5CEAA6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01285" y="3209689"/>
            <a:ext cx="362454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E43C393-A639-F47D-D8A8-BAF189C5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787" y="3066998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28" y="2152185"/>
            <a:ext cx="6419088" cy="964804"/>
          </a:xfrm>
          <a:noFill/>
        </p:spPr>
        <p:txBody>
          <a:bodyPr>
            <a:noAutofit/>
          </a:bodyPr>
          <a:lstStyle/>
          <a:p>
            <a:r>
              <a:rPr lang="fa-IR" sz="4800" b="1" dirty="0">
                <a:cs typeface="B Titr" panose="00000700000000000000" pitchFamily="2" charset="-78"/>
              </a:rPr>
              <a:t>اهداف کلی طرح :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9716" y="3741011"/>
            <a:ext cx="6419088" cy="2446578"/>
          </a:xfrm>
          <a:noFill/>
        </p:spPr>
        <p:txBody>
          <a:bodyPr/>
          <a:lstStyle/>
          <a:p>
            <a:pPr algn="r"/>
            <a:r>
              <a:rPr lang="fa-IR" dirty="0">
                <a:cs typeface="B Titr" panose="00000700000000000000" pitchFamily="2" charset="-78"/>
              </a:rPr>
              <a:t>2.افزایش آگاهی و دانش دینی:</a:t>
            </a:r>
          </a:p>
          <a:p>
            <a:pPr algn="r"/>
            <a:r>
              <a:rPr lang="fa-IR" dirty="0">
                <a:cs typeface="B Zar" panose="00000400000000000000" pitchFamily="2" charset="-78"/>
              </a:rPr>
              <a:t>ارتقاء سطح دانش و آگاهی دانش آموزان درباره مفاهیم و آموزه های دینی و معرفتی.</a:t>
            </a:r>
            <a:endParaRPr lang="en-US" dirty="0">
              <a:cs typeface="B Za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7E34E-4A40-4586-AA6A-9E488AF53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055" y="408371"/>
            <a:ext cx="4976482" cy="6041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8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/>
          <a:lstStyle/>
          <a:p>
            <a:r>
              <a:rPr lang="fa-IR" sz="4400" b="1" dirty="0">
                <a:cs typeface="B Titr" panose="00000700000000000000" pitchFamily="2" charset="-78"/>
              </a:rPr>
              <a:t>اهداف کلی طرح 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57638" y="3328416"/>
            <a:ext cx="4855241" cy="2441448"/>
          </a:xfrm>
        </p:spPr>
        <p:txBody>
          <a:bodyPr>
            <a:normAutofit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3.ترویج اخلاق و رفتار اسلامی:</a:t>
            </a:r>
          </a:p>
          <a:p>
            <a:pPr algn="just"/>
            <a:r>
              <a:rPr lang="fa-IR" sz="3200" dirty="0">
                <a:cs typeface="B Zar" panose="00000400000000000000" pitchFamily="2" charset="-78"/>
              </a:rPr>
              <a:t>تشویق به رعایت اخلاق و رفتار اسلامی در زندگی روزمره و تعاملات اجتماعی.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DCE3F-AE8A-4A36-A6CE-ACD11D21B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1" y="468289"/>
            <a:ext cx="4636978" cy="6070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8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28" y="2152185"/>
            <a:ext cx="6419088" cy="964804"/>
          </a:xfrm>
          <a:noFill/>
        </p:spPr>
        <p:txBody>
          <a:bodyPr>
            <a:noAutofit/>
          </a:bodyPr>
          <a:lstStyle/>
          <a:p>
            <a:r>
              <a:rPr lang="fa-IR" sz="4800" b="1" dirty="0">
                <a:cs typeface="B Titr" panose="00000700000000000000" pitchFamily="2" charset="-78"/>
              </a:rPr>
              <a:t>اهداف کلی طرح :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170" y="3741011"/>
            <a:ext cx="5569177" cy="2446578"/>
          </a:xfrm>
          <a:noFill/>
        </p:spPr>
        <p:txBody>
          <a:bodyPr/>
          <a:lstStyle/>
          <a:p>
            <a:pPr algn="r"/>
            <a:r>
              <a:rPr lang="fa-IR" sz="2400" dirty="0">
                <a:cs typeface="B Titr" panose="00000700000000000000" pitchFamily="2" charset="-78"/>
              </a:rPr>
              <a:t>4.تقویت مهارت های تفکر انتقادی و تحلیلی:</a:t>
            </a:r>
          </a:p>
          <a:p>
            <a:pPr algn="just"/>
            <a:r>
              <a:rPr lang="fa-IR" sz="2800" dirty="0">
                <a:cs typeface="B Zar" panose="00000400000000000000" pitchFamily="2" charset="-78"/>
              </a:rPr>
              <a:t>آموزش مهارت های تفکر انتقادی و تحلیلی برای درک بهتر مفاهیم دینی و توانایی پاسخ گویی به سؤالات و چالش های معرفتی.</a:t>
            </a:r>
            <a:endParaRPr lang="en-US" sz="2800" dirty="0">
              <a:cs typeface="B Za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34055-E3C1-4D0B-AD72-8C0236031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58" y="646770"/>
            <a:ext cx="4707229" cy="5820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883088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/>
          <a:lstStyle/>
          <a:p>
            <a:r>
              <a:rPr lang="fa-IR" sz="4400" b="1" dirty="0">
                <a:cs typeface="B Titr" panose="00000700000000000000" pitchFamily="2" charset="-78"/>
              </a:rPr>
              <a:t>اهداف کلی طرح 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75970" y="3328416"/>
            <a:ext cx="4960025" cy="2441448"/>
          </a:xfrm>
        </p:spPr>
        <p:txBody>
          <a:bodyPr>
            <a:normAutofit/>
          </a:bodyPr>
          <a:lstStyle/>
          <a:p>
            <a:pPr algn="just"/>
            <a:r>
              <a:rPr lang="fa-IR" b="0" i="0" u="none" strike="noStrike" baseline="0" dirty="0">
                <a:latin typeface="NotoNaskhArabicUI"/>
                <a:cs typeface="B Titr" panose="00000700000000000000" pitchFamily="2" charset="-78"/>
              </a:rPr>
              <a:t>5.ایجاد فضای گفت وگو و تبادل نظر</a:t>
            </a:r>
            <a:r>
              <a:rPr lang="fa-IR" b="0" i="0" u="none" strike="noStrike" baseline="0" dirty="0">
                <a:latin typeface="RobotoStatic-Regular"/>
                <a:cs typeface="B Titr" panose="00000700000000000000" pitchFamily="2" charset="-78"/>
              </a:rPr>
              <a:t>:</a:t>
            </a:r>
          </a:p>
          <a:p>
            <a:pPr algn="just"/>
            <a:r>
              <a:rPr lang="fa-IR" b="0" i="0" u="none" strike="noStrike" baseline="0" dirty="0">
                <a:latin typeface="NotoNaskhArabicUI"/>
                <a:cs typeface="B Zar" panose="00000400000000000000" pitchFamily="2" charset="-78"/>
              </a:rPr>
              <a:t>فراهم کردن فضایی برای گفت وگو و تبادل نظر درباره مسائل دینی و معرفتی، به منظور تقویت روحیه پرسشگری و جست وجوی حقیقت</a:t>
            </a:r>
            <a:r>
              <a:rPr lang="fa-IR" b="0" i="0" u="none" strike="noStrike" baseline="0" dirty="0">
                <a:latin typeface="RobotoStatic-Regular"/>
                <a:cs typeface="B Zar" panose="00000400000000000000" pitchFamily="2" charset="-78"/>
              </a:rPr>
              <a:t>.</a:t>
            </a:r>
            <a:endParaRPr lang="en-US" sz="4000" dirty="0">
              <a:cs typeface="B Zar" panose="00000400000000000000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157F0-FCC9-135B-D7C0-66741C626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88C31-48E9-4C1D-87C3-A53EF5F1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42" y="397556"/>
            <a:ext cx="4591626" cy="6062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42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28" y="2152185"/>
            <a:ext cx="6419088" cy="964804"/>
          </a:xfrm>
          <a:noFill/>
        </p:spPr>
        <p:txBody>
          <a:bodyPr>
            <a:noAutofit/>
          </a:bodyPr>
          <a:lstStyle/>
          <a:p>
            <a:r>
              <a:rPr lang="fa-IR" sz="4800" b="1" dirty="0">
                <a:cs typeface="B Titr" panose="00000700000000000000" pitchFamily="2" charset="-78"/>
              </a:rPr>
              <a:t>اهداف کلی طرح :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132" y="3752162"/>
            <a:ext cx="5442240" cy="2446578"/>
          </a:xfrm>
          <a:noFill/>
        </p:spPr>
        <p:txBody>
          <a:bodyPr/>
          <a:lstStyle/>
          <a:p>
            <a:pPr algn="r"/>
            <a:r>
              <a:rPr lang="fa-IR" dirty="0">
                <a:cs typeface="B Titr" panose="00000700000000000000" pitchFamily="2" charset="-78"/>
              </a:rPr>
              <a:t>6.تشویق به عمل به آموزه های دینی:</a:t>
            </a:r>
          </a:p>
          <a:p>
            <a:pPr algn="r"/>
            <a:r>
              <a:rPr lang="fa-IR" dirty="0">
                <a:cs typeface="B Zar" panose="00000400000000000000" pitchFamily="2" charset="-78"/>
              </a:rPr>
              <a:t>ترغیب دانش آموزان به عمل به آموزه های دینی و پیاده سازی آن ها در زندگی شخصی و اجتماعی.</a:t>
            </a:r>
            <a:endParaRPr lang="en-US" dirty="0">
              <a:cs typeface="B Za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38362-493F-48CB-8B3A-961B16C8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94" y="329630"/>
            <a:ext cx="4948912" cy="6198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0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4" y="1694984"/>
            <a:ext cx="6419088" cy="959451"/>
          </a:xfrm>
        </p:spPr>
        <p:txBody>
          <a:bodyPr/>
          <a:lstStyle/>
          <a:p>
            <a:r>
              <a:rPr lang="fa-IR" sz="4400" b="1" dirty="0">
                <a:cs typeface="B Titr" panose="00000700000000000000" pitchFamily="2" charset="-78"/>
              </a:rPr>
              <a:t>اهداف کلی طرح :</a:t>
            </a:r>
            <a:endParaRPr lang="en-US" dirty="0"/>
          </a:p>
        </p:txBody>
      </p:sp>
      <p:pic>
        <p:nvPicPr>
          <p:cNvPr id="8" name="Picture Placeholder 7" descr="Close up of yellow flowers">
            <a:extLst>
              <a:ext uri="{FF2B5EF4-FFF2-40B4-BE49-F238E27FC236}">
                <a16:creationId xmlns:a16="http://schemas.microsoft.com/office/drawing/2014/main" id="{A30CECCA-DB43-3EBC-1ED9-4E7CD74EE3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" r="45"/>
          <a:stretch/>
        </p:blipFill>
        <p:spPr>
          <a:xfrm>
            <a:off x="0" y="0"/>
            <a:ext cx="5224142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87844" y="3328416"/>
            <a:ext cx="5725036" cy="2441448"/>
          </a:xfrm>
        </p:spPr>
        <p:txBody>
          <a:bodyPr>
            <a:normAutofit/>
          </a:bodyPr>
          <a:lstStyle/>
          <a:p>
            <a:pPr algn="just"/>
            <a:r>
              <a:rPr lang="fa-IR" dirty="0">
                <a:cs typeface="B Titr" panose="00000700000000000000" pitchFamily="2" charset="-78"/>
              </a:rPr>
              <a:t>7.تقویت ارتباط با منابع دینی و معرفتی:</a:t>
            </a:r>
          </a:p>
          <a:p>
            <a:pPr algn="just"/>
            <a:r>
              <a:rPr lang="fa-IR" sz="3200" dirty="0">
                <a:cs typeface="B Zar" panose="00000400000000000000" pitchFamily="2" charset="-78"/>
              </a:rPr>
              <a:t>آشنایی با منابع معتبر دینی و معرفتی و تشویق به استفاده از آن ها برای افزایش دانش و بینش.</a:t>
            </a:r>
            <a:endParaRPr lang="en-US" sz="4000" dirty="0">
              <a:cs typeface="B Zar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90ED-AB65-F860-A6D0-5F6E60E17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1F013-370D-401E-BB1B-7592B492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231" y="0"/>
            <a:ext cx="5383373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442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6BC5B-F32E-483D-A6CB-100D6BCB7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84BFC8-02DA-464F-AE97-4951BE47415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9915FD3-F777-4046-A12C-BE3860E324B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489</TotalTime>
  <Words>1255</Words>
  <Application>Microsoft Office PowerPoint</Application>
  <PresentationFormat>Widescreen</PresentationFormat>
  <Paragraphs>169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B Lotus</vt:lpstr>
      <vt:lpstr>B Titr</vt:lpstr>
      <vt:lpstr>Calibri</vt:lpstr>
      <vt:lpstr>Garamond</vt:lpstr>
      <vt:lpstr>NotoNaskhArabicUI</vt:lpstr>
      <vt:lpstr>RobotoStatic-Regular</vt:lpstr>
      <vt:lpstr>Organic</vt:lpstr>
      <vt:lpstr>طرح همیار دانش آموز</vt:lpstr>
      <vt:lpstr>اهداف کلی طرح</vt:lpstr>
      <vt:lpstr>اهداف کلی طرح :</vt:lpstr>
      <vt:lpstr>اهداف کلی طرح :</vt:lpstr>
      <vt:lpstr>اهداف کلی طرح :</vt:lpstr>
      <vt:lpstr>اهداف کلی طرح :</vt:lpstr>
      <vt:lpstr>اهداف کلی طرح :</vt:lpstr>
      <vt:lpstr>اهداف کلی طرح :</vt:lpstr>
      <vt:lpstr>اهداف کلی طرح :</vt:lpstr>
      <vt:lpstr>روش های پیشنهادی برای اجرای طرح:</vt:lpstr>
      <vt:lpstr>روش های پیشنهادی برای اجرای طرح:</vt:lpstr>
      <vt:lpstr>روش های پیشنهادی برای اجرای طرح:</vt:lpstr>
      <vt:lpstr>روش های پیشنهادی برای اجرای طرح:</vt:lpstr>
      <vt:lpstr>روش های پیشنهادی برای اجرای طرح:</vt:lpstr>
      <vt:lpstr>روش های پیشنهادی برای اجرای طرح:</vt:lpstr>
      <vt:lpstr>طراحی یک طرح عملیاتی جامع در خصوص همیار دانش آموز  در حوزه تربیت دینی و انتقال مفاهیم معرفتی</vt:lpstr>
      <vt:lpstr>طراحی یک طرح عملیاتی جامع در خصوص همیار دانش آموز  در حوزه تربیت دینی و انتقال مفاهیم معرفتی</vt:lpstr>
      <vt:lpstr>قالب اجرا:</vt:lpstr>
      <vt:lpstr>قالب اجرا:</vt:lpstr>
      <vt:lpstr>قالب اجرا:</vt:lpstr>
      <vt:lpstr>قالب اجرا:</vt:lpstr>
      <vt:lpstr>طراحی یک طرح عملیاتی جامع در خصوص همیار دانش آموز  در حوزه تربیت دینی و انتقال مفاهیم معرفتی</vt:lpstr>
      <vt:lpstr>4.محتوا :</vt:lpstr>
      <vt:lpstr>4.محتوا :</vt:lpstr>
      <vt:lpstr>4.محتوا :</vt:lpstr>
      <vt:lpstr>طراحی یک طرح عملیاتی جامع در خصوص همیار دانش آموز  در حوزه تربیت دینی و انتقال مفاهیم معرفتی</vt:lpstr>
      <vt:lpstr>نوآوری و امتیاز طرح همیار دانش آموز  در حـوزه تربیت دینی و انتقال مفاهیـم معرفتی  می تواند در چندین جنبه کلیدی نسبت به سایر فعالیت های تبلیغی برجسته باشد:</vt:lpstr>
      <vt:lpstr>1.رویکرد تعاملی و مشارکتی:</vt:lpstr>
      <vt:lpstr>2.تلفیق آموزش و عمل:</vt:lpstr>
      <vt:lpstr>3.استفاده از فناوری های نوین:</vt:lpstr>
      <vt:lpstr>4.توجه به نیازهای فردی و گروهی :</vt:lpstr>
      <vt:lpstr>5.ترویج تفکر انتقادی و پرسشگری :</vt:lpstr>
      <vt:lpstr>6. ارزیابی و بازخورد مستمر:</vt:lpstr>
      <vt:lpstr>همکاران علمی: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طرح همیار دانش آموز</dc:title>
  <dc:creator>user</dc:creator>
  <cp:lastModifiedBy>user</cp:lastModifiedBy>
  <cp:revision>4</cp:revision>
  <dcterms:created xsi:type="dcterms:W3CDTF">2024-12-31T10:55:43Z</dcterms:created>
  <dcterms:modified xsi:type="dcterms:W3CDTF">2024-12-31T19:10:36Z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