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22"/>
  </p:notesMasterIdLst>
  <p:sldIdLst>
    <p:sldId id="257" r:id="rId2"/>
    <p:sldId id="258" r:id="rId3"/>
    <p:sldId id="259" r:id="rId4"/>
    <p:sldId id="565" r:id="rId5"/>
    <p:sldId id="543" r:id="rId6"/>
    <p:sldId id="547" r:id="rId7"/>
    <p:sldId id="544" r:id="rId8"/>
    <p:sldId id="552" r:id="rId9"/>
    <p:sldId id="550" r:id="rId10"/>
    <p:sldId id="554" r:id="rId11"/>
    <p:sldId id="557" r:id="rId12"/>
    <p:sldId id="556" r:id="rId13"/>
    <p:sldId id="555" r:id="rId14"/>
    <p:sldId id="558" r:id="rId15"/>
    <p:sldId id="559" r:id="rId16"/>
    <p:sldId id="560" r:id="rId17"/>
    <p:sldId id="561" r:id="rId18"/>
    <p:sldId id="563" r:id="rId19"/>
    <p:sldId id="564" r:id="rId20"/>
    <p:sldId id="500" r:id="rId21"/>
  </p:sldIdLst>
  <p:sldSz cx="12192000" cy="6858000"/>
  <p:notesSz cx="6858000" cy="9144000"/>
  <p:embeddedFontLst>
    <p:embeddedFont>
      <p:font typeface="Malgun Gothic" panose="020B0503020000020004" pitchFamily="34" charset="-127"/>
      <p:regular r:id="rId23"/>
      <p:bold r:id="rId24"/>
    </p:embeddedFont>
    <p:embeddedFont>
      <p:font typeface="B Roya" panose="00000400000000000000" pitchFamily="2" charset="-78"/>
      <p:regular r:id="rId25"/>
      <p:bold r:id="rId26"/>
    </p:embeddedFont>
    <p:embeddedFont>
      <p:font typeface="B Koodak" panose="00000700000000000000" pitchFamily="2" charset="-78"/>
      <p:bold r:id="rId27"/>
    </p:embeddedFont>
    <p:embeddedFont>
      <p:font typeface="B Titr" panose="00000700000000000000" pitchFamily="2" charset="-78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33"/>
    <a:srgbClr val="CC0000"/>
    <a:srgbClr val="D6009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6797" autoAdjust="0"/>
  </p:normalViewPr>
  <p:slideViewPr>
    <p:cSldViewPr snapToGrid="0">
      <p:cViewPr>
        <p:scale>
          <a:sx n="62" d="100"/>
          <a:sy n="62" d="100"/>
        </p:scale>
        <p:origin x="-438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543F-AEC7-4307-B4B7-7012ED94245B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04390-4194-496F-9B5F-595A027647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9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fa-I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جنس فعالیت شما در کدام از انواع قالب ها هست؟ (قالب از 32 قالب موجود) </a:t>
            </a:r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قالب‌‌های ارائه معارف و اهداف تبلیغی (مانند کلاس داری، اجرا و مجری‌گری، مشاوره چهره به چهره و پاسخگویی، مناظره، منبر و خطابه، روایتگری، نمایشگاه داری و...)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4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آیا حجم برنامه و طول زمان خاصی یا حتی استمرار برای تاثیر گذاری و رفع نیاز لازم است؟ (ضمنی)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برای فعالیت شما به چه مقدمات و لوازم نیاز است؟ (محیط خاص، ابزار و امکانات خاص، حجم استفاده از فناوری، آیا این فعالیت فردی است یا گروهی ، تعداد افراد درگیر در اجرا، اعضاء تیم مجری این فعالیت چند نفر و کیستند؟ آموزش‌ها و مهارتهای لازم برای مجری برنامه نیاز است و کدامند؟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6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3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6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4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3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3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1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0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7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6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6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8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7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C2D6A-7C51-4B2A-ABEB-72039FE09412}" type="datetimeFigureOut">
              <a:rPr lang="en-US" smtClean="0"/>
              <a:t>12/31/2024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299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5464831" y="2486440"/>
            <a:ext cx="540083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5571"/>
            <a:ext cx="5303521" cy="33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68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1683" y="13614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ar-SA" sz="3600" dirty="0">
                <a:cs typeface="B Koodak" panose="00000700000000000000" pitchFamily="2" charset="-78"/>
              </a:rPr>
              <a:t>برنامه ریزی برای ارائه </a:t>
            </a:r>
            <a:r>
              <a:rPr lang="ar-SA" sz="3600" dirty="0" smtClean="0">
                <a:cs typeface="B Koodak" panose="00000700000000000000" pitchFamily="2" charset="-78"/>
              </a:rPr>
              <a:t>کتب </a:t>
            </a:r>
            <a:r>
              <a:rPr lang="ar-SA" sz="3600" dirty="0">
                <a:cs typeface="B Koodak" panose="00000700000000000000" pitchFamily="2" charset="-78"/>
              </a:rPr>
              <a:t>مختلف و در بر گیرندگی موضوعات </a:t>
            </a:r>
            <a:r>
              <a:rPr lang="ar-SA" sz="3600" dirty="0"/>
              <a:t>مختلف </a:t>
            </a:r>
            <a:r>
              <a:rPr lang="ar-SA" sz="3600" dirty="0">
                <a:cs typeface="B Koodak" panose="00000700000000000000" pitchFamily="2" charset="-78"/>
              </a:rPr>
              <a:t>و ارائه </a:t>
            </a:r>
            <a:r>
              <a:rPr lang="ar-SA" sz="3600" dirty="0" smtClean="0">
                <a:cs typeface="B Koodak" panose="00000700000000000000" pitchFamily="2" charset="-78"/>
              </a:rPr>
              <a:t>خلاصه </a:t>
            </a:r>
            <a:r>
              <a:rPr lang="ar-SA" sz="3600" dirty="0">
                <a:cs typeface="B Koodak" panose="00000700000000000000" pitchFamily="2" charset="-78"/>
              </a:rPr>
              <a:t>و جامع </a:t>
            </a:r>
            <a:endParaRPr lang="en-US" sz="3600" dirty="0">
              <a:cs typeface="B Koodak" panose="000007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ar-SA" sz="3600" dirty="0">
                <a:cs typeface="B Koodak" panose="00000700000000000000" pitchFamily="2" charset="-78"/>
              </a:rPr>
              <a:t>ترویج کتابخوانی و افزایش دانش معرفتی </a:t>
            </a:r>
            <a:r>
              <a:rPr lang="ar-SA" sz="3600" dirty="0" smtClean="0">
                <a:cs typeface="B Koodak" panose="00000700000000000000" pitchFamily="2" charset="-78"/>
              </a:rPr>
              <a:t>بانوان</a:t>
            </a:r>
            <a:endParaRPr lang="fa-IR" sz="3600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06833" y="144378"/>
            <a:ext cx="8186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2598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438292" y="1932442"/>
            <a:ext cx="403507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بازخورد از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r="26730"/>
          <a:stretch/>
        </p:blipFill>
        <p:spPr>
          <a:xfrm>
            <a:off x="288758" y="1319688"/>
            <a:ext cx="5117432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2893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2071" y="12242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ar-SA" sz="4000" dirty="0">
                <a:cs typeface="B Koodak" panose="00000700000000000000" pitchFamily="2" charset="-78"/>
              </a:rPr>
              <a:t>تصحیح پاسخ ها و ارائه </a:t>
            </a:r>
            <a:r>
              <a:rPr lang="ar-SA" sz="4000" dirty="0" smtClean="0">
                <a:cs typeface="B Koodak" panose="00000700000000000000" pitchFamily="2" charset="-78"/>
              </a:rPr>
              <a:t>جوایز </a:t>
            </a:r>
            <a:r>
              <a:rPr lang="ar-SA" sz="4000" dirty="0">
                <a:cs typeface="B Koodak" panose="00000700000000000000" pitchFamily="2" charset="-78"/>
              </a:rPr>
              <a:t>به نفرات برتر مسابقات </a:t>
            </a:r>
            <a:endParaRPr lang="fa-IR" sz="4000" dirty="0"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3796" y="208548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58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932A91-5596-43EC-A1A3-2BB0E32B6C03}"/>
              </a:ext>
            </a:extLst>
          </p:cNvPr>
          <p:cNvSpPr/>
          <p:nvPr/>
        </p:nvSpPr>
        <p:spPr>
          <a:xfrm>
            <a:off x="6856362" y="2367171"/>
            <a:ext cx="496001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تأمین مالی و</a:t>
            </a:r>
          </a:p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پشتیبانی فعالیت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E3ADD5-B1D9-A07D-AB2D-4BB987A8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5" y="1792224"/>
            <a:ext cx="5303520" cy="3273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417743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3345" y="1014567"/>
            <a:ext cx="11658873" cy="5292714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ar-SA" sz="3600" dirty="0">
                <a:cs typeface="B Koodak" panose="00000700000000000000" pitchFamily="2" charset="-78"/>
              </a:rPr>
              <a:t>تمام مراحل انجام این فعالیت با هزینه </a:t>
            </a:r>
            <a:r>
              <a:rPr lang="ar-SA" sz="3600" dirty="0" smtClean="0">
                <a:cs typeface="B Koodak" panose="00000700000000000000" pitchFamily="2" charset="-78"/>
              </a:rPr>
              <a:t>شخصی</a:t>
            </a:r>
            <a:r>
              <a:rPr lang="en-US" sz="3600" dirty="0" smtClean="0">
                <a:cs typeface="B Koodak" panose="00000700000000000000" pitchFamily="2" charset="-78"/>
              </a:rPr>
              <a:t> </a:t>
            </a:r>
            <a:r>
              <a:rPr lang="ar-SA" sz="3600" dirty="0">
                <a:cs typeface="B Koodak" panose="00000700000000000000" pitchFamily="2" charset="-78"/>
              </a:rPr>
              <a:t>با پشتیبانی </a:t>
            </a:r>
            <a:r>
              <a:rPr lang="ar-SA" sz="3600" dirty="0" smtClean="0">
                <a:cs typeface="B Koodak" panose="00000700000000000000" pitchFamily="2" charset="-78"/>
              </a:rPr>
              <a:t>مسئول </a:t>
            </a:r>
            <a:r>
              <a:rPr lang="ar-SA" sz="3600" dirty="0">
                <a:cs typeface="B Koodak" panose="00000700000000000000" pitchFamily="2" charset="-78"/>
              </a:rPr>
              <a:t>پایگاه حصرت </a:t>
            </a:r>
            <a:r>
              <a:rPr lang="ar-SA" sz="3600" dirty="0" smtClean="0">
                <a:cs typeface="B Koodak" panose="00000700000000000000" pitchFamily="2" charset="-78"/>
              </a:rPr>
              <a:t>زینب</a:t>
            </a:r>
            <a:r>
              <a:rPr lang="en-US" sz="3600" dirty="0">
                <a:cs typeface="B Koodak" panose="00000700000000000000" pitchFamily="2" charset="-78"/>
              </a:rPr>
              <a:t> </a:t>
            </a:r>
            <a:r>
              <a:rPr lang="fa-IR" sz="2800" dirty="0" smtClean="0">
                <a:cs typeface="B Koodak" panose="00000700000000000000" pitchFamily="2" charset="-78"/>
              </a:rPr>
              <a:t>(س) </a:t>
            </a:r>
            <a:r>
              <a:rPr lang="ar-SA" sz="3600" dirty="0" smtClean="0">
                <a:cs typeface="B Koodak" panose="00000700000000000000" pitchFamily="2" charset="-78"/>
              </a:rPr>
              <a:t>و </a:t>
            </a:r>
            <a:r>
              <a:rPr lang="ar-SA" sz="3600" dirty="0">
                <a:cs typeface="B Koodak" panose="00000700000000000000" pitchFamily="2" charset="-78"/>
              </a:rPr>
              <a:t>در راه اهل بیت علیهم الرحمه انجام شده است</a:t>
            </a:r>
            <a:r>
              <a:rPr lang="en-US" sz="3600" dirty="0">
                <a:cs typeface="B Koodak" panose="00000700000000000000" pitchFamily="2" charset="-78"/>
              </a:rPr>
              <a:t> . </a:t>
            </a:r>
            <a:endParaRPr lang="fa-IR" sz="36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7484" y="52045"/>
            <a:ext cx="84978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تأمین مالی و پشتیبانی فعالیت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77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7183832" y="2092575"/>
            <a:ext cx="493276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شناسایی </a:t>
            </a:r>
          </a:p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</a:t>
            </a:r>
          </a:p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فرهنگی همسو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0" y="1887996"/>
            <a:ext cx="6800850" cy="382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9446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888936"/>
            <a:ext cx="11429999" cy="50645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ar-SA" sz="3600" dirty="0">
                <a:cs typeface="B Koodak" panose="00000700000000000000" pitchFamily="2" charset="-78"/>
              </a:rPr>
              <a:t>استفاده از منابع مطالعاتی سرحلقه های واحدهای بسیج </a:t>
            </a:r>
            <a:endParaRPr lang="fa-IR" sz="3600" dirty="0">
              <a:cs typeface="B Koodak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13B142-02FC-4879-B0C0-8A77C3EB2896}"/>
              </a:ext>
            </a:extLst>
          </p:cNvPr>
          <p:cNvSpPr/>
          <p:nvPr/>
        </p:nvSpPr>
        <p:spPr>
          <a:xfrm>
            <a:off x="1563658" y="-1"/>
            <a:ext cx="85122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 فرهنگی همسو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885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995555" y="2508832"/>
            <a:ext cx="66479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تکثیرپذیری فعالیت 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grpSp>
        <p:nvGrpSpPr>
          <p:cNvPr id="12" name="그룹 346">
            <a:extLst>
              <a:ext uri="{FF2B5EF4-FFF2-40B4-BE49-F238E27FC236}">
                <a16:creationId xmlns="" xmlns:a16="http://schemas.microsoft.com/office/drawing/2014/main" id="{622CE768-BC8F-406F-A572-BDA441F4A019}"/>
              </a:ext>
            </a:extLst>
          </p:cNvPr>
          <p:cNvGrpSpPr/>
          <p:nvPr/>
        </p:nvGrpSpPr>
        <p:grpSpPr>
          <a:xfrm>
            <a:off x="285842" y="1293971"/>
            <a:ext cx="4924926" cy="4934535"/>
            <a:chOff x="1446076" y="1570386"/>
            <a:chExt cx="390525" cy="391287"/>
          </a:xfrm>
          <a:solidFill>
            <a:schemeClr val="bg1">
              <a:lumMod val="75000"/>
            </a:schemeClr>
          </a:solidFill>
        </p:grpSpPr>
        <p:sp>
          <p:nvSpPr>
            <p:cNvPr id="14" name="자유형: 도형 347">
              <a:extLst>
                <a:ext uri="{FF2B5EF4-FFF2-40B4-BE49-F238E27FC236}">
                  <a16:creationId xmlns="" xmlns:a16="http://schemas.microsoft.com/office/drawing/2014/main" id="{6FD238B7-49E4-443B-A905-FE79E17D114E}"/>
                </a:ext>
              </a:extLst>
            </p:cNvPr>
            <p:cNvSpPr/>
            <p:nvPr/>
          </p:nvSpPr>
          <p:spPr>
            <a:xfrm>
              <a:off x="1725064" y="1570386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577 w 76200"/>
                <a:gd name="connsiteY5" fmla="*/ 51625 h 76200"/>
                <a:gd name="connsiteX6" fmla="*/ 29432 w 76200"/>
                <a:gd name="connsiteY6" fmla="*/ 40481 h 76200"/>
                <a:gd name="connsiteX7" fmla="*/ 40577 w 76200"/>
                <a:gd name="connsiteY7" fmla="*/ 29337 h 76200"/>
                <a:gd name="connsiteX8" fmla="*/ 51721 w 76200"/>
                <a:gd name="connsiteY8" fmla="*/ 40481 h 76200"/>
                <a:gd name="connsiteX9" fmla="*/ 40577 w 76200"/>
                <a:gd name="connsiteY9" fmla="*/ 516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960" y="73819"/>
                    <a:pt x="73819" y="58865"/>
                    <a:pt x="73819" y="40481"/>
                  </a:cubicBezTo>
                  <a:close/>
                  <a:moveTo>
                    <a:pt x="40577" y="51625"/>
                  </a:moveTo>
                  <a:cubicBezTo>
                    <a:pt x="34481" y="51625"/>
                    <a:pt x="29432" y="46672"/>
                    <a:pt x="29432" y="40481"/>
                  </a:cubicBezTo>
                  <a:cubicBezTo>
                    <a:pt x="29432" y="34290"/>
                    <a:pt x="34385" y="29337"/>
                    <a:pt x="40577" y="29337"/>
                  </a:cubicBezTo>
                  <a:cubicBezTo>
                    <a:pt x="46673" y="29337"/>
                    <a:pt x="51721" y="34290"/>
                    <a:pt x="51721" y="40481"/>
                  </a:cubicBezTo>
                  <a:cubicBezTo>
                    <a:pt x="51721" y="46672"/>
                    <a:pt x="46673" y="51625"/>
                    <a:pt x="40577" y="51625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348">
              <a:extLst>
                <a:ext uri="{FF2B5EF4-FFF2-40B4-BE49-F238E27FC236}">
                  <a16:creationId xmlns="" xmlns:a16="http://schemas.microsoft.com/office/drawing/2014/main" id="{ECBE203A-3A36-4B57-8804-67D909942740}"/>
                </a:ext>
              </a:extLst>
            </p:cNvPr>
            <p:cNvSpPr/>
            <p:nvPr/>
          </p:nvSpPr>
          <p:spPr>
            <a:xfrm>
              <a:off x="1702966" y="1636966"/>
              <a:ext cx="123825" cy="95250"/>
            </a:xfrm>
            <a:custGeom>
              <a:avLst/>
              <a:gdLst>
                <a:gd name="connsiteX0" fmla="*/ 18288 w 123825"/>
                <a:gd name="connsiteY0" fmla="*/ 96012 h 95250"/>
                <a:gd name="connsiteX1" fmla="*/ 107061 w 123825"/>
                <a:gd name="connsiteY1" fmla="*/ 96012 h 95250"/>
                <a:gd name="connsiteX2" fmla="*/ 118205 w 123825"/>
                <a:gd name="connsiteY2" fmla="*/ 84868 h 95250"/>
                <a:gd name="connsiteX3" fmla="*/ 118205 w 123825"/>
                <a:gd name="connsiteY3" fmla="*/ 62675 h 95250"/>
                <a:gd name="connsiteX4" fmla="*/ 62675 w 123825"/>
                <a:gd name="connsiteY4" fmla="*/ 7144 h 95250"/>
                <a:gd name="connsiteX5" fmla="*/ 7144 w 123825"/>
                <a:gd name="connsiteY5" fmla="*/ 62675 h 95250"/>
                <a:gd name="connsiteX6" fmla="*/ 7144 w 123825"/>
                <a:gd name="connsiteY6" fmla="*/ 84868 h 95250"/>
                <a:gd name="connsiteX7" fmla="*/ 18288 w 123825"/>
                <a:gd name="connsiteY7" fmla="*/ 96012 h 95250"/>
                <a:gd name="connsiteX8" fmla="*/ 29337 w 123825"/>
                <a:gd name="connsiteY8" fmla="*/ 62675 h 95250"/>
                <a:gd name="connsiteX9" fmla="*/ 62675 w 123825"/>
                <a:gd name="connsiteY9" fmla="*/ 29337 h 95250"/>
                <a:gd name="connsiteX10" fmla="*/ 96012 w 123825"/>
                <a:gd name="connsiteY10" fmla="*/ 62675 h 95250"/>
                <a:gd name="connsiteX11" fmla="*/ 96012 w 123825"/>
                <a:gd name="connsiteY11" fmla="*/ 73819 h 95250"/>
                <a:gd name="connsiteX12" fmla="*/ 29432 w 123825"/>
                <a:gd name="connsiteY12" fmla="*/ 73819 h 95250"/>
                <a:gd name="connsiteX13" fmla="*/ 29432 w 123825"/>
                <a:gd name="connsiteY13" fmla="*/ 6267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8288" y="96012"/>
                  </a:move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62675"/>
                  </a:lnTo>
                  <a:cubicBezTo>
                    <a:pt x="118205" y="32099"/>
                    <a:pt x="93345" y="7144"/>
                    <a:pt x="62675" y="7144"/>
                  </a:cubicBezTo>
                  <a:cubicBezTo>
                    <a:pt x="32099" y="7144"/>
                    <a:pt x="7144" y="32004"/>
                    <a:pt x="7144" y="62675"/>
                  </a:cubicBezTo>
                  <a:lnTo>
                    <a:pt x="7144" y="84868"/>
                  </a:lnTo>
                  <a:cubicBezTo>
                    <a:pt x="7144" y="91059"/>
                    <a:pt x="12097" y="96012"/>
                    <a:pt x="18288" y="96012"/>
                  </a:cubicBezTo>
                  <a:close/>
                  <a:moveTo>
                    <a:pt x="29337" y="62675"/>
                  </a:moveTo>
                  <a:cubicBezTo>
                    <a:pt x="29337" y="44291"/>
                    <a:pt x="44291" y="29337"/>
                    <a:pt x="62675" y="29337"/>
                  </a:cubicBezTo>
                  <a:cubicBezTo>
                    <a:pt x="81058" y="29337"/>
                    <a:pt x="96012" y="44291"/>
                    <a:pt x="96012" y="62675"/>
                  </a:cubicBezTo>
                  <a:lnTo>
                    <a:pt x="96012" y="73819"/>
                  </a:lnTo>
                  <a:lnTo>
                    <a:pt x="29432" y="73819"/>
                  </a:lnTo>
                  <a:lnTo>
                    <a:pt x="29432" y="62675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349">
              <a:extLst>
                <a:ext uri="{FF2B5EF4-FFF2-40B4-BE49-F238E27FC236}">
                  <a16:creationId xmlns="" xmlns:a16="http://schemas.microsoft.com/office/drawing/2014/main" id="{56D3DC4E-68A7-4903-B542-0257B14D1B47}"/>
                </a:ext>
              </a:extLst>
            </p:cNvPr>
            <p:cNvSpPr/>
            <p:nvPr/>
          </p:nvSpPr>
          <p:spPr>
            <a:xfrm>
              <a:off x="1446076" y="1571148"/>
              <a:ext cx="390525" cy="390525"/>
            </a:xfrm>
            <a:custGeom>
              <a:avLst/>
              <a:gdLst>
                <a:gd name="connsiteX0" fmla="*/ 375095 w 390525"/>
                <a:gd name="connsiteY0" fmla="*/ 363188 h 390525"/>
                <a:gd name="connsiteX1" fmla="*/ 29432 w 390525"/>
                <a:gd name="connsiteY1" fmla="*/ 363188 h 390525"/>
                <a:gd name="connsiteX2" fmla="*/ 29432 w 390525"/>
                <a:gd name="connsiteY2" fmla="*/ 18288 h 390525"/>
                <a:gd name="connsiteX3" fmla="*/ 18288 w 390525"/>
                <a:gd name="connsiteY3" fmla="*/ 7144 h 390525"/>
                <a:gd name="connsiteX4" fmla="*/ 7144 w 390525"/>
                <a:gd name="connsiteY4" fmla="*/ 18288 h 390525"/>
                <a:gd name="connsiteX5" fmla="*/ 7144 w 390525"/>
                <a:gd name="connsiteY5" fmla="*/ 374237 h 390525"/>
                <a:gd name="connsiteX6" fmla="*/ 18288 w 390525"/>
                <a:gd name="connsiteY6" fmla="*/ 385382 h 390525"/>
                <a:gd name="connsiteX7" fmla="*/ 374999 w 390525"/>
                <a:gd name="connsiteY7" fmla="*/ 385382 h 390525"/>
                <a:gd name="connsiteX8" fmla="*/ 386144 w 390525"/>
                <a:gd name="connsiteY8" fmla="*/ 374237 h 390525"/>
                <a:gd name="connsiteX9" fmla="*/ 375095 w 390525"/>
                <a:gd name="connsiteY9" fmla="*/ 363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5095" y="363188"/>
                  </a:moveTo>
                  <a:lnTo>
                    <a:pt x="29432" y="363188"/>
                  </a:lnTo>
                  <a:lnTo>
                    <a:pt x="29432" y="18288"/>
                  </a:lnTo>
                  <a:cubicBezTo>
                    <a:pt x="29432" y="12192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374237"/>
                  </a:lnTo>
                  <a:cubicBezTo>
                    <a:pt x="7144" y="380333"/>
                    <a:pt x="12097" y="385382"/>
                    <a:pt x="18288" y="385382"/>
                  </a:cubicBezTo>
                  <a:lnTo>
                    <a:pt x="374999" y="385382"/>
                  </a:lnTo>
                  <a:cubicBezTo>
                    <a:pt x="381095" y="385382"/>
                    <a:pt x="386144" y="380429"/>
                    <a:pt x="386144" y="374237"/>
                  </a:cubicBezTo>
                  <a:cubicBezTo>
                    <a:pt x="386144" y="368141"/>
                    <a:pt x="381191" y="363188"/>
                    <a:pt x="375095" y="363188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350">
              <a:extLst>
                <a:ext uri="{FF2B5EF4-FFF2-40B4-BE49-F238E27FC236}">
                  <a16:creationId xmlns="" xmlns:a16="http://schemas.microsoft.com/office/drawing/2014/main" id="{3C8B82BA-4993-4473-A11D-13B20E5C0964}"/>
                </a:ext>
              </a:extLst>
            </p:cNvPr>
            <p:cNvSpPr/>
            <p:nvPr/>
          </p:nvSpPr>
          <p:spPr>
            <a:xfrm>
              <a:off x="1491225" y="1815369"/>
              <a:ext cx="95250" cy="95250"/>
            </a:xfrm>
            <a:custGeom>
              <a:avLst/>
              <a:gdLst>
                <a:gd name="connsiteX0" fmla="*/ 18288 w 95250"/>
                <a:gd name="connsiteY0" fmla="*/ 96012 h 95250"/>
                <a:gd name="connsiteX1" fmla="*/ 84868 w 95250"/>
                <a:gd name="connsiteY1" fmla="*/ 96012 h 95250"/>
                <a:gd name="connsiteX2" fmla="*/ 96012 w 95250"/>
                <a:gd name="connsiteY2" fmla="*/ 84868 h 95250"/>
                <a:gd name="connsiteX3" fmla="*/ 96012 w 95250"/>
                <a:gd name="connsiteY3" fmla="*/ 18288 h 95250"/>
                <a:gd name="connsiteX4" fmla="*/ 84868 w 95250"/>
                <a:gd name="connsiteY4" fmla="*/ 7144 h 95250"/>
                <a:gd name="connsiteX5" fmla="*/ 18288 w 95250"/>
                <a:gd name="connsiteY5" fmla="*/ 7144 h 95250"/>
                <a:gd name="connsiteX6" fmla="*/ 7144 w 95250"/>
                <a:gd name="connsiteY6" fmla="*/ 18288 h 95250"/>
                <a:gd name="connsiteX7" fmla="*/ 7144 w 95250"/>
                <a:gd name="connsiteY7" fmla="*/ 84868 h 95250"/>
                <a:gd name="connsiteX8" fmla="*/ 18288 w 95250"/>
                <a:gd name="connsiteY8" fmla="*/ 96012 h 95250"/>
                <a:gd name="connsiteX9" fmla="*/ 29432 w 95250"/>
                <a:gd name="connsiteY9" fmla="*/ 29337 h 95250"/>
                <a:gd name="connsiteX10" fmla="*/ 73819 w 95250"/>
                <a:gd name="connsiteY10" fmla="*/ 29337 h 95250"/>
                <a:gd name="connsiteX11" fmla="*/ 73819 w 95250"/>
                <a:gd name="connsiteY11" fmla="*/ 73724 h 95250"/>
                <a:gd name="connsiteX12" fmla="*/ 29432 w 95250"/>
                <a:gd name="connsiteY12" fmla="*/ 73724 h 95250"/>
                <a:gd name="connsiteX13" fmla="*/ 29432 w 95250"/>
                <a:gd name="connsiteY13" fmla="*/ 293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18288" y="96012"/>
                  </a:moveTo>
                  <a:lnTo>
                    <a:pt x="84868" y="96012"/>
                  </a:lnTo>
                  <a:cubicBezTo>
                    <a:pt x="90964" y="96012"/>
                    <a:pt x="96012" y="91059"/>
                    <a:pt x="96012" y="84868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239" y="90964"/>
                    <a:pt x="12192" y="96012"/>
                    <a:pt x="18288" y="96012"/>
                  </a:cubicBezTo>
                  <a:close/>
                  <a:moveTo>
                    <a:pt x="29432" y="29337"/>
                  </a:moveTo>
                  <a:lnTo>
                    <a:pt x="73819" y="29337"/>
                  </a:lnTo>
                  <a:lnTo>
                    <a:pt x="73819" y="73724"/>
                  </a:lnTo>
                  <a:lnTo>
                    <a:pt x="29432" y="73724"/>
                  </a:lnTo>
                  <a:lnTo>
                    <a:pt x="29432" y="2933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351">
              <a:extLst>
                <a:ext uri="{FF2B5EF4-FFF2-40B4-BE49-F238E27FC236}">
                  <a16:creationId xmlns="" xmlns:a16="http://schemas.microsoft.com/office/drawing/2014/main" id="{FD79F82B-E801-4997-A488-A3D446A434D0}"/>
                </a:ext>
              </a:extLst>
            </p:cNvPr>
            <p:cNvSpPr/>
            <p:nvPr/>
          </p:nvSpPr>
          <p:spPr>
            <a:xfrm>
              <a:off x="1602286" y="1770983"/>
              <a:ext cx="95250" cy="142875"/>
            </a:xfrm>
            <a:custGeom>
              <a:avLst/>
              <a:gdLst>
                <a:gd name="connsiteX0" fmla="*/ 84868 w 95250"/>
                <a:gd name="connsiteY0" fmla="*/ 7144 h 142875"/>
                <a:gd name="connsiteX1" fmla="*/ 18288 w 95250"/>
                <a:gd name="connsiteY1" fmla="*/ 7144 h 142875"/>
                <a:gd name="connsiteX2" fmla="*/ 7144 w 95250"/>
                <a:gd name="connsiteY2" fmla="*/ 18288 h 142875"/>
                <a:gd name="connsiteX3" fmla="*/ 7144 w 95250"/>
                <a:gd name="connsiteY3" fmla="*/ 129254 h 142875"/>
                <a:gd name="connsiteX4" fmla="*/ 18288 w 95250"/>
                <a:gd name="connsiteY4" fmla="*/ 140398 h 142875"/>
                <a:gd name="connsiteX5" fmla="*/ 84868 w 95250"/>
                <a:gd name="connsiteY5" fmla="*/ 140398 h 142875"/>
                <a:gd name="connsiteX6" fmla="*/ 96012 w 95250"/>
                <a:gd name="connsiteY6" fmla="*/ 129254 h 142875"/>
                <a:gd name="connsiteX7" fmla="*/ 96012 w 95250"/>
                <a:gd name="connsiteY7" fmla="*/ 18288 h 142875"/>
                <a:gd name="connsiteX8" fmla="*/ 84868 w 95250"/>
                <a:gd name="connsiteY8" fmla="*/ 7144 h 142875"/>
                <a:gd name="connsiteX9" fmla="*/ 73819 w 95250"/>
                <a:gd name="connsiteY9" fmla="*/ 118205 h 142875"/>
                <a:gd name="connsiteX10" fmla="*/ 29432 w 95250"/>
                <a:gd name="connsiteY10" fmla="*/ 118205 h 142875"/>
                <a:gd name="connsiteX11" fmla="*/ 29432 w 95250"/>
                <a:gd name="connsiteY11" fmla="*/ 29432 h 142875"/>
                <a:gd name="connsiteX12" fmla="*/ 73819 w 95250"/>
                <a:gd name="connsiteY12" fmla="*/ 29432 h 142875"/>
                <a:gd name="connsiteX13" fmla="*/ 73819 w 95250"/>
                <a:gd name="connsiteY13" fmla="*/ 1182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428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29254"/>
                  </a:lnTo>
                  <a:cubicBezTo>
                    <a:pt x="7144" y="135350"/>
                    <a:pt x="12097" y="140398"/>
                    <a:pt x="18288" y="140398"/>
                  </a:cubicBezTo>
                  <a:lnTo>
                    <a:pt x="84868" y="140398"/>
                  </a:lnTo>
                  <a:cubicBezTo>
                    <a:pt x="90964" y="140398"/>
                    <a:pt x="96012" y="135446"/>
                    <a:pt x="96012" y="129254"/>
                  </a:cubicBezTo>
                  <a:lnTo>
                    <a:pt x="96012" y="18288"/>
                  </a:lnTo>
                  <a:cubicBezTo>
                    <a:pt x="96012" y="12097"/>
                    <a:pt x="91059" y="7144"/>
                    <a:pt x="84868" y="7144"/>
                  </a:cubicBezTo>
                  <a:close/>
                  <a:moveTo>
                    <a:pt x="73819" y="118205"/>
                  </a:moveTo>
                  <a:lnTo>
                    <a:pt x="29432" y="118205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18205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352">
              <a:extLst>
                <a:ext uri="{FF2B5EF4-FFF2-40B4-BE49-F238E27FC236}">
                  <a16:creationId xmlns="" xmlns:a16="http://schemas.microsoft.com/office/drawing/2014/main" id="{ED7E4EEF-B25F-44F9-9E4F-006DD94A663B}"/>
                </a:ext>
              </a:extLst>
            </p:cNvPr>
            <p:cNvSpPr/>
            <p:nvPr/>
          </p:nvSpPr>
          <p:spPr>
            <a:xfrm>
              <a:off x="1714015" y="1748694"/>
              <a:ext cx="95250" cy="161925"/>
            </a:xfrm>
            <a:custGeom>
              <a:avLst/>
              <a:gdLst>
                <a:gd name="connsiteX0" fmla="*/ 18288 w 95250"/>
                <a:gd name="connsiteY0" fmla="*/ 7239 h 161925"/>
                <a:gd name="connsiteX1" fmla="*/ 7144 w 95250"/>
                <a:gd name="connsiteY1" fmla="*/ 18383 h 161925"/>
                <a:gd name="connsiteX2" fmla="*/ 7144 w 95250"/>
                <a:gd name="connsiteY2" fmla="*/ 151543 h 161925"/>
                <a:gd name="connsiteX3" fmla="*/ 18288 w 95250"/>
                <a:gd name="connsiteY3" fmla="*/ 162687 h 161925"/>
                <a:gd name="connsiteX4" fmla="*/ 84868 w 95250"/>
                <a:gd name="connsiteY4" fmla="*/ 162687 h 161925"/>
                <a:gd name="connsiteX5" fmla="*/ 96012 w 95250"/>
                <a:gd name="connsiteY5" fmla="*/ 151543 h 161925"/>
                <a:gd name="connsiteX6" fmla="*/ 96012 w 95250"/>
                <a:gd name="connsiteY6" fmla="*/ 18288 h 161925"/>
                <a:gd name="connsiteX7" fmla="*/ 84868 w 95250"/>
                <a:gd name="connsiteY7" fmla="*/ 7144 h 161925"/>
                <a:gd name="connsiteX8" fmla="*/ 18288 w 95250"/>
                <a:gd name="connsiteY8" fmla="*/ 7144 h 161925"/>
                <a:gd name="connsiteX9" fmla="*/ 73819 w 95250"/>
                <a:gd name="connsiteY9" fmla="*/ 140494 h 161925"/>
                <a:gd name="connsiteX10" fmla="*/ 29432 w 95250"/>
                <a:gd name="connsiteY10" fmla="*/ 140494 h 161925"/>
                <a:gd name="connsiteX11" fmla="*/ 29432 w 95250"/>
                <a:gd name="connsiteY11" fmla="*/ 29432 h 161925"/>
                <a:gd name="connsiteX12" fmla="*/ 73819 w 95250"/>
                <a:gd name="connsiteY12" fmla="*/ 29432 h 161925"/>
                <a:gd name="connsiteX13" fmla="*/ 73819 w 95250"/>
                <a:gd name="connsiteY13" fmla="*/ 1404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61925">
                  <a:moveTo>
                    <a:pt x="18288" y="7239"/>
                  </a:moveTo>
                  <a:cubicBezTo>
                    <a:pt x="12192" y="7239"/>
                    <a:pt x="7144" y="12192"/>
                    <a:pt x="7144" y="18383"/>
                  </a:cubicBezTo>
                  <a:lnTo>
                    <a:pt x="7144" y="151543"/>
                  </a:lnTo>
                  <a:cubicBezTo>
                    <a:pt x="7144" y="157639"/>
                    <a:pt x="12097" y="162687"/>
                    <a:pt x="18288" y="162687"/>
                  </a:cubicBezTo>
                  <a:lnTo>
                    <a:pt x="84868" y="162687"/>
                  </a:lnTo>
                  <a:cubicBezTo>
                    <a:pt x="90964" y="162687"/>
                    <a:pt x="96012" y="157734"/>
                    <a:pt x="96012" y="151543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lose/>
                  <a:moveTo>
                    <a:pt x="73819" y="140494"/>
                  </a:moveTo>
                  <a:lnTo>
                    <a:pt x="29432" y="140494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4049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353">
              <a:extLst>
                <a:ext uri="{FF2B5EF4-FFF2-40B4-BE49-F238E27FC236}">
                  <a16:creationId xmlns="" xmlns:a16="http://schemas.microsoft.com/office/drawing/2014/main" id="{3FD44944-AF02-499B-94A0-1D1B29B6950E}"/>
                </a:ext>
              </a:extLst>
            </p:cNvPr>
            <p:cNvSpPr/>
            <p:nvPr/>
          </p:nvSpPr>
          <p:spPr>
            <a:xfrm>
              <a:off x="1491368" y="1637918"/>
              <a:ext cx="209550" cy="161925"/>
            </a:xfrm>
            <a:custGeom>
              <a:avLst/>
              <a:gdLst>
                <a:gd name="connsiteX0" fmla="*/ 18145 w 209550"/>
                <a:gd name="connsiteY0" fmla="*/ 162401 h 161925"/>
                <a:gd name="connsiteX1" fmla="*/ 25956 w 209550"/>
                <a:gd name="connsiteY1" fmla="*/ 159163 h 161925"/>
                <a:gd name="connsiteX2" fmla="*/ 84820 w 209550"/>
                <a:gd name="connsiteY2" fmla="*/ 100394 h 161925"/>
                <a:gd name="connsiteX3" fmla="*/ 99203 w 209550"/>
                <a:gd name="connsiteY3" fmla="*/ 114776 h 161925"/>
                <a:gd name="connsiteX4" fmla="*/ 114919 w 209550"/>
                <a:gd name="connsiteY4" fmla="*/ 114776 h 161925"/>
                <a:gd name="connsiteX5" fmla="*/ 184737 w 209550"/>
                <a:gd name="connsiteY5" fmla="*/ 44958 h 161925"/>
                <a:gd name="connsiteX6" fmla="*/ 184737 w 209550"/>
                <a:gd name="connsiteY6" fmla="*/ 62579 h 161925"/>
                <a:gd name="connsiteX7" fmla="*/ 195882 w 209550"/>
                <a:gd name="connsiteY7" fmla="*/ 73723 h 161925"/>
                <a:gd name="connsiteX8" fmla="*/ 207026 w 209550"/>
                <a:gd name="connsiteY8" fmla="*/ 62579 h 161925"/>
                <a:gd name="connsiteX9" fmla="*/ 207026 w 209550"/>
                <a:gd name="connsiteY9" fmla="*/ 18193 h 161925"/>
                <a:gd name="connsiteX10" fmla="*/ 207026 w 209550"/>
                <a:gd name="connsiteY10" fmla="*/ 18193 h 161925"/>
                <a:gd name="connsiteX11" fmla="*/ 195882 w 209550"/>
                <a:gd name="connsiteY11" fmla="*/ 7144 h 161925"/>
                <a:gd name="connsiteX12" fmla="*/ 151495 w 209550"/>
                <a:gd name="connsiteY12" fmla="*/ 7144 h 161925"/>
                <a:gd name="connsiteX13" fmla="*/ 140351 w 209550"/>
                <a:gd name="connsiteY13" fmla="*/ 18288 h 161925"/>
                <a:gd name="connsiteX14" fmla="*/ 151495 w 209550"/>
                <a:gd name="connsiteY14" fmla="*/ 29432 h 161925"/>
                <a:gd name="connsiteX15" fmla="*/ 169116 w 209550"/>
                <a:gd name="connsiteY15" fmla="*/ 29432 h 161925"/>
                <a:gd name="connsiteX16" fmla="*/ 107109 w 209550"/>
                <a:gd name="connsiteY16" fmla="*/ 91440 h 161925"/>
                <a:gd name="connsiteX17" fmla="*/ 92726 w 209550"/>
                <a:gd name="connsiteY17" fmla="*/ 77057 h 161925"/>
                <a:gd name="connsiteX18" fmla="*/ 77010 w 209550"/>
                <a:gd name="connsiteY18" fmla="*/ 77057 h 161925"/>
                <a:gd name="connsiteX19" fmla="*/ 10430 w 209550"/>
                <a:gd name="connsiteY19" fmla="*/ 143637 h 161925"/>
                <a:gd name="connsiteX20" fmla="*/ 10430 w 209550"/>
                <a:gd name="connsiteY20" fmla="*/ 159353 h 161925"/>
                <a:gd name="connsiteX21" fmla="*/ 18145 w 209550"/>
                <a:gd name="connsiteY21" fmla="*/ 1624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9550" h="161925">
                  <a:moveTo>
                    <a:pt x="18145" y="162401"/>
                  </a:moveTo>
                  <a:cubicBezTo>
                    <a:pt x="21003" y="162401"/>
                    <a:pt x="23860" y="161354"/>
                    <a:pt x="25956" y="159163"/>
                  </a:cubicBezTo>
                  <a:lnTo>
                    <a:pt x="84820" y="100394"/>
                  </a:lnTo>
                  <a:lnTo>
                    <a:pt x="99203" y="114776"/>
                  </a:lnTo>
                  <a:cubicBezTo>
                    <a:pt x="103584" y="119158"/>
                    <a:pt x="110538" y="119158"/>
                    <a:pt x="114919" y="114776"/>
                  </a:cubicBezTo>
                  <a:lnTo>
                    <a:pt x="184737" y="44958"/>
                  </a:lnTo>
                  <a:lnTo>
                    <a:pt x="184737" y="62579"/>
                  </a:lnTo>
                  <a:cubicBezTo>
                    <a:pt x="184737" y="68675"/>
                    <a:pt x="189690" y="73723"/>
                    <a:pt x="195882" y="73723"/>
                  </a:cubicBezTo>
                  <a:cubicBezTo>
                    <a:pt x="201978" y="73723"/>
                    <a:pt x="207026" y="68771"/>
                    <a:pt x="207026" y="62579"/>
                  </a:cubicBezTo>
                  <a:lnTo>
                    <a:pt x="207026" y="18193"/>
                  </a:lnTo>
                  <a:cubicBezTo>
                    <a:pt x="207026" y="18193"/>
                    <a:pt x="207026" y="18193"/>
                    <a:pt x="207026" y="18193"/>
                  </a:cubicBezTo>
                  <a:cubicBezTo>
                    <a:pt x="207026" y="12002"/>
                    <a:pt x="201978" y="7144"/>
                    <a:pt x="195882" y="7144"/>
                  </a:cubicBezTo>
                  <a:lnTo>
                    <a:pt x="151495" y="7144"/>
                  </a:lnTo>
                  <a:cubicBezTo>
                    <a:pt x="145399" y="7144"/>
                    <a:pt x="140351" y="12097"/>
                    <a:pt x="140351" y="18288"/>
                  </a:cubicBezTo>
                  <a:cubicBezTo>
                    <a:pt x="140351" y="24479"/>
                    <a:pt x="145304" y="29432"/>
                    <a:pt x="151495" y="29432"/>
                  </a:cubicBezTo>
                  <a:lnTo>
                    <a:pt x="169116" y="29432"/>
                  </a:lnTo>
                  <a:lnTo>
                    <a:pt x="107109" y="91440"/>
                  </a:lnTo>
                  <a:lnTo>
                    <a:pt x="92726" y="77057"/>
                  </a:lnTo>
                  <a:cubicBezTo>
                    <a:pt x="88344" y="72676"/>
                    <a:pt x="81391" y="72676"/>
                    <a:pt x="77010" y="77057"/>
                  </a:cubicBezTo>
                  <a:lnTo>
                    <a:pt x="10430" y="143637"/>
                  </a:lnTo>
                  <a:cubicBezTo>
                    <a:pt x="6048" y="148019"/>
                    <a:pt x="6048" y="154972"/>
                    <a:pt x="10430" y="159353"/>
                  </a:cubicBezTo>
                  <a:cubicBezTo>
                    <a:pt x="12525" y="161354"/>
                    <a:pt x="15383" y="162401"/>
                    <a:pt x="18145" y="16240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66137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1471" y="1608184"/>
            <a:ext cx="11658873" cy="43224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cs typeface="B Koodak" panose="00000700000000000000" pitchFamily="2" charset="-78"/>
            </a:endParaRPr>
          </a:p>
          <a:p>
            <a:pPr algn="just"/>
            <a:r>
              <a:rPr lang="fa-IR" sz="3600" dirty="0">
                <a:cs typeface="B Koodak" panose="00000700000000000000" pitchFamily="2" charset="-78"/>
              </a:rPr>
              <a:t>پس از تامین هزینه های مالی که نیاز </a:t>
            </a:r>
            <a:r>
              <a:rPr lang="ar-SA" sz="3600" dirty="0" smtClean="0">
                <a:cs typeface="B Koodak" panose="00000700000000000000" pitchFamily="2" charset="-78"/>
              </a:rPr>
              <a:t>به </a:t>
            </a:r>
            <a:r>
              <a:rPr lang="ar-SA" sz="3600" dirty="0">
                <a:cs typeface="B Koodak" panose="00000700000000000000" pitchFamily="2" charset="-78"/>
              </a:rPr>
              <a:t>حمایت های </a:t>
            </a:r>
            <a:r>
              <a:rPr lang="ar-SA" sz="3600" dirty="0" smtClean="0">
                <a:cs typeface="B Koodak" panose="00000700000000000000" pitchFamily="2" charset="-78"/>
              </a:rPr>
              <a:t>بیشتر </a:t>
            </a:r>
            <a:r>
              <a:rPr lang="ar-SA" sz="3600" dirty="0">
                <a:cs typeface="B Koodak" panose="00000700000000000000" pitchFamily="2" charset="-78"/>
              </a:rPr>
              <a:t>جامعه الزهرا </a:t>
            </a:r>
            <a:r>
              <a:rPr lang="fa-IR" sz="2800" dirty="0" smtClean="0">
                <a:cs typeface="B Koodak" panose="00000700000000000000" pitchFamily="2" charset="-78"/>
              </a:rPr>
              <a:t>(س)</a:t>
            </a:r>
            <a:r>
              <a:rPr lang="ar-SA" sz="2800" dirty="0" smtClean="0">
                <a:cs typeface="B Koodak" panose="00000700000000000000" pitchFamily="2" charset="-78"/>
              </a:rPr>
              <a:t> </a:t>
            </a:r>
            <a:r>
              <a:rPr lang="ar-SA" sz="3600" dirty="0">
                <a:cs typeface="B Koodak" panose="00000700000000000000" pitchFamily="2" charset="-78"/>
              </a:rPr>
              <a:t>یا </a:t>
            </a:r>
            <a:r>
              <a:rPr lang="ar-SA" sz="3600" dirty="0" smtClean="0">
                <a:cs typeface="B Koodak" panose="00000700000000000000" pitchFamily="2" charset="-78"/>
              </a:rPr>
              <a:t>واحدهای </a:t>
            </a:r>
            <a:r>
              <a:rPr lang="ar-SA" sz="3600" dirty="0">
                <a:cs typeface="B Koodak" panose="00000700000000000000" pitchFamily="2" charset="-78"/>
              </a:rPr>
              <a:t>مقاومت بسیج از جهت مالی و نیرو و</a:t>
            </a:r>
            <a:r>
              <a:rPr lang="en-US" sz="3600" dirty="0">
                <a:cs typeface="B Koodak" panose="00000700000000000000" pitchFamily="2" charset="-78"/>
              </a:rPr>
              <a:t> </a:t>
            </a:r>
            <a:r>
              <a:rPr lang="en-US" sz="3600" dirty="0" smtClean="0">
                <a:cs typeface="B Koodak" panose="00000700000000000000" pitchFamily="2" charset="-78"/>
              </a:rPr>
              <a:t>... </a:t>
            </a:r>
            <a:r>
              <a:rPr lang="fa-IR" sz="3600" dirty="0" smtClean="0">
                <a:cs typeface="B Koodak" panose="00000700000000000000" pitchFamily="2" charset="-78"/>
              </a:rPr>
              <a:t>قابلیت توسعه و تکثرپذیری فعالیت را دارد.</a:t>
            </a:r>
            <a:endParaRPr lang="fa-IR" sz="36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471" y="373380"/>
            <a:ext cx="106089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 تکثیر پذیری فعالیت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548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40552" y="3525025"/>
            <a:ext cx="3767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16200000" flipV="1">
            <a:off x="-756499" y="-619635"/>
            <a:ext cx="5752010" cy="7575777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374403 w 4813275"/>
              <a:gd name="connsiteY2" fmla="*/ 2940107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788824 w 4813275"/>
              <a:gd name="connsiteY2" fmla="*/ 2953603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788824" y="2953603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n-US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433" y="3181937"/>
            <a:ext cx="4370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تهیه و تنظیم:</a:t>
            </a:r>
          </a:p>
          <a:p>
            <a:pPr algn="ctr" rtl="1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نادیا </a:t>
            </a:r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علوی</a:t>
            </a:r>
          </a:p>
          <a:p>
            <a:pPr algn="ctr" rtl="1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لیسانس حقوق </a:t>
            </a:r>
          </a:p>
          <a:p>
            <a:pPr algn="ctr" rtl="1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طلبه سطح 2</a:t>
            </a:r>
            <a:endParaRPr lang="fa-I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 rtl="1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6109"/>
            <a:ext cx="5389132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B Titr" panose="00000700000000000000" pitchFamily="2" charset="-78"/>
              </a:rPr>
              <a:t>برگزاری مسابقات مختلف با ارائه خلاصه کتب معرفتی در مناسبتها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29" y="0"/>
            <a:ext cx="5587301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1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7FF204-EBDB-41FF-B54F-D087E751517D}"/>
              </a:ext>
            </a:extLst>
          </p:cNvPr>
          <p:cNvSpPr txBox="1"/>
          <p:nvPr/>
        </p:nvSpPr>
        <p:spPr>
          <a:xfrm>
            <a:off x="7330440" y="2420254"/>
            <a:ext cx="4709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altLang="en-US" sz="4800" b="1" dirty="0">
                <a:solidFill>
                  <a:srgbClr val="D60093"/>
                </a:solidFill>
                <a:cs typeface="B Titr" panose="00000700000000000000" pitchFamily="2" charset="-78"/>
              </a:rPr>
              <a:t>کلام </a:t>
            </a:r>
            <a:r>
              <a:rPr lang="fa-IR" altLang="en-US" sz="4800" b="1" dirty="0" smtClean="0">
                <a:solidFill>
                  <a:srgbClr val="D60093"/>
                </a:solidFill>
                <a:cs typeface="B Titr" panose="00000700000000000000" pitchFamily="2" charset="-78"/>
              </a:rPr>
              <a:t>امیرالمومنین</a:t>
            </a:r>
            <a:endParaRPr lang="fa-IR" sz="6000" b="1" dirty="0">
              <a:solidFill>
                <a:srgbClr val="FF0000"/>
              </a:solidFill>
              <a:cs typeface="B Roy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7330440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3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-441238" y="448706"/>
            <a:ext cx="6754853" cy="5857441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374403 w 4813275"/>
              <a:gd name="connsiteY2" fmla="*/ 2940107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788824 w 4813275"/>
              <a:gd name="connsiteY2" fmla="*/ 2953603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788824" y="2953603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n-US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="" xmlns:a16="http://schemas.microsoft.com/office/drawing/2014/main" id="{1AA6B203-6B99-4C75-9C93-A558BD12F875}"/>
              </a:ext>
            </a:extLst>
          </p:cNvPr>
          <p:cNvSpPr/>
          <p:nvPr/>
        </p:nvSpPr>
        <p:spPr>
          <a:xfrm>
            <a:off x="0" y="6092765"/>
            <a:ext cx="12190322" cy="76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76" extrusionOk="0">
                <a:moveTo>
                  <a:pt x="12796" y="7279"/>
                </a:moveTo>
                <a:cubicBezTo>
                  <a:pt x="6734" y="21599"/>
                  <a:pt x="1977" y="19295"/>
                  <a:pt x="0" y="14999"/>
                </a:cubicBezTo>
                <a:lnTo>
                  <a:pt x="0" y="20875"/>
                </a:lnTo>
                <a:lnTo>
                  <a:pt x="21600" y="20875"/>
                </a:lnTo>
                <a:lnTo>
                  <a:pt x="21600" y="3710"/>
                </a:lnTo>
                <a:cubicBezTo>
                  <a:pt x="21242" y="2616"/>
                  <a:pt x="20203" y="0"/>
                  <a:pt x="18450" y="0"/>
                </a:cubicBezTo>
                <a:cubicBezTo>
                  <a:pt x="17036" y="-1"/>
                  <a:pt x="15157" y="1701"/>
                  <a:pt x="12796" y="7279"/>
                </a:cubicBezTo>
              </a:path>
            </a:pathLst>
          </a:custGeom>
          <a:gradFill>
            <a:gsLst>
              <a:gs pos="13000">
                <a:schemeClr val="accent2"/>
              </a:gs>
              <a:gs pos="84000">
                <a:schemeClr val="accent3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64019" y="558572"/>
            <a:ext cx="46975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Titr" panose="00000700000000000000" pitchFamily="2" charset="-78"/>
              </a:rPr>
              <a:t>انس با کتاب و آشنایی با معارف، موجب آگاهی زن از حقوقی است که اسلام برای زنان مسلمان در خانواده قرار داده است.</a:t>
            </a:r>
          </a:p>
          <a:p>
            <a:pPr algn="ctr" rtl="1"/>
            <a:r>
              <a:rPr lang="fa-IR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Titr" panose="00000700000000000000" pitchFamily="2" charset="-78"/>
              </a:rPr>
              <a:t> 1376/11/29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41" y="413378"/>
            <a:ext cx="4755719" cy="43110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431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74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4818" y="0"/>
            <a:ext cx="3613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معرفی </a:t>
            </a:r>
            <a:r>
              <a:rPr lang="fa-I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888936"/>
            <a:ext cx="11484550" cy="548982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این فعالیت شامل:</a:t>
            </a:r>
            <a:r>
              <a:rPr lang="en-US" sz="2800" dirty="0">
                <a:cs typeface="B Koodak" panose="00000700000000000000" pitchFamily="2" charset="-78"/>
              </a:rPr>
              <a:t> </a:t>
            </a:r>
            <a:r>
              <a:rPr lang="ar-SA" sz="2800" dirty="0" smtClean="0">
                <a:cs typeface="B Koodak" panose="00000700000000000000" pitchFamily="2" charset="-78"/>
              </a:rPr>
              <a:t>ارائه </a:t>
            </a:r>
            <a:r>
              <a:rPr lang="ar-SA" sz="2800" dirty="0" smtClean="0">
                <a:cs typeface="B Koodak" panose="00000700000000000000" pitchFamily="2" charset="-78"/>
              </a:rPr>
              <a:t>خلاصه کتب </a:t>
            </a:r>
            <a:r>
              <a:rPr lang="ar-SA" sz="2800" dirty="0">
                <a:cs typeface="B Koodak" panose="00000700000000000000" pitchFamily="2" charset="-78"/>
              </a:rPr>
              <a:t>معرفتی بر اساس موضوعات در مناسبت های مختلف نظیر غدیر ، عاشورا ، جهاد با نفس و</a:t>
            </a:r>
            <a:r>
              <a:rPr lang="en-US" sz="2800" dirty="0">
                <a:cs typeface="B Koodak" panose="00000700000000000000" pitchFamily="2" charset="-78"/>
              </a:rPr>
              <a:t> </a:t>
            </a:r>
            <a:r>
              <a:rPr lang="en-US" sz="2800" dirty="0" smtClean="0">
                <a:cs typeface="B Koodak" panose="00000700000000000000" pitchFamily="2" charset="-78"/>
              </a:rPr>
              <a:t>...</a:t>
            </a:r>
            <a:r>
              <a:rPr lang="fa-IR" sz="2800" dirty="0" smtClean="0">
                <a:cs typeface="B Koodak" panose="00000700000000000000" pitchFamily="2" charset="-78"/>
              </a:rPr>
              <a:t>می باشد.</a:t>
            </a:r>
            <a:endParaRPr lang="fa-IR" sz="2800" dirty="0">
              <a:cs typeface="B Koodak" panose="000007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این فعالیت در قالب : </a:t>
            </a:r>
            <a:r>
              <a:rPr lang="ar-SA" sz="2800" dirty="0">
                <a:cs typeface="B Koodak" panose="00000700000000000000" pitchFamily="2" charset="-78"/>
              </a:rPr>
              <a:t>برگزاری مسابقات مختلف کتابخوانی </a:t>
            </a:r>
            <a:r>
              <a:rPr lang="fa-IR" sz="2800" dirty="0" smtClean="0">
                <a:cs typeface="B Koodak" panose="00000700000000000000" pitchFamily="2" charset="-78"/>
              </a:rPr>
              <a:t>انجام شده است.</a:t>
            </a:r>
            <a:endParaRPr lang="fa-IR" sz="2800" dirty="0">
              <a:solidFill>
                <a:srgbClr val="FF0000"/>
              </a:solidFill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موضوع: </a:t>
            </a:r>
            <a:r>
              <a:rPr lang="fa-IR" sz="2800" dirty="0" smtClean="0">
                <a:cs typeface="B Koodak" panose="00000700000000000000" pitchFamily="2" charset="-78"/>
              </a:rPr>
              <a:t>عمومی</a:t>
            </a:r>
            <a:endParaRPr lang="fa-IR" sz="28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مخاطبان طرح : بسیجیان هستند.</a:t>
            </a:r>
            <a:endParaRPr lang="fa-IR" sz="28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تبلیغات فعالیت: </a:t>
            </a:r>
            <a:r>
              <a:rPr lang="ar-SA" sz="2800" dirty="0">
                <a:cs typeface="B Koodak" panose="00000700000000000000" pitchFamily="2" charset="-78"/>
              </a:rPr>
              <a:t>درسطح </a:t>
            </a:r>
            <a:r>
              <a:rPr lang="ar-SA" sz="2800" dirty="0">
                <a:cs typeface="B Koodak" panose="00000700000000000000" pitchFamily="2" charset="-78"/>
              </a:rPr>
              <a:t>واحد مقاومت پایگاه حضرت </a:t>
            </a:r>
            <a:r>
              <a:rPr lang="ar-SA" sz="2800" dirty="0" smtClean="0">
                <a:cs typeface="B Koodak" panose="00000700000000000000" pitchFamily="2" charset="-78"/>
              </a:rPr>
              <a:t>زینب</a:t>
            </a:r>
            <a:r>
              <a:rPr lang="fa-IR" sz="2000" dirty="0" smtClean="0">
                <a:cs typeface="B Koodak" panose="00000700000000000000" pitchFamily="2" charset="-78"/>
              </a:rPr>
              <a:t>(</a:t>
            </a:r>
            <a:r>
              <a:rPr lang="ar-SA" sz="2000" dirty="0" smtClean="0">
                <a:cs typeface="B Koodak" panose="00000700000000000000" pitchFamily="2" charset="-78"/>
              </a:rPr>
              <a:t>س</a:t>
            </a:r>
            <a:r>
              <a:rPr lang="fa-IR" sz="2000" dirty="0" smtClean="0">
                <a:cs typeface="B Koodak" panose="00000700000000000000" pitchFamily="2" charset="-78"/>
              </a:rPr>
              <a:t>) </a:t>
            </a:r>
            <a:r>
              <a:rPr lang="fa-IR" sz="2800" dirty="0" smtClean="0">
                <a:cs typeface="B Koodak" panose="00000700000000000000" pitchFamily="2" charset="-78"/>
              </a:rPr>
              <a:t>دزفول</a:t>
            </a:r>
            <a:r>
              <a:rPr lang="ar-SA" sz="2800" dirty="0" smtClean="0">
                <a:cs typeface="B Koodak" panose="00000700000000000000" pitchFamily="2" charset="-78"/>
              </a:rPr>
              <a:t> و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smtClean="0">
                <a:cs typeface="B Koodak" panose="00000700000000000000" pitchFamily="2" charset="-78"/>
              </a:rPr>
              <a:t>در سطح</a:t>
            </a:r>
            <a:r>
              <a:rPr lang="ar-SA" sz="2800" dirty="0" smtClean="0">
                <a:cs typeface="B Koodak" panose="00000700000000000000" pitchFamily="2" charset="-78"/>
              </a:rPr>
              <a:t> </a:t>
            </a:r>
            <a:r>
              <a:rPr lang="ar-SA" sz="2800" dirty="0">
                <a:cs typeface="B Koodak" panose="00000700000000000000" pitchFamily="2" charset="-78"/>
              </a:rPr>
              <a:t>فضای </a:t>
            </a:r>
            <a:r>
              <a:rPr lang="ar-SA" sz="2800" dirty="0" smtClean="0">
                <a:cs typeface="B Koodak" panose="00000700000000000000" pitchFamily="2" charset="-78"/>
              </a:rPr>
              <a:t>مجازی</a:t>
            </a:r>
            <a:r>
              <a:rPr lang="fa-IR" sz="2800" dirty="0" smtClean="0">
                <a:cs typeface="B Koodak" panose="00000700000000000000" pitchFamily="2" charset="-78"/>
              </a:rPr>
              <a:t> صورت پدیرفته است.</a:t>
            </a:r>
            <a:r>
              <a:rPr lang="ar-SA" sz="2800" dirty="0" smtClean="0">
                <a:cs typeface="B Koodak" panose="00000700000000000000" pitchFamily="2" charset="-78"/>
              </a:rPr>
              <a:t> 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9206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687614" y="2242960"/>
            <a:ext cx="400462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لوازم فعالیت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3" y="1183429"/>
            <a:ext cx="7363892" cy="476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67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52408" y="322118"/>
            <a:ext cx="57583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لوازم 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59080" y="1245448"/>
            <a:ext cx="11835068" cy="545543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dirty="0">
                <a:cs typeface="B Koodak" panose="00000700000000000000" pitchFamily="2" charset="-78"/>
              </a:rPr>
              <a:t>هر </a:t>
            </a:r>
            <a:r>
              <a:rPr lang="fa-IR" dirty="0" smtClean="0">
                <a:cs typeface="B Koodak" panose="00000700000000000000" pitchFamily="2" charset="-78"/>
              </a:rPr>
              <a:t>فعالیت حدود یک </a:t>
            </a:r>
            <a:r>
              <a:rPr lang="fa-IR" dirty="0" smtClean="0">
                <a:cs typeface="B Koodak" panose="00000700000000000000" pitchFamily="2" charset="-78"/>
              </a:rPr>
              <a:t>هفته زمان برده است.</a:t>
            </a:r>
            <a:endParaRPr lang="fa-IR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dirty="0">
                <a:cs typeface="B Koodak" panose="00000700000000000000" pitchFamily="2" charset="-78"/>
              </a:rPr>
              <a:t>مکان </a:t>
            </a:r>
            <a:r>
              <a:rPr lang="fa-IR" dirty="0" smtClean="0">
                <a:cs typeface="B Koodak" panose="00000700000000000000" pitchFamily="2" charset="-78"/>
              </a:rPr>
              <a:t>فعالیت</a:t>
            </a:r>
            <a:r>
              <a:rPr lang="fa-IR" dirty="0">
                <a:cs typeface="B Koodak" panose="00000700000000000000" pitchFamily="2" charset="-78"/>
              </a:rPr>
              <a:t> </a:t>
            </a:r>
            <a:r>
              <a:rPr lang="ar-SA" dirty="0" smtClean="0">
                <a:cs typeface="B Koodak" panose="00000700000000000000" pitchFamily="2" charset="-78"/>
              </a:rPr>
              <a:t>پایگاه </a:t>
            </a:r>
            <a:r>
              <a:rPr lang="ar-SA" dirty="0">
                <a:cs typeface="B Koodak" panose="00000700000000000000" pitchFamily="2" charset="-78"/>
              </a:rPr>
              <a:t>حضرت زینب </a:t>
            </a:r>
            <a:r>
              <a:rPr lang="fa-IR" dirty="0">
                <a:cs typeface="B Koodak" panose="00000700000000000000" pitchFamily="2" charset="-78"/>
              </a:rPr>
              <a:t>(س) </a:t>
            </a:r>
            <a:r>
              <a:rPr lang="ar-SA" dirty="0">
                <a:cs typeface="B Koodak" panose="00000700000000000000" pitchFamily="2" charset="-78"/>
              </a:rPr>
              <a:t>و </a:t>
            </a:r>
            <a:r>
              <a:rPr lang="ar-SA" dirty="0">
                <a:cs typeface="B Koodak" panose="00000700000000000000" pitchFamily="2" charset="-78"/>
              </a:rPr>
              <a:t>فضای مجازی </a:t>
            </a:r>
            <a:r>
              <a:rPr lang="fa-IR" dirty="0">
                <a:cs typeface="B Koodak" panose="00000700000000000000" pitchFamily="2" charset="-78"/>
              </a:rPr>
              <a:t>بوده است.</a:t>
            </a:r>
            <a:endParaRPr lang="fa-IR" dirty="0">
              <a:cs typeface="B Koodak" panose="00000700000000000000" pitchFamily="2" charset="-78"/>
            </a:endParaRPr>
          </a:p>
          <a:p>
            <a:pPr algn="just"/>
            <a:r>
              <a:rPr lang="fa-IR" dirty="0">
                <a:cs typeface="B Koodak" panose="00000700000000000000" pitchFamily="2" charset="-78"/>
              </a:rPr>
              <a:t>امکانات و ابزار فعالیت شامل </a:t>
            </a:r>
            <a:r>
              <a:rPr lang="ar-SA" dirty="0">
                <a:cs typeface="B Koodak" panose="00000700000000000000" pitchFamily="2" charset="-78"/>
              </a:rPr>
              <a:t>کتب مختلف اسلامی و مطالعه و ارائه </a:t>
            </a:r>
            <a:r>
              <a:rPr lang="ar-SA" dirty="0" smtClean="0">
                <a:cs typeface="B Koodak" panose="00000700000000000000" pitchFamily="2" charset="-78"/>
              </a:rPr>
              <a:t>خلاصه مطالعات </a:t>
            </a:r>
            <a:r>
              <a:rPr lang="ar-SA" dirty="0">
                <a:cs typeface="B Koodak" panose="00000700000000000000" pitchFamily="2" charset="-78"/>
              </a:rPr>
              <a:t>انجام شده در قالب محصول چاپ شده به </a:t>
            </a:r>
            <a:r>
              <a:rPr lang="ar-SA" dirty="0" smtClean="0">
                <a:cs typeface="B Koodak" panose="00000700000000000000" pitchFamily="2" charset="-78"/>
              </a:rPr>
              <a:t>بسیجیان</a:t>
            </a:r>
            <a:r>
              <a:rPr lang="fa-IR" dirty="0" smtClean="0">
                <a:cs typeface="B Koodak" panose="00000700000000000000" pitchFamily="2" charset="-78"/>
              </a:rPr>
              <a:t> بوده</a:t>
            </a:r>
            <a:r>
              <a:rPr lang="fa-IR" dirty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و در بستر</a:t>
            </a:r>
            <a:r>
              <a:rPr lang="ar-SA" dirty="0" smtClean="0">
                <a:cs typeface="B Koodak" panose="00000700000000000000" pitchFamily="2" charset="-78"/>
              </a:rPr>
              <a:t> </a:t>
            </a:r>
            <a:r>
              <a:rPr lang="ar-SA" dirty="0">
                <a:cs typeface="B Koodak" panose="00000700000000000000" pitchFamily="2" charset="-78"/>
              </a:rPr>
              <a:t>فضای مجازی در صورت </a:t>
            </a:r>
            <a:r>
              <a:rPr lang="ar-SA" dirty="0" smtClean="0">
                <a:cs typeface="B Koodak" panose="00000700000000000000" pitchFamily="2" charset="-78"/>
              </a:rPr>
              <a:t>نیاز</a:t>
            </a:r>
            <a:r>
              <a:rPr lang="fa-IR" dirty="0" smtClean="0">
                <a:cs typeface="B Koodak" panose="00000700000000000000" pitchFamily="2" charset="-78"/>
              </a:rPr>
              <a:t> انجام پذیرفته است و</a:t>
            </a:r>
            <a:r>
              <a:rPr lang="ar-SA" dirty="0" smtClean="0">
                <a:cs typeface="B Koodak" panose="00000700000000000000" pitchFamily="2" charset="-78"/>
              </a:rPr>
              <a:t> </a:t>
            </a:r>
            <a:r>
              <a:rPr lang="ar-SA" dirty="0">
                <a:cs typeface="B Koodak" panose="00000700000000000000" pitchFamily="2" charset="-78"/>
              </a:rPr>
              <a:t>این </a:t>
            </a:r>
            <a:r>
              <a:rPr lang="ar-SA" dirty="0">
                <a:cs typeface="B Koodak" panose="00000700000000000000" pitchFamily="2" charset="-78"/>
              </a:rPr>
              <a:t>فعالیت </a:t>
            </a:r>
            <a:r>
              <a:rPr lang="ar-SA" dirty="0">
                <a:cs typeface="B Koodak" panose="00000700000000000000" pitchFamily="2" charset="-78"/>
              </a:rPr>
              <a:t>یک</a:t>
            </a:r>
            <a:r>
              <a:rPr lang="en-US" dirty="0">
                <a:cs typeface="B Koodak" panose="00000700000000000000" pitchFamily="2" charset="-78"/>
              </a:rPr>
              <a:t> </a:t>
            </a:r>
            <a:r>
              <a:rPr lang="ar-SA" dirty="0">
                <a:cs typeface="B Koodak" panose="00000700000000000000" pitchFamily="2" charset="-78"/>
              </a:rPr>
              <a:t>فعالیت </a:t>
            </a:r>
            <a:r>
              <a:rPr lang="ar-SA" dirty="0">
                <a:cs typeface="B Koodak" panose="00000700000000000000" pitchFamily="2" charset="-78"/>
              </a:rPr>
              <a:t>گروهی </a:t>
            </a:r>
            <a:r>
              <a:rPr lang="ar-SA" dirty="0" smtClean="0">
                <a:cs typeface="B Koodak" panose="00000700000000000000" pitchFamily="2" charset="-78"/>
              </a:rPr>
              <a:t>و نیاز</a:t>
            </a:r>
            <a:r>
              <a:rPr lang="fa-IR" dirty="0" smtClean="0">
                <a:cs typeface="B Koodak" panose="00000700000000000000" pitchFamily="2" charset="-78"/>
              </a:rPr>
              <a:t>مند </a:t>
            </a:r>
            <a:r>
              <a:rPr lang="ar-SA" dirty="0" smtClean="0">
                <a:cs typeface="B Koodak" panose="00000700000000000000" pitchFamily="2" charset="-78"/>
              </a:rPr>
              <a:t>حمایت </a:t>
            </a:r>
            <a:r>
              <a:rPr lang="ar-SA" dirty="0">
                <a:cs typeface="B Koodak" panose="00000700000000000000" pitchFamily="2" charset="-78"/>
              </a:rPr>
              <a:t>پایگاه های مقاومت بسیج و امثال آن </a:t>
            </a:r>
            <a:r>
              <a:rPr lang="fa-IR" dirty="0" smtClean="0">
                <a:cs typeface="B Koodak" panose="00000700000000000000" pitchFamily="2" charset="-78"/>
              </a:rPr>
              <a:t>می باشد.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9746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=""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0" y="1508760"/>
            <a:ext cx="5360426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251549" y="1918546"/>
            <a:ext cx="46121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</a:t>
            </a:r>
            <a:r>
              <a:rPr lang="fa-IR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نوآورانه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64202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2074" y="840202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جنبه </a:t>
            </a:r>
            <a:r>
              <a:rPr lang="fa-IR" sz="3600" dirty="0">
                <a:cs typeface="B Koodak" panose="00000700000000000000" pitchFamily="2" charset="-78"/>
              </a:rPr>
              <a:t>نوآورانه فعالیت شامل </a:t>
            </a:r>
            <a:r>
              <a:rPr lang="ar-SA" sz="3600" dirty="0">
                <a:cs typeface="B Koodak" panose="00000700000000000000" pitchFamily="2" charset="-78"/>
              </a:rPr>
              <a:t>احساس </a:t>
            </a:r>
            <a:r>
              <a:rPr lang="ar-SA" sz="3600" dirty="0">
                <a:cs typeface="B Koodak" panose="00000700000000000000" pitchFamily="2" charset="-78"/>
              </a:rPr>
              <a:t>نیاز </a:t>
            </a:r>
            <a:r>
              <a:rPr lang="ar-SA" sz="3600" dirty="0" smtClean="0">
                <a:cs typeface="B Koodak" panose="00000700000000000000" pitchFamily="2" charset="-78"/>
              </a:rPr>
              <a:t>به </a:t>
            </a:r>
            <a:r>
              <a:rPr lang="ar-SA" sz="3600" dirty="0">
                <a:cs typeface="B Koodak" panose="00000700000000000000" pitchFamily="2" charset="-78"/>
              </a:rPr>
              <a:t>افزایش مطالعات معرفتی و اعتقادی بین بانوان </a:t>
            </a:r>
            <a:r>
              <a:rPr lang="fa-IR" sz="3600" dirty="0" smtClean="0">
                <a:cs typeface="B Koodak" panose="00000700000000000000" pitchFamily="2" charset="-78"/>
              </a:rPr>
              <a:t>در </a:t>
            </a:r>
            <a:r>
              <a:rPr lang="fa-IR" sz="3600" dirty="0">
                <a:cs typeface="B Koodak" panose="00000700000000000000" pitchFamily="2" charset="-78"/>
              </a:rPr>
              <a:t>راستای منویات مقام معظم </a:t>
            </a:r>
            <a:r>
              <a:rPr lang="fa-IR" sz="3600" dirty="0" smtClean="0">
                <a:cs typeface="B Koodak" panose="00000700000000000000" pitchFamily="2" charset="-78"/>
              </a:rPr>
              <a:t>رهبری و ارائه خلاصه مطالب بوده است.</a:t>
            </a:r>
            <a:endParaRPr lang="fa-IR" sz="36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7532" y="0"/>
            <a:ext cx="35044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</a:t>
            </a:r>
            <a:r>
              <a:rPr lang="fa-I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نوآورانه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89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136880</TotalTime>
  <Words>543</Words>
  <Application>Microsoft Office PowerPoint</Application>
  <PresentationFormat>Custom</PresentationFormat>
  <Paragraphs>59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Malgun Gothic</vt:lpstr>
      <vt:lpstr>Times New Roman</vt:lpstr>
      <vt:lpstr>B Roya</vt:lpstr>
      <vt:lpstr>B Koodak</vt:lpstr>
      <vt:lpstr>B Titr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qhh</dc:creator>
  <cp:lastModifiedBy>Kalantarian</cp:lastModifiedBy>
  <cp:revision>433</cp:revision>
  <dcterms:created xsi:type="dcterms:W3CDTF">2022-08-20T14:14:19Z</dcterms:created>
  <dcterms:modified xsi:type="dcterms:W3CDTF">2024-12-31T18:06:18Z</dcterms:modified>
</cp:coreProperties>
</file>