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F78C"/>
    <a:srgbClr val="FFF4DF"/>
    <a:srgbClr val="B89A74"/>
    <a:srgbClr val="B89974"/>
    <a:srgbClr val="D6704F"/>
    <a:srgbClr val="DA6E51"/>
    <a:srgbClr val="D5704F"/>
    <a:srgbClr val="41FD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AA987-C140-62C2-9EFC-FDAE27AE7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1F250-BA2A-EB74-9D6D-1CB54283B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6F2FE-7B23-16A5-C319-078C9C592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4EFA-2321-46F5-936D-CBDCC3A3F089}" type="datetimeFigureOut">
              <a:rPr lang="fa-IR" smtClean="0"/>
              <a:t>25/06/1446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CD44C-C0F0-1236-26B3-0896AD2A9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56F39-4005-9357-33A0-8938C2753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39B55-E351-4AB8-8667-1DED9AB8C35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04781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FA199-A56D-60DC-147E-3B0761985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035DDC-8760-1047-1FD0-D810D90FB6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E6CAA-26A2-B7B5-F914-1DA3C1065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4EFA-2321-46F5-936D-CBDCC3A3F089}" type="datetimeFigureOut">
              <a:rPr lang="fa-IR" smtClean="0"/>
              <a:t>25/06/1446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E2B84-55AA-8042-1F72-98D7FF0F6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498AD-499C-16E5-752D-C58ED9B2A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39B55-E351-4AB8-8667-1DED9AB8C35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82617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F9D886-C8A2-1850-E3CD-6AD063EA94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CF188-712C-2E3D-45E1-356AD8163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845EB-8606-F0A5-7DC1-9AEF0C22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4EFA-2321-46F5-936D-CBDCC3A3F089}" type="datetimeFigureOut">
              <a:rPr lang="fa-IR" smtClean="0"/>
              <a:t>25/06/1446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CECBF-43A7-E445-92C5-E94EE7AB4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EA2A1-6C07-BB81-BE90-5FA2280F4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39B55-E351-4AB8-8667-1DED9AB8C35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95079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DB9AF-0ED7-5699-85D6-0C53FE604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69E8C-EACB-FAF2-9B72-733F370BA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6351C-77F6-1E14-C659-CC64A4277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4EFA-2321-46F5-936D-CBDCC3A3F089}" type="datetimeFigureOut">
              <a:rPr lang="fa-IR" smtClean="0"/>
              <a:t>25/06/1446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9E0D5-EE9C-94F6-2380-52C08CC90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E035E-C87F-B916-D921-AAE6C11BA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39B55-E351-4AB8-8667-1DED9AB8C35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48675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9559F-473B-2748-5BEE-BB701769B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BDE06-086C-9296-EDBA-64E596610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28DB4-5FFB-85E3-7407-F7C6FBB23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4EFA-2321-46F5-936D-CBDCC3A3F089}" type="datetimeFigureOut">
              <a:rPr lang="fa-IR" smtClean="0"/>
              <a:t>25/06/1446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41D6F-71FD-FA2B-9322-053E8C94F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FF6A5-F54B-44E8-D92E-81A5BE509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39B55-E351-4AB8-8667-1DED9AB8C35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10919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DA1B8-0380-179B-C628-F41EEC3F3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FF65E-5E3B-97FF-413A-B0CB5234F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CCE5D8-1B5C-820E-C702-860896974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88FBD-136B-1D18-7378-D818DFA57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4EFA-2321-46F5-936D-CBDCC3A3F089}" type="datetimeFigureOut">
              <a:rPr lang="fa-IR" smtClean="0"/>
              <a:t>25/06/1446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A2254-0DF3-149B-C62F-D6749B281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C81BC-D0C4-AAB7-0335-FA6005692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39B55-E351-4AB8-8667-1DED9AB8C35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74708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A7118-8B96-0193-AB0F-5991B7FF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482F7-4772-C9D7-F3F9-DB6D2D00A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C98872-7FBD-D7AB-B73E-D2C576E09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4C1B9E-D1DE-E031-5687-F83AB72F60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DBE6D-F0D5-9F5E-BFB4-91C33CD87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7C45B9-B0C5-594B-5489-ED316CF67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4EFA-2321-46F5-936D-CBDCC3A3F089}" type="datetimeFigureOut">
              <a:rPr lang="fa-IR" smtClean="0"/>
              <a:t>25/06/1446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D13E61-9E81-5BAF-9C9C-D40A95850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AC9DDD-C62E-334F-2D05-69527A17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39B55-E351-4AB8-8667-1DED9AB8C35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71548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83BF4-9CE9-EA82-57E1-052B3F93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3640C0-AEDB-E948-DBD3-7BE3910A6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4EFA-2321-46F5-936D-CBDCC3A3F089}" type="datetimeFigureOut">
              <a:rPr lang="fa-IR" smtClean="0"/>
              <a:t>25/06/1446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CEE8B4-7812-26A5-EF22-F2525ED04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6D4B84-085B-CBD4-44EC-9D9BA3D5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39B55-E351-4AB8-8667-1DED9AB8C35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204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68A420-EA15-8B1F-EC56-DF81FB2D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4EFA-2321-46F5-936D-CBDCC3A3F089}" type="datetimeFigureOut">
              <a:rPr lang="fa-IR" smtClean="0"/>
              <a:t>25/06/1446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1EF372-C6F1-220A-016B-8C9143E2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7C82F-777F-74D3-B6AE-8748AA47F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39B55-E351-4AB8-8667-1DED9AB8C35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906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36F3F-149D-7D01-9191-F1616DFEE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AD9E1-2D99-4459-6A60-5CFD78AF8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2132F8-0159-EED0-8355-601995A41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EBB52-1D4F-3935-D67D-A75EC319A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4EFA-2321-46F5-936D-CBDCC3A3F089}" type="datetimeFigureOut">
              <a:rPr lang="fa-IR" smtClean="0"/>
              <a:t>25/06/1446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9CFAA-1565-62D0-EC03-DA9970F8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1FAC9-55C4-AC59-BD57-64535FD6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39B55-E351-4AB8-8667-1DED9AB8C35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8626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8A0C6-040D-3DBF-174D-0B4AD5C1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1F7A3E-4AB8-32DB-285D-B53605FB2E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5ABE4-3A54-8E64-D698-0DEFD3255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15917-A216-6B9E-5641-4BBCF7DA7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4EFA-2321-46F5-936D-CBDCC3A3F089}" type="datetimeFigureOut">
              <a:rPr lang="fa-IR" smtClean="0"/>
              <a:t>25/06/1446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E2496-571B-81AD-1B48-B13866127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1348C-D4DD-F3CA-8D08-CEEEF3CC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39B55-E351-4AB8-8667-1DED9AB8C35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8288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3990D5-3E1F-4955-870B-EAC07531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2B3E5-737F-B812-4F67-0127F3C35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860C2-CAED-C52C-5A04-00FFD4C625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F4EFA-2321-46F5-936D-CBDCC3A3F089}" type="datetimeFigureOut">
              <a:rPr lang="fa-IR" smtClean="0"/>
              <a:t>25/06/1446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4AD29-6BF0-147C-9098-2C89DEEC9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470CD-F6FC-5F7C-CE82-58ABA69A7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39B55-E351-4AB8-8667-1DED9AB8C35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5958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01F83A7-9034-1D8A-7C15-4FABB572A0B0}"/>
              </a:ext>
            </a:extLst>
          </p:cNvPr>
          <p:cNvGrpSpPr/>
          <p:nvPr/>
        </p:nvGrpSpPr>
        <p:grpSpPr>
          <a:xfrm>
            <a:off x="-2330731" y="3762829"/>
            <a:ext cx="4696560" cy="3791857"/>
            <a:chOff x="-95534" y="4429919"/>
            <a:chExt cx="3448334" cy="242808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D3C0D80-29DC-7823-38EC-09DADEDECD0B}"/>
                </a:ext>
              </a:extLst>
            </p:cNvPr>
            <p:cNvCxnSpPr/>
            <p:nvPr/>
          </p:nvCxnSpPr>
          <p:spPr>
            <a:xfrm>
              <a:off x="-95534" y="5994400"/>
              <a:ext cx="3448334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028A579-3261-665F-7F40-34C4D02DDFE7}"/>
                </a:ext>
              </a:extLst>
            </p:cNvPr>
            <p:cNvCxnSpPr/>
            <p:nvPr/>
          </p:nvCxnSpPr>
          <p:spPr>
            <a:xfrm>
              <a:off x="1944914" y="4429919"/>
              <a:ext cx="0" cy="242808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0" name="Diamond 9">
              <a:extLst>
                <a:ext uri="{FF2B5EF4-FFF2-40B4-BE49-F238E27FC236}">
                  <a16:creationId xmlns:a16="http://schemas.microsoft.com/office/drawing/2014/main" id="{C4CB6EC7-6789-B82F-F10F-74E86ECA4BFE}"/>
                </a:ext>
              </a:extLst>
            </p:cNvPr>
            <p:cNvSpPr/>
            <p:nvPr/>
          </p:nvSpPr>
          <p:spPr>
            <a:xfrm>
              <a:off x="1872344" y="5820229"/>
              <a:ext cx="159657" cy="362848"/>
            </a:xfrm>
            <a:prstGeom prst="diamon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80744A-31AA-C6DD-3837-8E9B9EB2120F}"/>
              </a:ext>
            </a:extLst>
          </p:cNvPr>
          <p:cNvGrpSpPr/>
          <p:nvPr/>
        </p:nvGrpSpPr>
        <p:grpSpPr>
          <a:xfrm rot="16200000">
            <a:off x="8975898" y="-294485"/>
            <a:ext cx="4696560" cy="2428081"/>
            <a:chOff x="-95534" y="4429919"/>
            <a:chExt cx="3448334" cy="242808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FDAF01-CEF6-70FC-21FA-28D4582A617E}"/>
                </a:ext>
              </a:extLst>
            </p:cNvPr>
            <p:cNvCxnSpPr/>
            <p:nvPr/>
          </p:nvCxnSpPr>
          <p:spPr>
            <a:xfrm>
              <a:off x="-95534" y="5994400"/>
              <a:ext cx="3448334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A5A19E0-1328-A02D-E3A5-E7DCC4A4473A}"/>
                </a:ext>
              </a:extLst>
            </p:cNvPr>
            <p:cNvCxnSpPr/>
            <p:nvPr/>
          </p:nvCxnSpPr>
          <p:spPr>
            <a:xfrm>
              <a:off x="1944914" y="4429919"/>
              <a:ext cx="0" cy="242808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0305C0F9-778C-B742-A540-BA319EC75318}"/>
                </a:ext>
              </a:extLst>
            </p:cNvPr>
            <p:cNvSpPr/>
            <p:nvPr/>
          </p:nvSpPr>
          <p:spPr>
            <a:xfrm>
              <a:off x="1872344" y="5820229"/>
              <a:ext cx="159657" cy="362848"/>
            </a:xfrm>
            <a:prstGeom prst="diamon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A73243-F263-626F-8305-3C6D6BB74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" b="12857"/>
          <a:stretch/>
        </p:blipFill>
        <p:spPr>
          <a:xfrm>
            <a:off x="5942706" y="211202"/>
            <a:ext cx="5543237" cy="64355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A54DC5-9E70-9816-57BD-99192A2CB546}"/>
              </a:ext>
            </a:extLst>
          </p:cNvPr>
          <p:cNvSpPr txBox="1">
            <a:spLocks/>
          </p:cNvSpPr>
          <p:nvPr/>
        </p:nvSpPr>
        <p:spPr>
          <a:xfrm>
            <a:off x="658320" y="2499629"/>
            <a:ext cx="4985896" cy="4198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a-IR" sz="3600" dirty="0">
                <a:cs typeface="B Vahid" panose="00000700000000000000" pitchFamily="2" charset="-78"/>
              </a:rPr>
              <a:t>سمیه فلاح طزرقی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a-IR" dirty="0">
                <a:cs typeface="B Vahid" panose="00000700000000000000" pitchFamily="2" charset="-78"/>
              </a:rPr>
              <a:t>طلبه سطح ۳ مشاوره خانواده موسسه آموزش عالی معصومیه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a-IR" dirty="0">
                <a:cs typeface="B Vahid" panose="00000700000000000000" pitchFamily="2" charset="-78"/>
              </a:rPr>
              <a:t>مبلغه، مربی حلقه های صالحین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a-IR" dirty="0">
                <a:cs typeface="B Vahid" panose="00000700000000000000" pitchFamily="2" charset="-78"/>
              </a:rPr>
              <a:t>مربی کانون فرهنگی تربیتی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a-IR" dirty="0">
                <a:cs typeface="B Vahid" panose="00000700000000000000" pitchFamily="2" charset="-78"/>
              </a:rPr>
              <a:t>شهر قم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a-IR" dirty="0">
                <a:cs typeface="B Vahid" panose="00000700000000000000" pitchFamily="2" charset="-78"/>
              </a:rPr>
              <a:t>راهبر: سرکار خانم حیدرزاده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DBCFC4-E34A-2FA4-2FA3-758EEA71B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68" y="-1206918"/>
            <a:ext cx="3860800" cy="485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0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10000" t="-87000" r="-8000" b="-1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31105-6193-2748-418D-C03124247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77" y="250031"/>
            <a:ext cx="10515600" cy="1325563"/>
          </a:xfrm>
        </p:spPr>
        <p:txBody>
          <a:bodyPr/>
          <a:lstStyle/>
          <a:p>
            <a:pPr algn="ctr"/>
            <a:r>
              <a:rPr lang="fa-IR" dirty="0">
                <a:cs typeface="B Narm" panose="00000400000000000000" pitchFamily="2" charset="-78"/>
              </a:rPr>
              <a:t>تامین مالی و پشتیبانی فعالیت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4A309-C8CA-6B69-3FA6-93F4D3452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4367" y="1630907"/>
            <a:ext cx="3957763" cy="3401468"/>
          </a:xfrm>
        </p:spPr>
        <p:txBody>
          <a:bodyPr>
            <a:normAutofit lnSpcReduction="10000"/>
          </a:bodyPr>
          <a:lstStyle/>
          <a:p>
            <a:pPr algn="just" rtl="1"/>
            <a:r>
              <a:rPr lang="fa-IR" b="1" dirty="0">
                <a:cs typeface="B Kamran" panose="00000400000000000000" pitchFamily="2" charset="-78"/>
              </a:rPr>
              <a:t>منابع مالی: 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.کانون یاوران حسین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. مربی کانون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مسیر درآمدزایی :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دریافت هزینه از بازدید کنندگان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هزینه کردمخاطبان: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نسبتا کم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15E9C6-3960-EC5F-5AEC-6D3EAC9157CD}"/>
              </a:ext>
            </a:extLst>
          </p:cNvPr>
          <p:cNvGrpSpPr/>
          <p:nvPr/>
        </p:nvGrpSpPr>
        <p:grpSpPr>
          <a:xfrm>
            <a:off x="-15568" y="2062090"/>
            <a:ext cx="6264322" cy="4817660"/>
            <a:chOff x="0" y="2169994"/>
            <a:chExt cx="6264322" cy="481766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9862E52-ADCC-ADE8-D4C3-EFE7DA0552CB}"/>
                </a:ext>
              </a:extLst>
            </p:cNvPr>
            <p:cNvCxnSpPr/>
            <p:nvPr/>
          </p:nvCxnSpPr>
          <p:spPr>
            <a:xfrm>
              <a:off x="491319" y="2169994"/>
              <a:ext cx="0" cy="481766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FB1450C-548B-7A93-1941-74D586F63505}"/>
                </a:ext>
              </a:extLst>
            </p:cNvPr>
            <p:cNvCxnSpPr/>
            <p:nvPr/>
          </p:nvCxnSpPr>
          <p:spPr>
            <a:xfrm>
              <a:off x="0" y="6373504"/>
              <a:ext cx="6264322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Diamond 8">
              <a:extLst>
                <a:ext uri="{FF2B5EF4-FFF2-40B4-BE49-F238E27FC236}">
                  <a16:creationId xmlns:a16="http://schemas.microsoft.com/office/drawing/2014/main" id="{A7FAD82E-63A0-A040-0496-84BF532AB0DC}"/>
                </a:ext>
              </a:extLst>
            </p:cNvPr>
            <p:cNvSpPr/>
            <p:nvPr/>
          </p:nvSpPr>
          <p:spPr>
            <a:xfrm>
              <a:off x="313900" y="6185138"/>
              <a:ext cx="368488" cy="360315"/>
            </a:xfrm>
            <a:prstGeom prst="diamond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E4E34-ADB4-5CC3-6C06-FA5B905E1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003" y="2979852"/>
            <a:ext cx="3931665" cy="36281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82609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250"/>
                            </p:stCondLst>
                            <p:childTnLst>
                              <p:par>
                                <p:cTn id="3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750"/>
                            </p:stCondLst>
                            <p:childTnLst>
                              <p:par>
                                <p:cTn id="5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0"/>
                            </p:stCondLst>
                            <p:childTnLst>
                              <p:par>
                                <p:cTn id="6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9000" t="-148000" r="-9000" b="-1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2845B-D607-A19F-F368-1D1E046AD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650" y="365125"/>
            <a:ext cx="9465149" cy="1325563"/>
          </a:xfrm>
        </p:spPr>
        <p:txBody>
          <a:bodyPr/>
          <a:lstStyle/>
          <a:p>
            <a:pPr algn="ctr"/>
            <a:r>
              <a:rPr lang="fa-IR" dirty="0">
                <a:cs typeface="B Narm" panose="00000400000000000000" pitchFamily="2" charset="-78"/>
              </a:rPr>
              <a:t>فعالیت های فرهنگی همسو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95CC8-F52E-2857-DA31-CECA888C2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696" y="2236809"/>
            <a:ext cx="9074623" cy="3822794"/>
          </a:xfrm>
        </p:spPr>
        <p:txBody>
          <a:bodyPr>
            <a:normAutofit/>
          </a:bodyPr>
          <a:lstStyle/>
          <a:p>
            <a:pPr algn="just" rtl="1"/>
            <a:r>
              <a:rPr lang="fa-IR" b="1" dirty="0">
                <a:cs typeface="B Kamran" panose="00000400000000000000" pitchFamily="2" charset="-78"/>
              </a:rPr>
              <a:t>.تبادل نظر با فعالان همسو جهت غنای فعالیت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 در طرح حاضر از این هم افزایی استفاده شده است.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 عمق بخشی : 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 . بهره گرفتن متناوب از مشاوران نوجوان 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 . برپایی غرفه‌های متنوع در حاشیه فعالیت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6D0DAE-21F5-2B34-070A-18D07C73677E}"/>
              </a:ext>
            </a:extLst>
          </p:cNvPr>
          <p:cNvGrpSpPr/>
          <p:nvPr/>
        </p:nvGrpSpPr>
        <p:grpSpPr>
          <a:xfrm>
            <a:off x="6373506" y="1269242"/>
            <a:ext cx="5939051" cy="5575110"/>
            <a:chOff x="6373506" y="1282890"/>
            <a:chExt cx="5939051" cy="557511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C8522C7-4B59-293B-58BA-C272ACDF476E}"/>
                </a:ext>
              </a:extLst>
            </p:cNvPr>
            <p:cNvCxnSpPr/>
            <p:nvPr/>
          </p:nvCxnSpPr>
          <p:spPr>
            <a:xfrm>
              <a:off x="11668836" y="1282890"/>
              <a:ext cx="0" cy="557511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Plaque 7">
              <a:extLst>
                <a:ext uri="{FF2B5EF4-FFF2-40B4-BE49-F238E27FC236}">
                  <a16:creationId xmlns:a16="http://schemas.microsoft.com/office/drawing/2014/main" id="{B1495A95-9BE1-F465-4F13-051CC21198E0}"/>
                </a:ext>
              </a:extLst>
            </p:cNvPr>
            <p:cNvSpPr/>
            <p:nvPr/>
          </p:nvSpPr>
          <p:spPr>
            <a:xfrm>
              <a:off x="11444898" y="6359861"/>
              <a:ext cx="447875" cy="436725"/>
            </a:xfrm>
            <a:prstGeom prst="plaque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325CE8-EAE4-37BC-BE75-A5AB01141903}"/>
                </a:ext>
              </a:extLst>
            </p:cNvPr>
            <p:cNvCxnSpPr>
              <a:cxnSpLocks/>
            </p:cNvCxnSpPr>
            <p:nvPr/>
          </p:nvCxnSpPr>
          <p:spPr>
            <a:xfrm>
              <a:off x="6373506" y="6573671"/>
              <a:ext cx="593905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611D890-95E6-59E4-FD5C-4CAB7EDDD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3" y="1971783"/>
            <a:ext cx="3966404" cy="435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37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750"/>
                            </p:stCondLst>
                            <p:childTnLst>
                              <p:par>
                                <p:cTn id="2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0"/>
                            </p:stCondLst>
                            <p:childTnLst>
                              <p:par>
                                <p:cTn id="3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250"/>
                            </p:stCondLst>
                            <p:childTnLst>
                              <p:par>
                                <p:cTn id="3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1250"/>
                            </p:stCondLst>
                            <p:childTnLst>
                              <p:par>
                                <p:cTn id="4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11000" t="-128000" r="-10000" b="-1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31105-6193-2748-418D-C03124247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5880"/>
            <a:ext cx="10515600" cy="1325563"/>
          </a:xfrm>
        </p:spPr>
        <p:txBody>
          <a:bodyPr/>
          <a:lstStyle/>
          <a:p>
            <a:pPr algn="ctr"/>
            <a:r>
              <a:rPr lang="fa-IR" dirty="0">
                <a:cs typeface="B Narm" panose="00000400000000000000" pitchFamily="2" charset="-78"/>
              </a:rPr>
              <a:t>قابلیت توسعه و تکثیر پذیری فعالیت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4A309-C8CA-6B69-3FA6-93F4D3452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820" y="1825625"/>
            <a:ext cx="9227807" cy="4138441"/>
          </a:xfrm>
        </p:spPr>
        <p:txBody>
          <a:bodyPr>
            <a:normAutofit/>
          </a:bodyPr>
          <a:lstStyle/>
          <a:p>
            <a:pPr algn="ctr" rtl="1">
              <a:buFont typeface="Wingdings" panose="05000000000000000000" pitchFamily="2" charset="2"/>
              <a:buChar char="q"/>
            </a:pPr>
            <a:r>
              <a:rPr lang="fa-IR" b="1" dirty="0">
                <a:cs typeface="B Kamran" panose="00000400000000000000" pitchFamily="2" charset="-78"/>
              </a:rPr>
              <a:t>. قابلیت اجرای طرح توسط مراکز مختلف</a:t>
            </a:r>
          </a:p>
          <a:p>
            <a:pPr algn="ctr" rtl="1">
              <a:buFont typeface="Wingdings" panose="05000000000000000000" pitchFamily="2" charset="2"/>
              <a:buChar char="q"/>
            </a:pPr>
            <a:r>
              <a:rPr lang="fa-IR" b="1" dirty="0">
                <a:cs typeface="B Kamran" panose="00000400000000000000" pitchFamily="2" charset="-78"/>
              </a:rPr>
              <a:t>. اجرای فعالیت برای دختران و پسران در سنین مختلف </a:t>
            </a:r>
          </a:p>
          <a:p>
            <a:pPr algn="ctr" rtl="1">
              <a:buFont typeface="Wingdings" panose="05000000000000000000" pitchFamily="2" charset="2"/>
              <a:buChar char="q"/>
            </a:pPr>
            <a:r>
              <a:rPr lang="fa-IR" b="1" dirty="0">
                <a:cs typeface="B Kamran" panose="00000400000000000000" pitchFamily="2" charset="-78"/>
              </a:rPr>
              <a:t> موانع کسب موفقیت:</a:t>
            </a:r>
          </a:p>
          <a:p>
            <a:pPr algn="ctr" rtl="1"/>
            <a:r>
              <a:rPr lang="fa-IR" b="1" dirty="0">
                <a:cs typeface="B Kamran" panose="00000400000000000000" pitchFamily="2" charset="-78"/>
              </a:rPr>
              <a:t>. عدم حمایت مالی</a:t>
            </a:r>
          </a:p>
          <a:p>
            <a:pPr algn="ctr" rtl="1"/>
            <a:r>
              <a:rPr lang="fa-IR" b="1" dirty="0">
                <a:cs typeface="B Kamran" panose="00000400000000000000" pitchFamily="2" charset="-78"/>
              </a:rPr>
              <a:t>. عدم تنوع طرح</a:t>
            </a:r>
          </a:p>
          <a:p>
            <a:pPr algn="ctr" rtl="1"/>
            <a:r>
              <a:rPr lang="fa-IR" b="1" dirty="0">
                <a:cs typeface="B Kamran" panose="00000400000000000000" pitchFamily="2" charset="-78"/>
              </a:rPr>
              <a:t>. عدم توجه به نقدهای کارشناسانه </a:t>
            </a:r>
          </a:p>
          <a:p>
            <a:pPr algn="ctr" rtl="1"/>
            <a:r>
              <a:rPr lang="fa-IR" b="1" dirty="0">
                <a:cs typeface="B Kamran" panose="00000400000000000000" pitchFamily="2" charset="-78"/>
              </a:rPr>
              <a:t>.عدم هماهنگی محتوا با سن و هوش مخاطب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15E9C6-3960-EC5F-5AEC-6D3EAC9157CD}"/>
              </a:ext>
            </a:extLst>
          </p:cNvPr>
          <p:cNvGrpSpPr/>
          <p:nvPr/>
        </p:nvGrpSpPr>
        <p:grpSpPr>
          <a:xfrm>
            <a:off x="-15568" y="2062090"/>
            <a:ext cx="6264322" cy="4817660"/>
            <a:chOff x="0" y="2169994"/>
            <a:chExt cx="6264322" cy="481766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9862E52-ADCC-ADE8-D4C3-EFE7DA0552CB}"/>
                </a:ext>
              </a:extLst>
            </p:cNvPr>
            <p:cNvCxnSpPr/>
            <p:nvPr/>
          </p:nvCxnSpPr>
          <p:spPr>
            <a:xfrm>
              <a:off x="491319" y="2169994"/>
              <a:ext cx="0" cy="481766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FB1450C-548B-7A93-1941-74D586F63505}"/>
                </a:ext>
              </a:extLst>
            </p:cNvPr>
            <p:cNvCxnSpPr/>
            <p:nvPr/>
          </p:nvCxnSpPr>
          <p:spPr>
            <a:xfrm>
              <a:off x="0" y="6373504"/>
              <a:ext cx="6264322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Diamond 8">
              <a:extLst>
                <a:ext uri="{FF2B5EF4-FFF2-40B4-BE49-F238E27FC236}">
                  <a16:creationId xmlns:a16="http://schemas.microsoft.com/office/drawing/2014/main" id="{A7FAD82E-63A0-A040-0496-84BF532AB0DC}"/>
                </a:ext>
              </a:extLst>
            </p:cNvPr>
            <p:cNvSpPr/>
            <p:nvPr/>
          </p:nvSpPr>
          <p:spPr>
            <a:xfrm>
              <a:off x="313900" y="6185138"/>
              <a:ext cx="368488" cy="360315"/>
            </a:xfrm>
            <a:prstGeom prst="diamond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1080245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l="-9000" t="-148000" r="-9000" b="-1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B4065-6E13-DC2E-CB97-48471A8D9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0730" y="1909643"/>
            <a:ext cx="9526137" cy="3986213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b="1" dirty="0">
                <a:cs typeface="B Vahid" panose="00000700000000000000" pitchFamily="2" charset="-78"/>
              </a:rPr>
              <a:t>در پایان لازم میدانم تقدیر و تشکر فراوان داشته باشم از:</a:t>
            </a:r>
          </a:p>
          <a:p>
            <a:pPr marL="0" indent="0" algn="ctr" rtl="1">
              <a:buNone/>
            </a:pPr>
            <a:r>
              <a:rPr lang="fa-IR" b="1" dirty="0">
                <a:cs typeface="B Vahid" panose="00000700000000000000" pitchFamily="2" charset="-78"/>
              </a:rPr>
              <a:t>. مسئولین کانون و بسیج مسجد انصار</a:t>
            </a:r>
          </a:p>
          <a:p>
            <a:pPr marL="0" indent="0" algn="ctr" rtl="1">
              <a:buNone/>
            </a:pPr>
            <a:r>
              <a:rPr lang="fa-IR" b="1" dirty="0">
                <a:cs typeface="B Vahid" panose="00000700000000000000" pitchFamily="2" charset="-78"/>
              </a:rPr>
              <a:t>. دختران مهدوی عضو بسیج و کانون</a:t>
            </a:r>
          </a:p>
          <a:p>
            <a:pPr marL="0" indent="0" algn="ctr" rtl="1">
              <a:buNone/>
            </a:pPr>
            <a:r>
              <a:rPr lang="fa-IR" b="1" dirty="0">
                <a:cs typeface="B Vahid" panose="00000700000000000000" pitchFamily="2" charset="-78"/>
              </a:rPr>
              <a:t>. دوستان و اساتید محترم بویژه راهبر محترم سرکار خانم حیدرزاده </a:t>
            </a:r>
          </a:p>
          <a:p>
            <a:pPr marL="0" indent="0" algn="ctr" rtl="1">
              <a:buNone/>
            </a:pPr>
            <a:r>
              <a:rPr lang="fa-IR" b="1" dirty="0">
                <a:cs typeface="B Vahid" panose="00000700000000000000" pitchFamily="2" charset="-78"/>
              </a:rPr>
              <a:t>باشد که این تلاش ناچیز در جهت تربیت و اصلاح نسل جوان مورد عنایت حضرت زهرا سلام الله علیها و حضرت حجت عجل الله قرار گیرد.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EA747-7BEA-7362-DF73-A5D86F8D8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68968"/>
            <a:ext cx="10515600" cy="1325563"/>
          </a:xfrm>
        </p:spPr>
        <p:txBody>
          <a:bodyPr/>
          <a:lstStyle/>
          <a:p>
            <a:pPr algn="ctr"/>
            <a:r>
              <a:rPr lang="fa-IR" dirty="0">
                <a:cs typeface="B Narm" panose="00000400000000000000" pitchFamily="2" charset="-78"/>
              </a:rPr>
              <a:t>سخن پایانی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809707-4E81-EB17-272F-0B4ACB4C0992}"/>
              </a:ext>
            </a:extLst>
          </p:cNvPr>
          <p:cNvGrpSpPr/>
          <p:nvPr/>
        </p:nvGrpSpPr>
        <p:grpSpPr>
          <a:xfrm>
            <a:off x="-15568" y="1743737"/>
            <a:ext cx="6264322" cy="5176957"/>
            <a:chOff x="0" y="2169994"/>
            <a:chExt cx="6264322" cy="481766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5EC9164-CE02-3A0F-A333-7D5568757934}"/>
                </a:ext>
              </a:extLst>
            </p:cNvPr>
            <p:cNvCxnSpPr/>
            <p:nvPr/>
          </p:nvCxnSpPr>
          <p:spPr>
            <a:xfrm>
              <a:off x="491319" y="2169994"/>
              <a:ext cx="0" cy="481766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8264753-5BB7-E8FF-E40B-DB6887E84014}"/>
                </a:ext>
              </a:extLst>
            </p:cNvPr>
            <p:cNvCxnSpPr/>
            <p:nvPr/>
          </p:nvCxnSpPr>
          <p:spPr>
            <a:xfrm>
              <a:off x="0" y="6373504"/>
              <a:ext cx="6264322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0" name="Diamond 9">
              <a:extLst>
                <a:ext uri="{FF2B5EF4-FFF2-40B4-BE49-F238E27FC236}">
                  <a16:creationId xmlns:a16="http://schemas.microsoft.com/office/drawing/2014/main" id="{90994D27-4706-D78B-127C-5443D083D0B2}"/>
                </a:ext>
              </a:extLst>
            </p:cNvPr>
            <p:cNvSpPr/>
            <p:nvPr/>
          </p:nvSpPr>
          <p:spPr>
            <a:xfrm>
              <a:off x="313900" y="6185138"/>
              <a:ext cx="368488" cy="360315"/>
            </a:xfrm>
            <a:prstGeom prst="diamond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53D5E7-91D5-9A14-1F6E-FB7C768AD9FF}"/>
              </a:ext>
            </a:extLst>
          </p:cNvPr>
          <p:cNvGrpSpPr/>
          <p:nvPr/>
        </p:nvGrpSpPr>
        <p:grpSpPr>
          <a:xfrm>
            <a:off x="6373506" y="968988"/>
            <a:ext cx="5939051" cy="5476526"/>
            <a:chOff x="6373506" y="1282890"/>
            <a:chExt cx="5939051" cy="557511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465D916-68D5-A1E4-E60D-280096301158}"/>
                </a:ext>
              </a:extLst>
            </p:cNvPr>
            <p:cNvCxnSpPr/>
            <p:nvPr/>
          </p:nvCxnSpPr>
          <p:spPr>
            <a:xfrm>
              <a:off x="11668836" y="1282890"/>
              <a:ext cx="0" cy="557511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Plaque 12">
              <a:extLst>
                <a:ext uri="{FF2B5EF4-FFF2-40B4-BE49-F238E27FC236}">
                  <a16:creationId xmlns:a16="http://schemas.microsoft.com/office/drawing/2014/main" id="{7296ED08-EBD6-9D29-7385-DAEF292B91D3}"/>
                </a:ext>
              </a:extLst>
            </p:cNvPr>
            <p:cNvSpPr/>
            <p:nvPr/>
          </p:nvSpPr>
          <p:spPr>
            <a:xfrm>
              <a:off x="11444898" y="6359861"/>
              <a:ext cx="447875" cy="436725"/>
            </a:xfrm>
            <a:prstGeom prst="plaque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D71D980-7144-44AD-076A-3F4C90B3ACAD}"/>
                </a:ext>
              </a:extLst>
            </p:cNvPr>
            <p:cNvCxnSpPr>
              <a:cxnSpLocks/>
            </p:cNvCxnSpPr>
            <p:nvPr/>
          </p:nvCxnSpPr>
          <p:spPr>
            <a:xfrm>
              <a:off x="6373506" y="6573671"/>
              <a:ext cx="593905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5" name="Plaque 14">
            <a:extLst>
              <a:ext uri="{FF2B5EF4-FFF2-40B4-BE49-F238E27FC236}">
                <a16:creationId xmlns:a16="http://schemas.microsoft.com/office/drawing/2014/main" id="{F666A8EE-F4CB-872E-EAFD-1378AB03204E}"/>
              </a:ext>
            </a:extLst>
          </p:cNvPr>
          <p:cNvSpPr/>
          <p:nvPr/>
        </p:nvSpPr>
        <p:spPr>
          <a:xfrm>
            <a:off x="5206521" y="873501"/>
            <a:ext cx="447875" cy="436725"/>
          </a:xfrm>
          <a:prstGeom prst="plaque">
            <a:avLst>
              <a:gd name="adj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E185CEC7-3DDB-2CEB-48D2-2288885BAA20}"/>
              </a:ext>
            </a:extLst>
          </p:cNvPr>
          <p:cNvSpPr/>
          <p:nvPr/>
        </p:nvSpPr>
        <p:spPr>
          <a:xfrm>
            <a:off x="11108992" y="1828201"/>
            <a:ext cx="447875" cy="436725"/>
          </a:xfrm>
          <a:prstGeom prst="plaque">
            <a:avLst>
              <a:gd name="adj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0350542E-03F7-6082-B505-8B6162622229}"/>
              </a:ext>
            </a:extLst>
          </p:cNvPr>
          <p:cNvSpPr/>
          <p:nvPr/>
        </p:nvSpPr>
        <p:spPr>
          <a:xfrm>
            <a:off x="8200120" y="813386"/>
            <a:ext cx="447875" cy="436725"/>
          </a:xfrm>
          <a:prstGeom prst="plaque">
            <a:avLst>
              <a:gd name="adj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19450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BC5E8-4B45-B723-4725-203987FD5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A6F0A8-C0C6-C15D-9568-DD1D63728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7"/>
            <a:ext cx="12192000" cy="757083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089687-C53A-46FE-591B-A23F6CA01990}"/>
              </a:ext>
            </a:extLst>
          </p:cNvPr>
          <p:cNvSpPr txBox="1"/>
          <p:nvPr/>
        </p:nvSpPr>
        <p:spPr>
          <a:xfrm>
            <a:off x="3862319" y="1649744"/>
            <a:ext cx="655092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000" dirty="0">
                <a:cs typeface="B Narm" panose="00000400000000000000" pitchFamily="2" charset="-78"/>
              </a:rPr>
              <a:t>امام على عليه السلام :</a:t>
            </a:r>
          </a:p>
          <a:p>
            <a:pPr algn="ctr"/>
            <a:r>
              <a:rPr lang="fa-IR" sz="2000" dirty="0">
                <a:cs typeface="B Narm" panose="00000400000000000000" pitchFamily="2" charset="-78"/>
              </a:rPr>
              <a:t>إِنَّما قَلبُ الحَدَثِ كَالارضِ الخاليَةِ ما اُلقىَ فيها مِن شَىْ ءٍ قَبِلَتهُ؛</a:t>
            </a:r>
          </a:p>
          <a:p>
            <a:pPr algn="ctr"/>
            <a:r>
              <a:rPr lang="fa-IR" sz="2400" dirty="0">
                <a:cs typeface="B Narm" panose="00000400000000000000" pitchFamily="2" charset="-78"/>
              </a:rPr>
              <a:t>دل نوجوان مانند زمين آماده است كه هر بذرى در آن افشانده شود، مى پذيرد.</a:t>
            </a:r>
          </a:p>
          <a:p>
            <a:pPr algn="ctr"/>
            <a:endParaRPr lang="fa-IR" sz="2400" dirty="0">
              <a:cs typeface="B Narm" panose="00000400000000000000" pitchFamily="2" charset="-78"/>
            </a:endParaRPr>
          </a:p>
          <a:p>
            <a:pPr algn="ctr"/>
            <a:r>
              <a:rPr lang="fa-IR" dirty="0">
                <a:cs typeface="B Narm" panose="00000400000000000000" pitchFamily="2" charset="-78"/>
              </a:rPr>
              <a:t>نهج البلاغه(صبحی صالح) ص393 ، نامه 31 - تحف العقول ص70</a:t>
            </a:r>
          </a:p>
        </p:txBody>
      </p:sp>
    </p:spTree>
    <p:extLst>
      <p:ext uri="{BB962C8B-B14F-4D97-AF65-F5344CB8AC3E}">
        <p14:creationId xmlns:p14="http://schemas.microsoft.com/office/powerpoint/2010/main" val="79272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 l="-9000" t="-96000" r="-8000" b="-1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17F6-4D9F-ED7A-F8B2-05141DBC6C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5527" y="2408032"/>
            <a:ext cx="4281877" cy="1614711"/>
          </a:xfrm>
        </p:spPr>
        <p:txBody>
          <a:bodyPr>
            <a:normAutofit fontScale="90000"/>
          </a:bodyPr>
          <a:lstStyle/>
          <a:p>
            <a:r>
              <a:rPr lang="fa-IR" sz="8800" b="1" dirty="0">
                <a:ln w="12700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D6704F">
                        <a:shade val="30000"/>
                        <a:satMod val="115000"/>
                      </a:srgbClr>
                    </a:gs>
                    <a:gs pos="50000">
                      <a:srgbClr val="D6704F">
                        <a:shade val="67500"/>
                        <a:satMod val="115000"/>
                      </a:srgbClr>
                    </a:gs>
                    <a:gs pos="100000">
                      <a:srgbClr val="D6704F">
                        <a:shade val="100000"/>
                        <a:satMod val="11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cs typeface="Dast Nevis" panose="03000400000000000000" pitchFamily="66" charset="-78"/>
              </a:rPr>
              <a:t>اتاق گنج پنهان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42D64E-BCC5-C3EA-A228-B0307F5D1ADD}"/>
              </a:ext>
            </a:extLst>
          </p:cNvPr>
          <p:cNvGrpSpPr/>
          <p:nvPr/>
        </p:nvGrpSpPr>
        <p:grpSpPr>
          <a:xfrm>
            <a:off x="-1724167" y="4894376"/>
            <a:ext cx="3448334" cy="2428081"/>
            <a:chOff x="-95534" y="4429919"/>
            <a:chExt cx="3448334" cy="242808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58F7156-6081-8F0A-BF29-06566645B86A}"/>
                </a:ext>
              </a:extLst>
            </p:cNvPr>
            <p:cNvCxnSpPr/>
            <p:nvPr/>
          </p:nvCxnSpPr>
          <p:spPr>
            <a:xfrm>
              <a:off x="-95534" y="5994400"/>
              <a:ext cx="3448334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B4BD583-B60C-F2B3-CE5E-1310A6B8A00D}"/>
                </a:ext>
              </a:extLst>
            </p:cNvPr>
            <p:cNvCxnSpPr/>
            <p:nvPr/>
          </p:nvCxnSpPr>
          <p:spPr>
            <a:xfrm>
              <a:off x="1944914" y="4429919"/>
              <a:ext cx="0" cy="242808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Diamond 8">
              <a:extLst>
                <a:ext uri="{FF2B5EF4-FFF2-40B4-BE49-F238E27FC236}">
                  <a16:creationId xmlns:a16="http://schemas.microsoft.com/office/drawing/2014/main" id="{29E6470E-7902-7377-D97B-15B7C0DA2B8E}"/>
                </a:ext>
              </a:extLst>
            </p:cNvPr>
            <p:cNvSpPr/>
            <p:nvPr/>
          </p:nvSpPr>
          <p:spPr>
            <a:xfrm>
              <a:off x="1872344" y="5820229"/>
              <a:ext cx="159657" cy="362848"/>
            </a:xfrm>
            <a:prstGeom prst="diamon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78F7C52-D4F0-948C-E354-0F2B8278B01A}"/>
              </a:ext>
            </a:extLst>
          </p:cNvPr>
          <p:cNvSpPr txBox="1"/>
          <p:nvPr/>
        </p:nvSpPr>
        <p:spPr>
          <a:xfrm>
            <a:off x="3531304" y="5152043"/>
            <a:ext cx="6560457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>
                <a:cs typeface="B Mitra" panose="00000400000000000000" pitchFamily="2" charset="-78"/>
              </a:rPr>
              <a:t>یافتن گنج های هویت دینی </a:t>
            </a:r>
          </a:p>
          <a:p>
            <a:pPr algn="ctr"/>
            <a:r>
              <a:rPr lang="fa-IR" sz="2800" b="1" dirty="0">
                <a:cs typeface="B Mitra" panose="00000400000000000000" pitchFamily="2" charset="-78"/>
              </a:rPr>
              <a:t>مربوط به دختران 12 تا 16 ساله ( دهه هشتادی ها) در قالب بازی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BFCF4A-326E-17E6-DA15-2ABCFA2CD0E3}"/>
              </a:ext>
            </a:extLst>
          </p:cNvPr>
          <p:cNvGrpSpPr/>
          <p:nvPr/>
        </p:nvGrpSpPr>
        <p:grpSpPr>
          <a:xfrm rot="10800000">
            <a:off x="10405553" y="-479821"/>
            <a:ext cx="3448334" cy="2428081"/>
            <a:chOff x="-95534" y="4429919"/>
            <a:chExt cx="3448334" cy="242808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EBBAC35-DFA8-D273-C976-0291CD9E4267}"/>
                </a:ext>
              </a:extLst>
            </p:cNvPr>
            <p:cNvCxnSpPr/>
            <p:nvPr/>
          </p:nvCxnSpPr>
          <p:spPr>
            <a:xfrm>
              <a:off x="-95534" y="5994400"/>
              <a:ext cx="3448334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8DB3C70-AC7B-901A-89DE-B6780515390E}"/>
                </a:ext>
              </a:extLst>
            </p:cNvPr>
            <p:cNvCxnSpPr/>
            <p:nvPr/>
          </p:nvCxnSpPr>
          <p:spPr>
            <a:xfrm>
              <a:off x="1944914" y="4429919"/>
              <a:ext cx="0" cy="242808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5" name="Diamond 14">
              <a:extLst>
                <a:ext uri="{FF2B5EF4-FFF2-40B4-BE49-F238E27FC236}">
                  <a16:creationId xmlns:a16="http://schemas.microsoft.com/office/drawing/2014/main" id="{628ACF08-2B65-1564-97E9-F94771DFC632}"/>
                </a:ext>
              </a:extLst>
            </p:cNvPr>
            <p:cNvSpPr/>
            <p:nvPr/>
          </p:nvSpPr>
          <p:spPr>
            <a:xfrm>
              <a:off x="1872344" y="5820229"/>
              <a:ext cx="159657" cy="362848"/>
            </a:xfrm>
            <a:prstGeom prst="diamon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87D1B6-8805-3BE0-FF4E-366EDD65A6A7}"/>
              </a:ext>
            </a:extLst>
          </p:cNvPr>
          <p:cNvGrpSpPr/>
          <p:nvPr/>
        </p:nvGrpSpPr>
        <p:grpSpPr>
          <a:xfrm>
            <a:off x="6008593" y="734219"/>
            <a:ext cx="5877416" cy="5868051"/>
            <a:chOff x="4524940" y="195102"/>
            <a:chExt cx="5877416" cy="586805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7D485C2-EF63-5751-9509-092E694B4B22}"/>
                </a:ext>
              </a:extLst>
            </p:cNvPr>
            <p:cNvSpPr/>
            <p:nvPr/>
          </p:nvSpPr>
          <p:spPr>
            <a:xfrm>
              <a:off x="4524940" y="195102"/>
              <a:ext cx="5315746" cy="4144641"/>
            </a:xfrm>
            <a:prstGeom prst="ellipse">
              <a:avLst/>
            </a:prstGeom>
            <a:noFill/>
            <a:ln w="3333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684BD1B-D92C-6CC4-D578-20D255D319CE}"/>
                </a:ext>
              </a:extLst>
            </p:cNvPr>
            <p:cNvCxnSpPr>
              <a:cxnSpLocks/>
            </p:cNvCxnSpPr>
            <p:nvPr/>
          </p:nvCxnSpPr>
          <p:spPr>
            <a:xfrm>
              <a:off x="8800582" y="3927759"/>
              <a:ext cx="1601774" cy="2135394"/>
            </a:xfrm>
            <a:prstGeom prst="line">
              <a:avLst/>
            </a:prstGeom>
            <a:ln w="635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CB577EB-7104-1C6D-5975-D127C541E51A}"/>
              </a:ext>
            </a:extLst>
          </p:cNvPr>
          <p:cNvSpPr txBox="1"/>
          <p:nvPr/>
        </p:nvSpPr>
        <p:spPr>
          <a:xfrm>
            <a:off x="2728782" y="557950"/>
            <a:ext cx="315753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400" b="1" dirty="0">
                <a:cs typeface="B Mitra" panose="00000400000000000000" pitchFamily="2" charset="-78"/>
              </a:rPr>
              <a:t>کاور فعالیت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E5C10C-0E79-7D23-E264-7DBC01DB1B52}"/>
              </a:ext>
            </a:extLst>
          </p:cNvPr>
          <p:cNvSpPr txBox="1"/>
          <p:nvPr/>
        </p:nvSpPr>
        <p:spPr>
          <a:xfrm>
            <a:off x="2728782" y="1385442"/>
            <a:ext cx="34575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>
                <a:cs typeface="B Mitra" panose="00000400000000000000" pitchFamily="2" charset="-78"/>
              </a:rPr>
              <a:t>نوع فعالیت: خدمت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8F9C04-DAB1-2192-758B-DFAB6C526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006" y="-1098259"/>
            <a:ext cx="3860800" cy="4851299"/>
          </a:xfrm>
          <a:prstGeom prst="rect">
            <a:avLst/>
          </a:prstGeom>
        </p:spPr>
      </p:pic>
      <p:pic>
        <p:nvPicPr>
          <p:cNvPr id="17" name="اجرای فعالیت">
            <a:hlinkClick r:id="" action="ppaction://media"/>
            <a:extLst>
              <a:ext uri="{FF2B5EF4-FFF2-40B4-BE49-F238E27FC236}">
                <a16:creationId xmlns:a16="http://schemas.microsoft.com/office/drawing/2014/main" id="{FAC4A82C-F9CD-246A-1F02-B6D8C45AEB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412" y="2539570"/>
            <a:ext cx="2688212" cy="383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52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53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" grpId="0"/>
      <p:bldP spid="10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11000" t="-148000" r="-8000" b="-1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15BAF-0BD8-EAFE-935C-E67F0806E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236" y="4017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4800" dirty="0">
                <a:cs typeface="B Narm" panose="00000400000000000000" pitchFamily="2" charset="-78"/>
              </a:rPr>
              <a:t>معرفی فعالیت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A6EE2-CAC1-B5F6-AA5B-11B7E08D7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1394" y="1879760"/>
            <a:ext cx="5549212" cy="4351338"/>
          </a:xfrm>
        </p:spPr>
        <p:txBody>
          <a:bodyPr>
            <a:normAutofit/>
          </a:bodyPr>
          <a:lstStyle/>
          <a:p>
            <a:pPr algn="just" rtl="1"/>
            <a:r>
              <a:rPr lang="fa-IR" sz="3200" b="1" dirty="0">
                <a:cs typeface="B Kamran" panose="00000400000000000000" pitchFamily="2" charset="-78"/>
              </a:rPr>
              <a:t>اتاق گنج پنهان : مکانی برای یافتن </a:t>
            </a:r>
          </a:p>
          <a:p>
            <a:pPr marL="0" indent="0" algn="just" rtl="1">
              <a:buNone/>
            </a:pPr>
            <a:r>
              <a:rPr lang="fa-IR" sz="3200" b="1" dirty="0">
                <a:cs typeface="B Kamran" panose="00000400000000000000" pitchFamily="2" charset="-78"/>
              </a:rPr>
              <a:t>    گنج های دینی و مذهبی</a:t>
            </a:r>
          </a:p>
          <a:p>
            <a:pPr algn="just" rtl="1"/>
            <a:r>
              <a:rPr lang="fa-IR" sz="3200" b="1" dirty="0">
                <a:cs typeface="B Kamran" panose="00000400000000000000" pitchFamily="2" charset="-78"/>
              </a:rPr>
              <a:t>قالب فعالیت : بازی فکری </a:t>
            </a:r>
          </a:p>
          <a:p>
            <a:pPr algn="just" rtl="1"/>
            <a:r>
              <a:rPr lang="fa-IR" sz="3200" b="1" dirty="0">
                <a:cs typeface="B Kamran" panose="00000400000000000000" pitchFamily="2" charset="-78"/>
              </a:rPr>
              <a:t>موضوع :تخصصی (هویت دینی دختران نوجوان) </a:t>
            </a:r>
          </a:p>
          <a:p>
            <a:pPr algn="just" rtl="1"/>
            <a:r>
              <a:rPr lang="fa-IR" sz="3200" b="1" dirty="0">
                <a:cs typeface="B Kamran" panose="00000400000000000000" pitchFamily="2" charset="-78"/>
              </a:rPr>
              <a:t>مخاطب : دختران ۱۲ تا ۱۶ ساله با سلامت جسمی</a:t>
            </a:r>
          </a:p>
          <a:p>
            <a:pPr marL="0" indent="0" algn="just" rtl="1">
              <a:buNone/>
            </a:pPr>
            <a:r>
              <a:rPr lang="fa-IR" sz="3200" b="1" dirty="0">
                <a:cs typeface="B Kamran" panose="00000400000000000000" pitchFamily="2" charset="-78"/>
              </a:rPr>
              <a:t>   و نصاب هوشی لازم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F9C267-E454-AB13-1343-93B6C2E6D8B6}"/>
              </a:ext>
            </a:extLst>
          </p:cNvPr>
          <p:cNvGrpSpPr/>
          <p:nvPr/>
        </p:nvGrpSpPr>
        <p:grpSpPr>
          <a:xfrm>
            <a:off x="0" y="2169994"/>
            <a:ext cx="6264322" cy="4817660"/>
            <a:chOff x="0" y="2169994"/>
            <a:chExt cx="6264322" cy="481766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739EA25-FA24-2FB6-6256-0E6D51C87CEA}"/>
                </a:ext>
              </a:extLst>
            </p:cNvPr>
            <p:cNvCxnSpPr/>
            <p:nvPr/>
          </p:nvCxnSpPr>
          <p:spPr>
            <a:xfrm>
              <a:off x="491319" y="2169994"/>
              <a:ext cx="0" cy="481766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2675789-A2F7-545F-FE29-327BA95A9BD3}"/>
                </a:ext>
              </a:extLst>
            </p:cNvPr>
            <p:cNvCxnSpPr/>
            <p:nvPr/>
          </p:nvCxnSpPr>
          <p:spPr>
            <a:xfrm>
              <a:off x="0" y="6373504"/>
              <a:ext cx="6264322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55BC3884-1A76-7854-8551-D1A2C9CF2468}"/>
                </a:ext>
              </a:extLst>
            </p:cNvPr>
            <p:cNvSpPr/>
            <p:nvPr/>
          </p:nvSpPr>
          <p:spPr>
            <a:xfrm>
              <a:off x="313900" y="6185138"/>
              <a:ext cx="368488" cy="360315"/>
            </a:xfrm>
            <a:prstGeom prst="diamond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3565337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750"/>
                            </p:stCondLst>
                            <p:childTnLst>
                              <p:par>
                                <p:cTn id="2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750"/>
                            </p:stCondLst>
                            <p:childTnLst>
                              <p:par>
                                <p:cTn id="3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250"/>
                            </p:stCondLst>
                            <p:childTnLst>
                              <p:par>
                                <p:cTn id="4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3750"/>
                            </p:stCondLst>
                            <p:childTnLst>
                              <p:par>
                                <p:cTn id="5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10000" t="-148000" r="-10000" b="-1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8A184-E47C-AC96-7A64-02A70C25E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223" y="136687"/>
            <a:ext cx="10515600" cy="1325563"/>
          </a:xfrm>
        </p:spPr>
        <p:txBody>
          <a:bodyPr/>
          <a:lstStyle/>
          <a:p>
            <a:pPr algn="ctr"/>
            <a:r>
              <a:rPr lang="fa-IR" dirty="0">
                <a:cs typeface="B Narm" panose="00000400000000000000" pitchFamily="2" charset="-78"/>
              </a:rPr>
              <a:t>مقدمات و لوازم فعالیت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AC03E-CAC8-3BA1-6A3E-CE7D65A7A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746" y="1416192"/>
            <a:ext cx="10515600" cy="4351338"/>
          </a:xfrm>
        </p:spPr>
        <p:txBody>
          <a:bodyPr>
            <a:normAutofit lnSpcReduction="10000"/>
          </a:bodyPr>
          <a:lstStyle/>
          <a:p>
            <a:pPr algn="just" rtl="1">
              <a:buFont typeface="Wingdings" panose="05000000000000000000" pitchFamily="2" charset="2"/>
              <a:buChar char="q"/>
            </a:pPr>
            <a:r>
              <a:rPr lang="fa-IR" b="1" dirty="0">
                <a:cs typeface="B Kamran" panose="00000400000000000000" pitchFamily="2" charset="-78"/>
              </a:rPr>
              <a:t>طول زمان فعالیت : 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همه فصول و ایام </a:t>
            </a:r>
          </a:p>
          <a:p>
            <a:pPr algn="just" rtl="1">
              <a:buFont typeface="Wingdings" panose="05000000000000000000" pitchFamily="2" charset="2"/>
              <a:buChar char="q"/>
            </a:pPr>
            <a:r>
              <a:rPr lang="fa-IR" b="1" dirty="0">
                <a:cs typeface="B Kamran" panose="00000400000000000000" pitchFamily="2" charset="-78"/>
              </a:rPr>
              <a:t>مکان و ویژگی‌های آن : 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فضایی برای اجرای دکور </a:t>
            </a:r>
          </a:p>
          <a:p>
            <a:pPr algn="just" rtl="1">
              <a:buFont typeface="Wingdings" panose="05000000000000000000" pitchFamily="2" charset="2"/>
              <a:buChar char="q"/>
            </a:pPr>
            <a:r>
              <a:rPr lang="fa-IR" b="1" dirty="0">
                <a:cs typeface="B Kamran" panose="00000400000000000000" pitchFamily="2" charset="-78"/>
              </a:rPr>
              <a:t>امکانات و ابزار: 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. لوازم تیره‌سازی تم اتاق 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. وسایلی جهت پنهان‌سازی جواب معماها 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. نقاب‌، پوستر، لامپ، شمع، ...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. هوش مصنوعی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FE865E-726D-058A-53C0-883D7A1329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86" t="22571" r="14699" b="8284"/>
          <a:stretch/>
        </p:blipFill>
        <p:spPr>
          <a:xfrm>
            <a:off x="1876953" y="1366518"/>
            <a:ext cx="3625740" cy="2119783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3863D21-6313-ECC0-38C2-E11D44C7CC79}"/>
              </a:ext>
            </a:extLst>
          </p:cNvPr>
          <p:cNvGrpSpPr/>
          <p:nvPr/>
        </p:nvGrpSpPr>
        <p:grpSpPr>
          <a:xfrm>
            <a:off x="5521886" y="4605156"/>
            <a:ext cx="2119242" cy="2383916"/>
            <a:chOff x="4515445" y="1123618"/>
            <a:chExt cx="3180010" cy="40747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322020-F708-2D26-4AB8-2B9F143709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84" b="38333"/>
            <a:stretch/>
          </p:blipFill>
          <p:spPr>
            <a:xfrm>
              <a:off x="4515445" y="1123618"/>
              <a:ext cx="3161109" cy="3105481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29089A-D3B6-C255-6204-0C9408A67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1806" y1="31328" x2="21806" y2="31328"/>
                          <a14:foregroundMark x1="21806" y1="31328" x2="26250" y2="26953"/>
                          <a14:foregroundMark x1="76250" y1="26563" x2="85000" y2="36328"/>
                          <a14:foregroundMark x1="85000" y1="36328" x2="71806" y2="45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8338" y="1879007"/>
              <a:ext cx="1867117" cy="3319320"/>
            </a:xfrm>
            <a:prstGeom prst="rect">
              <a:avLst/>
            </a:prstGeom>
            <a:effectLst>
              <a:softEdge rad="31750"/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07D6F60-18E8-FFA7-E53E-E3C2AF5696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92" b="20275"/>
          <a:stretch/>
        </p:blipFill>
        <p:spPr>
          <a:xfrm>
            <a:off x="4628886" y="2479910"/>
            <a:ext cx="1794660" cy="227009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7" name="Plaque 16">
            <a:extLst>
              <a:ext uri="{FF2B5EF4-FFF2-40B4-BE49-F238E27FC236}">
                <a16:creationId xmlns:a16="http://schemas.microsoft.com/office/drawing/2014/main" id="{A6A70485-94DE-0D63-4549-9B12D88F25DD}"/>
              </a:ext>
            </a:extLst>
          </p:cNvPr>
          <p:cNvSpPr/>
          <p:nvPr/>
        </p:nvSpPr>
        <p:spPr>
          <a:xfrm>
            <a:off x="3153035" y="5005083"/>
            <a:ext cx="447875" cy="436725"/>
          </a:xfrm>
          <a:prstGeom prst="plaque">
            <a:avLst>
              <a:gd name="adj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Plaque 17">
            <a:extLst>
              <a:ext uri="{FF2B5EF4-FFF2-40B4-BE49-F238E27FC236}">
                <a16:creationId xmlns:a16="http://schemas.microsoft.com/office/drawing/2014/main" id="{A75B0C76-7D3D-1B44-691A-8704267185E3}"/>
              </a:ext>
            </a:extLst>
          </p:cNvPr>
          <p:cNvSpPr/>
          <p:nvPr/>
        </p:nvSpPr>
        <p:spPr>
          <a:xfrm>
            <a:off x="6654836" y="2523392"/>
            <a:ext cx="447875" cy="436725"/>
          </a:xfrm>
          <a:prstGeom prst="plaque">
            <a:avLst>
              <a:gd name="adj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1603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750"/>
                            </p:stCondLst>
                            <p:childTnLst>
                              <p:par>
                                <p:cTn id="3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500"/>
                            </p:stCondLst>
                            <p:childTnLst>
                              <p:par>
                                <p:cTn id="4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3250"/>
                            </p:stCondLst>
                            <p:childTnLst>
                              <p:par>
                                <p:cTn id="5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000"/>
                            </p:stCondLst>
                            <p:childTnLst>
                              <p:par>
                                <p:cTn id="6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500"/>
                            </p:stCondLst>
                            <p:childTnLst>
                              <p:par>
                                <p:cTn id="7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250"/>
                            </p:stCondLst>
                            <p:childTnLst>
                              <p:par>
                                <p:cTn id="7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6750"/>
                            </p:stCondLst>
                            <p:childTnLst>
                              <p:par>
                                <p:cTn id="8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9000" t="-148000" r="-10000" b="-1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F8A242-8E4F-614E-614D-13ED57B04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047" y="308767"/>
            <a:ext cx="10515600" cy="1325563"/>
          </a:xfrm>
        </p:spPr>
        <p:txBody>
          <a:bodyPr/>
          <a:lstStyle/>
          <a:p>
            <a:pPr algn="ctr"/>
            <a:r>
              <a:rPr lang="fa-IR" dirty="0">
                <a:cs typeface="B Narm" panose="00000400000000000000" pitchFamily="2" charset="-78"/>
              </a:rPr>
              <a:t>تیم کاری و همکاران در فعالیت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2B38303-493C-E4D5-C2FA-CD27C07E5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5" r="13681" b="23771"/>
          <a:stretch/>
        </p:blipFill>
        <p:spPr>
          <a:xfrm>
            <a:off x="2042755" y="1634330"/>
            <a:ext cx="6354526" cy="2560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4289DD-0613-F520-FD42-9BEDE6E08B04}"/>
              </a:ext>
            </a:extLst>
          </p:cNvPr>
          <p:cNvSpPr txBox="1"/>
          <p:nvPr/>
        </p:nvSpPr>
        <p:spPr>
          <a:xfrm>
            <a:off x="982639" y="4874224"/>
            <a:ext cx="83907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cs typeface="B Kamran" panose="00000400000000000000" pitchFamily="2" charset="-78"/>
              </a:rPr>
              <a:t>معصومه یل ،زهرا سادات حسینی، نگار گلزاری، زهرا مولوی، عارفه جعفری، عطیه پهناور، مریم زینلی، ستایش حیدری ،نیایش حیدری، فاطمه کریم نژاد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282230-5ACC-27F0-FCA6-F58020C0FDEA}"/>
              </a:ext>
            </a:extLst>
          </p:cNvPr>
          <p:cNvSpPr/>
          <p:nvPr/>
        </p:nvSpPr>
        <p:spPr>
          <a:xfrm>
            <a:off x="1446663" y="1460310"/>
            <a:ext cx="7506268" cy="2975212"/>
          </a:xfrm>
          <a:prstGeom prst="roundRect">
            <a:avLst/>
          </a:prstGeom>
          <a:noFill/>
          <a:ln w="2857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B9AA26-093A-D120-CE0C-60945A38BBEB}"/>
              </a:ext>
            </a:extLst>
          </p:cNvPr>
          <p:cNvGrpSpPr/>
          <p:nvPr/>
        </p:nvGrpSpPr>
        <p:grpSpPr>
          <a:xfrm>
            <a:off x="0" y="4667534"/>
            <a:ext cx="2333767" cy="2190466"/>
            <a:chOff x="0" y="4667534"/>
            <a:chExt cx="2333767" cy="219046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FB42F8-3C2A-9F82-EDF3-F207D4F9D75E}"/>
                </a:ext>
              </a:extLst>
            </p:cNvPr>
            <p:cNvCxnSpPr/>
            <p:nvPr/>
          </p:nvCxnSpPr>
          <p:spPr>
            <a:xfrm>
              <a:off x="423081" y="4667534"/>
              <a:ext cx="0" cy="2190466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5C103B8-6CB5-5DCE-2A8D-DE388B42B38D}"/>
                </a:ext>
              </a:extLst>
            </p:cNvPr>
            <p:cNvCxnSpPr/>
            <p:nvPr/>
          </p:nvCxnSpPr>
          <p:spPr>
            <a:xfrm>
              <a:off x="0" y="6305266"/>
              <a:ext cx="2333767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1" name="Plaque 20">
              <a:extLst>
                <a:ext uri="{FF2B5EF4-FFF2-40B4-BE49-F238E27FC236}">
                  <a16:creationId xmlns:a16="http://schemas.microsoft.com/office/drawing/2014/main" id="{23E92769-F4DD-A10B-CC60-274511952219}"/>
                </a:ext>
              </a:extLst>
            </p:cNvPr>
            <p:cNvSpPr/>
            <p:nvPr/>
          </p:nvSpPr>
          <p:spPr>
            <a:xfrm>
              <a:off x="207214" y="6100548"/>
              <a:ext cx="447875" cy="436725"/>
            </a:xfrm>
            <a:prstGeom prst="plaque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836610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9000" t="-83000" r="-9000" b="-1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C301C-32B4-5B87-D828-1F175EBA7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12" y="308767"/>
            <a:ext cx="10515600" cy="1325563"/>
          </a:xfrm>
        </p:spPr>
        <p:txBody>
          <a:bodyPr/>
          <a:lstStyle/>
          <a:p>
            <a:pPr algn="ctr"/>
            <a:r>
              <a:rPr lang="fa-IR" dirty="0">
                <a:cs typeface="B Narm" panose="00000400000000000000" pitchFamily="2" charset="-78"/>
              </a:rPr>
              <a:t>تیم کاری و همکاران فعالیت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EA4E4-DC40-B3AB-7D13-6E197BBC4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4435" y="2156303"/>
            <a:ext cx="3469364" cy="3698422"/>
          </a:xfrm>
        </p:spPr>
        <p:txBody>
          <a:bodyPr>
            <a:normAutofit/>
          </a:bodyPr>
          <a:lstStyle/>
          <a:p>
            <a:pPr algn="just" rtl="1">
              <a:buFont typeface="Wingdings" panose="05000000000000000000" pitchFamily="2" charset="2"/>
              <a:buChar char="q"/>
            </a:pPr>
            <a:r>
              <a:rPr lang="fa-IR" sz="2000" b="1" dirty="0">
                <a:cs typeface="B Kamran" panose="00000400000000000000" pitchFamily="2" charset="-78"/>
              </a:rPr>
              <a:t>تیم همکاری :</a:t>
            </a:r>
          </a:p>
          <a:p>
            <a:pPr algn="just" rtl="1"/>
            <a:r>
              <a:rPr lang="fa-IR" sz="2000" b="1" dirty="0">
                <a:cs typeface="B Kamran" panose="00000400000000000000" pitchFamily="2" charset="-78"/>
              </a:rPr>
              <a:t> . مجریان بازی ۴ الی۵ نفر</a:t>
            </a:r>
          </a:p>
          <a:p>
            <a:pPr algn="just" rtl="1"/>
            <a:r>
              <a:rPr lang="fa-IR" sz="2000" b="1" dirty="0">
                <a:cs typeface="B Kamran" panose="00000400000000000000" pitchFamily="2" charset="-78"/>
              </a:rPr>
              <a:t> . مراجعین ۲ الی ۳ نفر</a:t>
            </a:r>
          </a:p>
          <a:p>
            <a:pPr algn="just" rtl="1"/>
            <a:r>
              <a:rPr lang="fa-IR" sz="2000" b="1" dirty="0">
                <a:cs typeface="B Kamran" panose="00000400000000000000" pitchFamily="2" charset="-78"/>
              </a:rPr>
              <a:t> . پشتیبانی ۲ نفر</a:t>
            </a:r>
          </a:p>
          <a:p>
            <a:pPr algn="just" rtl="1"/>
            <a:r>
              <a:rPr lang="fa-IR" sz="2000" b="1" dirty="0">
                <a:cs typeface="B Kamran" panose="00000400000000000000" pitchFamily="2" charset="-78"/>
              </a:rPr>
              <a:t>. مشاور محترم سرکار خانم دیدارزاده </a:t>
            </a:r>
          </a:p>
          <a:p>
            <a:pPr algn="just" rtl="1">
              <a:buFont typeface="Wingdings" panose="05000000000000000000" pitchFamily="2" charset="2"/>
              <a:buChar char="q"/>
            </a:pPr>
            <a:r>
              <a:rPr lang="fa-IR" sz="2000" b="1" dirty="0">
                <a:cs typeface="B Kamran" panose="00000400000000000000" pitchFamily="2" charset="-78"/>
              </a:rPr>
              <a:t>آموزش اعضا:</a:t>
            </a:r>
          </a:p>
          <a:p>
            <a:pPr algn="just" rtl="1"/>
            <a:r>
              <a:rPr lang="fa-IR" sz="2000" b="1" dirty="0">
                <a:cs typeface="B Kamran" panose="00000400000000000000" pitchFamily="2" charset="-78"/>
              </a:rPr>
              <a:t> . آموزش محتوای سناریوها</a:t>
            </a:r>
          </a:p>
          <a:p>
            <a:pPr algn="just" rtl="1"/>
            <a:r>
              <a:rPr lang="fa-IR" sz="2000" b="1" dirty="0">
                <a:cs typeface="B Kamran" panose="00000400000000000000" pitchFamily="2" charset="-78"/>
              </a:rPr>
              <a:t> . آموزش چگونگی اجرا و بیان دیالوگ‌ها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0084A6-6519-E13D-C879-C616FAD15E33}"/>
              </a:ext>
            </a:extLst>
          </p:cNvPr>
          <p:cNvGrpSpPr/>
          <p:nvPr/>
        </p:nvGrpSpPr>
        <p:grpSpPr>
          <a:xfrm>
            <a:off x="-42864" y="2198570"/>
            <a:ext cx="6264322" cy="4817660"/>
            <a:chOff x="0" y="2169994"/>
            <a:chExt cx="6264322" cy="481766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0C26713-EE5B-41EB-F652-FF8A7FDF2112}"/>
                </a:ext>
              </a:extLst>
            </p:cNvPr>
            <p:cNvCxnSpPr/>
            <p:nvPr/>
          </p:nvCxnSpPr>
          <p:spPr>
            <a:xfrm>
              <a:off x="491319" y="2169994"/>
              <a:ext cx="0" cy="481766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5A672E7-325E-117F-2AF6-56AE5787E647}"/>
                </a:ext>
              </a:extLst>
            </p:cNvPr>
            <p:cNvCxnSpPr/>
            <p:nvPr/>
          </p:nvCxnSpPr>
          <p:spPr>
            <a:xfrm>
              <a:off x="0" y="6373504"/>
              <a:ext cx="6264322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Diamond 8">
              <a:extLst>
                <a:ext uri="{FF2B5EF4-FFF2-40B4-BE49-F238E27FC236}">
                  <a16:creationId xmlns:a16="http://schemas.microsoft.com/office/drawing/2014/main" id="{D48E9D52-F2D7-B886-5FAA-DBCB1B7EBD39}"/>
                </a:ext>
              </a:extLst>
            </p:cNvPr>
            <p:cNvSpPr/>
            <p:nvPr/>
          </p:nvSpPr>
          <p:spPr>
            <a:xfrm>
              <a:off x="313900" y="6185138"/>
              <a:ext cx="368488" cy="360315"/>
            </a:xfrm>
            <a:prstGeom prst="diamond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52F6B00-C304-7387-9D94-B8ED213383B3}"/>
              </a:ext>
            </a:extLst>
          </p:cNvPr>
          <p:cNvSpPr txBox="1"/>
          <p:nvPr/>
        </p:nvSpPr>
        <p:spPr>
          <a:xfrm>
            <a:off x="768108" y="2090172"/>
            <a:ext cx="3715655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ctr" rtl="1">
              <a:buFont typeface="Wingdings" panose="05000000000000000000" pitchFamily="2" charset="2"/>
              <a:buChar char="q"/>
            </a:pPr>
            <a:r>
              <a:rPr lang="fa-IR" sz="2400" b="1" dirty="0">
                <a:cs typeface="B Kamran" panose="00000400000000000000" pitchFamily="2" charset="-78"/>
              </a:rPr>
              <a:t>نهادهای مناسب همکاری:</a:t>
            </a:r>
          </a:p>
          <a:p>
            <a:pPr marL="342900" indent="-342900" algn="ctr" rtl="1">
              <a:buFont typeface="Arial" panose="020B0604020202020204" pitchFamily="34" charset="0"/>
              <a:buChar char="•"/>
            </a:pPr>
            <a:r>
              <a:rPr lang="fa-IR" sz="2400" b="1" dirty="0">
                <a:cs typeface="B Kamran" panose="00000400000000000000" pitchFamily="2" charset="-78"/>
              </a:rPr>
              <a:t>. مجموعه‌های دانش‌آموزی </a:t>
            </a:r>
          </a:p>
          <a:p>
            <a:pPr marL="342900" indent="-342900" algn="ctr" rtl="1">
              <a:buFont typeface="Arial" panose="020B0604020202020204" pitchFamily="34" charset="0"/>
              <a:buChar char="•"/>
            </a:pPr>
            <a:r>
              <a:rPr lang="fa-IR" sz="2400" b="1" dirty="0">
                <a:cs typeface="B Kamran" panose="00000400000000000000" pitchFamily="2" charset="-78"/>
              </a:rPr>
              <a:t>. پایگاه بسیج </a:t>
            </a:r>
          </a:p>
          <a:p>
            <a:pPr marL="342900" indent="-342900" algn="ctr" rtl="1">
              <a:buFont typeface="Arial" panose="020B0604020202020204" pitchFamily="34" charset="0"/>
              <a:buChar char="•"/>
            </a:pPr>
            <a:r>
              <a:rPr lang="fa-IR" sz="2400" b="1" dirty="0">
                <a:cs typeface="B Kamran" panose="00000400000000000000" pitchFamily="2" charset="-78"/>
              </a:rPr>
              <a:t>.کانون های فرهنگی</a:t>
            </a:r>
          </a:p>
          <a:p>
            <a:pPr marL="342900" indent="-342900" algn="ctr" rtl="1">
              <a:buFont typeface="Wingdings" panose="05000000000000000000" pitchFamily="2" charset="2"/>
              <a:buChar char="q"/>
            </a:pPr>
            <a:r>
              <a:rPr lang="fa-IR" sz="2400" b="1" dirty="0">
                <a:cs typeface="B Kamran" panose="00000400000000000000" pitchFamily="2" charset="-78"/>
              </a:rPr>
              <a:t>مجوز:</a:t>
            </a:r>
          </a:p>
          <a:p>
            <a:pPr marL="342900" indent="-342900" algn="ctr" rtl="1">
              <a:buFont typeface="Arial" panose="020B0604020202020204" pitchFamily="34" charset="0"/>
              <a:buChar char="•"/>
            </a:pPr>
            <a:r>
              <a:rPr lang="fa-IR" sz="2400" b="1" dirty="0">
                <a:cs typeface="B Kamran" panose="00000400000000000000" pitchFamily="2" charset="-78"/>
              </a:rPr>
              <a:t>  هماهنگی با مسئولین مکان فعالیت</a:t>
            </a:r>
          </a:p>
          <a:p>
            <a:pPr algn="ctr"/>
            <a:endParaRPr lang="fa-IR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10546E-8E45-C82D-7711-D5F06B8FC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71" y="1943097"/>
            <a:ext cx="3295773" cy="331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07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2000"/>
            <a:lum/>
          </a:blip>
          <a:srcRect/>
          <a:stretch>
            <a:fillRect t="-148000" r="-10000" b="-1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F26EA-4973-B16A-55BB-B0CDF909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970" y="365125"/>
            <a:ext cx="9354829" cy="1325563"/>
          </a:xfrm>
        </p:spPr>
        <p:txBody>
          <a:bodyPr/>
          <a:lstStyle/>
          <a:p>
            <a:pPr algn="ctr"/>
            <a:r>
              <a:rPr lang="fa-IR" dirty="0">
                <a:cs typeface="B Narm" panose="00000400000000000000" pitchFamily="2" charset="-78"/>
              </a:rPr>
              <a:t>جنبه نوآورانه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19F5D-A801-801A-6032-22EC9085B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772" y="1636096"/>
            <a:ext cx="9354830" cy="4856779"/>
          </a:xfrm>
        </p:spPr>
        <p:txBody>
          <a:bodyPr>
            <a:normAutofit/>
          </a:bodyPr>
          <a:lstStyle/>
          <a:p>
            <a:pPr algn="r" rtl="1"/>
            <a:r>
              <a:rPr lang="fa-IR" b="1" dirty="0">
                <a:cs typeface="B Kamran" panose="00000400000000000000" pitchFamily="2" charset="-78"/>
              </a:rPr>
              <a:t>پیشنهاد دهنده اولیه: </a:t>
            </a:r>
          </a:p>
          <a:p>
            <a:pPr algn="r" rtl="1"/>
            <a:r>
              <a:rPr lang="fa-IR" b="1" dirty="0">
                <a:cs typeface="B Kamran" panose="00000400000000000000" pitchFamily="2" charset="-78"/>
              </a:rPr>
              <a:t>مربی حلقه صالحین</a:t>
            </a:r>
          </a:p>
          <a:p>
            <a:pPr algn="r" rtl="1"/>
            <a:r>
              <a:rPr lang="fa-IR" b="1" dirty="0">
                <a:cs typeface="B Kamran" panose="00000400000000000000" pitchFamily="2" charset="-78"/>
              </a:rPr>
              <a:t>راهبر محترم :</a:t>
            </a:r>
          </a:p>
          <a:p>
            <a:pPr algn="r" rtl="1"/>
            <a:r>
              <a:rPr lang="fa-IR" b="1" dirty="0">
                <a:cs typeface="B Kamran" panose="00000400000000000000" pitchFamily="2" charset="-78"/>
              </a:rPr>
              <a:t>سرکار خانم حیدرزاده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b="1" dirty="0">
                <a:cs typeface="B Kamran" panose="00000400000000000000" pitchFamily="2" charset="-78"/>
              </a:rPr>
              <a:t>مهمترین تمایز: </a:t>
            </a:r>
          </a:p>
          <a:p>
            <a:pPr algn="r" rtl="1"/>
            <a:r>
              <a:rPr lang="fa-IR" b="1" dirty="0">
                <a:cs typeface="B Kamran" panose="00000400000000000000" pitchFamily="2" charset="-78"/>
              </a:rPr>
              <a:t>. روش نو در بیان مسائل مذهبی </a:t>
            </a:r>
          </a:p>
          <a:p>
            <a:pPr algn="r" rtl="1"/>
            <a:r>
              <a:rPr lang="fa-IR" b="1" dirty="0">
                <a:cs typeface="B Kamran" panose="00000400000000000000" pitchFamily="2" charset="-78"/>
              </a:rPr>
              <a:t>. استفاده از قالب بازی و تخلیه هیجانات </a:t>
            </a:r>
          </a:p>
          <a:p>
            <a:pPr algn="r" rtl="1"/>
            <a:r>
              <a:rPr lang="fa-IR" b="1" dirty="0">
                <a:cs typeface="B Kamran" panose="00000400000000000000" pitchFamily="2" charset="-78"/>
              </a:rPr>
              <a:t>. مشارکت دختران دهه هشتادی </a:t>
            </a:r>
          </a:p>
          <a:p>
            <a:pPr algn="r" rtl="1"/>
            <a:r>
              <a:rPr lang="fa-IR" b="1" dirty="0">
                <a:cs typeface="B Kamran" panose="00000400000000000000" pitchFamily="2" charset="-78"/>
              </a:rPr>
              <a:t>. رایگان بودن بازدید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58C29A-D717-5EA5-7B02-6822F76B277B}"/>
              </a:ext>
            </a:extLst>
          </p:cNvPr>
          <p:cNvGrpSpPr/>
          <p:nvPr/>
        </p:nvGrpSpPr>
        <p:grpSpPr>
          <a:xfrm>
            <a:off x="6373506" y="1282890"/>
            <a:ext cx="5939051" cy="5575110"/>
            <a:chOff x="6373506" y="1282890"/>
            <a:chExt cx="5939051" cy="557511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AF49608-2D95-2124-F019-9086E5DD7694}"/>
                </a:ext>
              </a:extLst>
            </p:cNvPr>
            <p:cNvCxnSpPr/>
            <p:nvPr/>
          </p:nvCxnSpPr>
          <p:spPr>
            <a:xfrm>
              <a:off x="11668836" y="1282890"/>
              <a:ext cx="0" cy="557511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Plaque 7">
              <a:extLst>
                <a:ext uri="{FF2B5EF4-FFF2-40B4-BE49-F238E27FC236}">
                  <a16:creationId xmlns:a16="http://schemas.microsoft.com/office/drawing/2014/main" id="{90A65CD7-2D85-15AF-6E18-77C64F0FA0B5}"/>
                </a:ext>
              </a:extLst>
            </p:cNvPr>
            <p:cNvSpPr/>
            <p:nvPr/>
          </p:nvSpPr>
          <p:spPr>
            <a:xfrm>
              <a:off x="11444898" y="6359861"/>
              <a:ext cx="447875" cy="436725"/>
            </a:xfrm>
            <a:prstGeom prst="plaque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4C365EB-25AA-EDC1-DC57-90C570EEF96C}"/>
                </a:ext>
              </a:extLst>
            </p:cNvPr>
            <p:cNvCxnSpPr>
              <a:cxnSpLocks/>
            </p:cNvCxnSpPr>
            <p:nvPr/>
          </p:nvCxnSpPr>
          <p:spPr>
            <a:xfrm>
              <a:off x="6373506" y="6573671"/>
              <a:ext cx="593905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6" name="تیزر">
            <a:hlinkClick r:id="" action="ppaction://media"/>
            <a:extLst>
              <a:ext uri="{FF2B5EF4-FFF2-40B4-BE49-F238E27FC236}">
                <a16:creationId xmlns:a16="http://schemas.microsoft.com/office/drawing/2014/main" id="{6B174E43-5E45-8240-CFAE-0E6101BDD1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8750" y="1929451"/>
            <a:ext cx="3321393" cy="41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46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35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4000" t="-148000" r="-4000" b="-1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F9DC3-FF52-3AC7-333D-9C9406533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02087" cy="1325563"/>
          </a:xfrm>
        </p:spPr>
        <p:txBody>
          <a:bodyPr/>
          <a:lstStyle/>
          <a:p>
            <a:pPr algn="ctr"/>
            <a:r>
              <a:rPr lang="fa-IR" dirty="0">
                <a:cs typeface="B Narm" panose="00000400000000000000" pitchFamily="2" charset="-78"/>
              </a:rPr>
              <a:t>اهداف و تاثیرات فعالیت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C7342-50C9-BDF1-241F-4B88FC6B6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7385"/>
            <a:ext cx="9302087" cy="4667250"/>
          </a:xfrm>
        </p:spPr>
        <p:txBody>
          <a:bodyPr>
            <a:normAutofit/>
          </a:bodyPr>
          <a:lstStyle/>
          <a:p>
            <a:pPr algn="just" rtl="1"/>
            <a:r>
              <a:rPr lang="fa-IR" b="1" dirty="0">
                <a:cs typeface="B Kamran" panose="00000400000000000000" pitchFamily="2" charset="-78"/>
              </a:rPr>
              <a:t>فعالیت ناظر به هویت دینی نوجوان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. تحکیم باورهای دینی 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. افزایش اعتماد به نفس اجرا کنندگان و مراجعین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. فراگیری جذاب آموزه‌های دینی در قالب بازی راز آلود 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. دعوت جهت بازدید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توقع از مخاطب پس از بازدید: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 ارتباط بهتر با مفاهیم دینی و پذیرا شدن و تلاش برای دستیابی به آنها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C1CA71-95F7-2923-C856-AA443B91ED47}"/>
              </a:ext>
            </a:extLst>
          </p:cNvPr>
          <p:cNvGrpSpPr/>
          <p:nvPr/>
        </p:nvGrpSpPr>
        <p:grpSpPr>
          <a:xfrm>
            <a:off x="-15568" y="2062090"/>
            <a:ext cx="6264322" cy="4817660"/>
            <a:chOff x="0" y="2169994"/>
            <a:chExt cx="6264322" cy="481766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1EB3FE6-4971-E378-E23B-C819195672BF}"/>
                </a:ext>
              </a:extLst>
            </p:cNvPr>
            <p:cNvCxnSpPr/>
            <p:nvPr/>
          </p:nvCxnSpPr>
          <p:spPr>
            <a:xfrm>
              <a:off x="491319" y="2169994"/>
              <a:ext cx="0" cy="481766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C8CD15-4197-31F1-C7A3-855CFFDA0BD2}"/>
                </a:ext>
              </a:extLst>
            </p:cNvPr>
            <p:cNvCxnSpPr/>
            <p:nvPr/>
          </p:nvCxnSpPr>
          <p:spPr>
            <a:xfrm>
              <a:off x="0" y="6373504"/>
              <a:ext cx="6264322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Diamond 8">
              <a:extLst>
                <a:ext uri="{FF2B5EF4-FFF2-40B4-BE49-F238E27FC236}">
                  <a16:creationId xmlns:a16="http://schemas.microsoft.com/office/drawing/2014/main" id="{421D4406-58D2-8445-F0B6-5D3D08E55F53}"/>
                </a:ext>
              </a:extLst>
            </p:cNvPr>
            <p:cNvSpPr/>
            <p:nvPr/>
          </p:nvSpPr>
          <p:spPr>
            <a:xfrm>
              <a:off x="313900" y="6185138"/>
              <a:ext cx="368488" cy="360315"/>
            </a:xfrm>
            <a:prstGeom prst="diamond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6126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750"/>
                            </p:stCondLst>
                            <p:childTnLst>
                              <p:par>
                                <p:cTn id="1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250"/>
                            </p:stCondLst>
                            <p:childTnLst>
                              <p:par>
                                <p:cTn id="2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750"/>
                            </p:stCondLst>
                            <p:childTnLst>
                              <p:par>
                                <p:cTn id="3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0"/>
                            </p:stCondLst>
                            <p:childTnLst>
                              <p:par>
                                <p:cTn id="4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250"/>
                            </p:stCondLst>
                            <p:childTnLst>
                              <p:par>
                                <p:cTn id="5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000"/>
                            </p:stCondLst>
                            <p:childTnLst>
                              <p:par>
                                <p:cTn id="5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12000" t="-14000" r="-10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2845B-D607-A19F-F368-1D1E046AD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650" y="365125"/>
            <a:ext cx="9465149" cy="1325563"/>
          </a:xfrm>
        </p:spPr>
        <p:txBody>
          <a:bodyPr/>
          <a:lstStyle/>
          <a:p>
            <a:pPr algn="ctr"/>
            <a:r>
              <a:rPr lang="fa-IR" dirty="0">
                <a:cs typeface="B Narm" panose="00000400000000000000" pitchFamily="2" charset="-78"/>
              </a:rPr>
              <a:t>اثرسنجی و بازخورد از فعالیت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95CC8-F52E-2857-DA31-CECA888C2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650" y="2291401"/>
            <a:ext cx="9465150" cy="2992035"/>
          </a:xfrm>
        </p:spPr>
        <p:txBody>
          <a:bodyPr/>
          <a:lstStyle/>
          <a:p>
            <a:pPr algn="just" rtl="1"/>
            <a:r>
              <a:rPr lang="fa-IR" b="1" dirty="0">
                <a:cs typeface="B Kamran" panose="00000400000000000000" pitchFamily="2" charset="-78"/>
              </a:rPr>
              <a:t>.شوق وافر اعضا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. تلاش بی‌سابقه آنها در روزهای متعدد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. استقبال مسئولین کانون و بسیج انصار</a:t>
            </a:r>
          </a:p>
          <a:p>
            <a:pPr algn="just" rtl="1"/>
            <a:r>
              <a:rPr lang="fa-IR" b="1" dirty="0">
                <a:cs typeface="B Kamran" panose="00000400000000000000" pitchFamily="2" charset="-78"/>
              </a:rPr>
              <a:t>. تحسین طرح توسط کاربران فضای مجازی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6D0DAE-21F5-2B34-070A-18D07C73677E}"/>
              </a:ext>
            </a:extLst>
          </p:cNvPr>
          <p:cNvGrpSpPr/>
          <p:nvPr/>
        </p:nvGrpSpPr>
        <p:grpSpPr>
          <a:xfrm>
            <a:off x="6373506" y="1269242"/>
            <a:ext cx="5939051" cy="5575110"/>
            <a:chOff x="6373506" y="1282890"/>
            <a:chExt cx="5939051" cy="557511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C8522C7-4B59-293B-58BA-C272ACDF476E}"/>
                </a:ext>
              </a:extLst>
            </p:cNvPr>
            <p:cNvCxnSpPr/>
            <p:nvPr/>
          </p:nvCxnSpPr>
          <p:spPr>
            <a:xfrm>
              <a:off x="11668836" y="1282890"/>
              <a:ext cx="0" cy="557511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Plaque 7">
              <a:extLst>
                <a:ext uri="{FF2B5EF4-FFF2-40B4-BE49-F238E27FC236}">
                  <a16:creationId xmlns:a16="http://schemas.microsoft.com/office/drawing/2014/main" id="{B1495A95-9BE1-F465-4F13-051CC21198E0}"/>
                </a:ext>
              </a:extLst>
            </p:cNvPr>
            <p:cNvSpPr/>
            <p:nvPr/>
          </p:nvSpPr>
          <p:spPr>
            <a:xfrm>
              <a:off x="11444898" y="6359861"/>
              <a:ext cx="447875" cy="436725"/>
            </a:xfrm>
            <a:prstGeom prst="plaque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325CE8-EAE4-37BC-BE75-A5AB01141903}"/>
                </a:ext>
              </a:extLst>
            </p:cNvPr>
            <p:cNvCxnSpPr>
              <a:cxnSpLocks/>
            </p:cNvCxnSpPr>
            <p:nvPr/>
          </p:nvCxnSpPr>
          <p:spPr>
            <a:xfrm>
              <a:off x="6373506" y="6573671"/>
              <a:ext cx="593905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16B54F-CE70-47D7-1238-37713C74D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73"/>
          <a:stretch/>
        </p:blipFill>
        <p:spPr>
          <a:xfrm>
            <a:off x="2816902" y="2680653"/>
            <a:ext cx="4112160" cy="3375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0308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629</Words>
  <Application>Microsoft Office PowerPoint</Application>
  <PresentationFormat>Widescreen</PresentationFormat>
  <Paragraphs>101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PowerPoint Presentation</vt:lpstr>
      <vt:lpstr>اتاق گنج پنهان</vt:lpstr>
      <vt:lpstr>معرفی فعالیت</vt:lpstr>
      <vt:lpstr>مقدمات و لوازم فعالیت</vt:lpstr>
      <vt:lpstr>تیم کاری و همکاران در فعالیت</vt:lpstr>
      <vt:lpstr>تیم کاری و همکاران فعالیت</vt:lpstr>
      <vt:lpstr>جنبه نوآورانه</vt:lpstr>
      <vt:lpstr>اهداف و تاثیرات فعالیت</vt:lpstr>
      <vt:lpstr>اثرسنجی و بازخورد از فعالیت</vt:lpstr>
      <vt:lpstr>تامین مالی و پشتیبانی فعالیت</vt:lpstr>
      <vt:lpstr>فعالیت های فرهنگی همسو</vt:lpstr>
      <vt:lpstr>قابلیت توسعه و تکثیر پذیری فعالیت</vt:lpstr>
      <vt:lpstr>سخن پایانی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zsm</dc:creator>
  <cp:lastModifiedBy>zsm</cp:lastModifiedBy>
  <cp:revision>13</cp:revision>
  <dcterms:created xsi:type="dcterms:W3CDTF">2024-12-21T16:20:53Z</dcterms:created>
  <dcterms:modified xsi:type="dcterms:W3CDTF">2024-12-25T20:48:04Z</dcterms:modified>
</cp:coreProperties>
</file>