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23"/>
  </p:notesMasterIdLst>
  <p:sldIdLst>
    <p:sldId id="257" r:id="rId2"/>
    <p:sldId id="259" r:id="rId3"/>
    <p:sldId id="553" r:id="rId4"/>
    <p:sldId id="493" r:id="rId5"/>
    <p:sldId id="548" r:id="rId6"/>
    <p:sldId id="543" r:id="rId7"/>
    <p:sldId id="547" r:id="rId8"/>
    <p:sldId id="544" r:id="rId9"/>
    <p:sldId id="545" r:id="rId10"/>
    <p:sldId id="552" r:id="rId11"/>
    <p:sldId id="550" r:id="rId12"/>
    <p:sldId id="554" r:id="rId13"/>
    <p:sldId id="557" r:id="rId14"/>
    <p:sldId id="556" r:id="rId15"/>
    <p:sldId id="555" r:id="rId16"/>
    <p:sldId id="560" r:id="rId17"/>
    <p:sldId id="561" r:id="rId18"/>
    <p:sldId id="563" r:id="rId19"/>
    <p:sldId id="564" r:id="rId20"/>
    <p:sldId id="500" r:id="rId21"/>
    <p:sldId id="566" r:id="rId22"/>
  </p:sldIdLst>
  <p:sldSz cx="12192000" cy="6858000"/>
  <p:notesSz cx="6858000" cy="9144000"/>
  <p:embeddedFontLst>
    <p:embeddedFont>
      <p:font typeface="B Titr" panose="00000700000000000000" pitchFamily="2" charset="-78"/>
      <p:bold r:id="rId24"/>
    </p:embeddedFont>
    <p:embeddedFont>
      <p:font typeface="B Zar" panose="00000400000000000000" pitchFamily="2" charset="-78"/>
      <p:regular r:id="rId25"/>
      <p:bold r:id="rId26"/>
    </p:embeddedFont>
    <p:embeddedFont>
      <p:font typeface="맑은 고딕" panose="020B0503020000020004" pitchFamily="34" charset="-127"/>
      <p:regular r:id="rId27"/>
      <p:bold r:id="rId28"/>
    </p:embeddedFont>
    <p:embeddedFont>
      <p:font typeface="Gill Sans MT" panose="020B0502020104020203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IRANSans Black" panose="020B0604020202020204" charset="-78"/>
      <p:bold r:id="rId37"/>
    </p:embeddedFont>
    <p:embeddedFont>
      <p:font typeface="B Elham" panose="00000400000000000000" pitchFamily="2" charset="-78"/>
      <p:regular r:id="rId38"/>
    </p:embeddedFont>
    <p:embeddedFont>
      <p:font typeface="B Roya" panose="00000400000000000000" pitchFamily="2" charset="-78"/>
      <p:regular r:id="rId39"/>
      <p:bold r:id="rId40"/>
    </p:embeddedFont>
    <p:embeddedFont>
      <p:font typeface="Arabic Typesetting" panose="03020402040406030203" pitchFamily="66" charset="-78"/>
      <p:regular r:id="rId41"/>
    </p:embeddedFont>
    <p:embeddedFont>
      <p:font typeface="B Badr" panose="00000400000000000000" pitchFamily="2" charset="-78"/>
      <p:regular r:id="rId42"/>
      <p:bold r:id="rId43"/>
    </p:embeddedFont>
    <p:embeddedFont>
      <p:font typeface="B Koodak" panose="00000700000000000000" pitchFamily="2" charset="-78"/>
      <p:bold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990033"/>
    <a:srgbClr val="CC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09" autoAdjust="0"/>
    <p:restoredTop sz="82182" autoAdjust="0"/>
  </p:normalViewPr>
  <p:slideViewPr>
    <p:cSldViewPr snapToGrid="0">
      <p:cViewPr varScale="1">
        <p:scale>
          <a:sx n="60" d="100"/>
          <a:sy n="60" d="100"/>
        </p:scale>
        <p:origin x="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3543F-AEC7-4307-B4B7-7012ED94245B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04390-4194-496F-9B5F-595A027647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6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94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5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3400" kern="1200" dirty="0" smtClean="0">
                <a:solidFill>
                  <a:schemeClr val="tx1"/>
                </a:solidFill>
                <a:latin typeface="+mn-lt"/>
                <a:ea typeface="+mn-ea"/>
                <a:cs typeface="B Elham" panose="00000400000000000000" pitchFamily="2" charset="-78"/>
              </a:rPr>
              <a:t>خاطره اجرای خانواده های محترم ناوگان تاکسیرانی یا حضور در کانون اصلاح (زندان) پسران</a:t>
            </a:r>
            <a:endParaRPr lang="en-US" sz="3400" kern="1200" dirty="0">
              <a:solidFill>
                <a:schemeClr val="tx1"/>
              </a:solidFill>
              <a:latin typeface="+mn-lt"/>
              <a:ea typeface="+mn-ea"/>
              <a:cs typeface="B Elham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8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4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6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آیا حجم برنامه و طول زمان خاصی یا حتی استمرار برای تاثیر گذاری و رفع نیاز لازم است؟ (ضمنی)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برای فعالیت شما به چه مقدمات و لوازم نیاز است؟ (محیط خاص، ابزار و امکانات خاص، حجم استفاده از فناوری، آیا این فعالیت فردی است یا گروهی ، تعداد افراد درگیر در اجرا، اعضاء تیم مجری این فعالیت چند نفر و کیستند؟ آموزش‌ها و مهارتهای لازم برای مجری برنامه نیاز است و کدامند؟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04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06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39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61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4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34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64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49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50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62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21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879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36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0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4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0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C2D6A-7C51-4B2A-ABEB-72039FE0941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63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11342"/>
            <a:ext cx="7315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99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r="27000"/>
          <a:stretch/>
        </p:blipFill>
        <p:spPr>
          <a:xfrm>
            <a:off x="0" y="755725"/>
            <a:ext cx="2877413" cy="36912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68842" y="893179"/>
            <a:ext cx="8083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جنبه </a:t>
            </a:r>
            <a:r>
              <a:rPr lang="fa-IR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نوآورانه یا </a:t>
            </a:r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وجه امتیاز </a:t>
            </a:r>
            <a:r>
              <a:rPr lang="fa-IR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مهم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7413" y="3244333"/>
            <a:ext cx="88974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Roya" panose="00000400000000000000" pitchFamily="2" charset="-78"/>
              </a:rPr>
              <a:t>استفاده از ابزارهای نوین تبلیغی با محوریت نشاط و شادی و تغییر زاویه دید مخاطبین به خدا، دین خدا، پیامبر خدا، قرآن خدا، بنده خدا، روحانی مبلغ دین خدا و .... خدا </a:t>
            </a:r>
            <a:endParaRPr lang="fa-IR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2642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840203"/>
            <a:ext cx="12191999" cy="519163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</a:pP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جرقه اولیه، منشاء ایده اولیه</a:t>
            </a:r>
            <a:r>
              <a:rPr lang="fa-IR" sz="3600" dirty="0">
                <a:cs typeface="B Koodak" panose="00000700000000000000" pitchFamily="2" charset="-78"/>
              </a:rPr>
              <a:t>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یا پیشنهاد دهنده اولیه </a:t>
            </a:r>
            <a:r>
              <a:rPr lang="fa-IR" sz="3600" dirty="0">
                <a:cs typeface="B Koodak" panose="00000700000000000000" pitchFamily="2" charset="-78"/>
              </a:rPr>
              <a:t>کار و راهبر اصلی کار </a:t>
            </a:r>
            <a:r>
              <a:rPr lang="fa-IR" sz="3600" dirty="0" smtClean="0">
                <a:cs typeface="B Koodak" panose="00000700000000000000" pitchFamily="2" charset="-78"/>
              </a:rPr>
              <a:t>کیست؟ </a:t>
            </a:r>
            <a:r>
              <a:rPr lang="fa-IR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استاد </a:t>
            </a:r>
            <a:r>
              <a:rPr lang="fa-IR" sz="3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مرحوم راستگو (ره)</a:t>
            </a:r>
          </a:p>
          <a:p>
            <a:pPr>
              <a:spcBef>
                <a:spcPts val="600"/>
              </a:spcBef>
            </a:pP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مهمترین تمایز </a:t>
            </a:r>
            <a:r>
              <a:rPr lang="fa-IR" sz="3600" dirty="0">
                <a:cs typeface="B Koodak" panose="00000700000000000000" pitchFamily="2" charset="-78"/>
              </a:rPr>
              <a:t>این فعالیت نسبت به فعالیت‌های مشابه چیست؟</a:t>
            </a:r>
            <a:r>
              <a:rPr lang="fa-IR" sz="3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تبلیغ بر اساس </a:t>
            </a:r>
            <a:r>
              <a:rPr lang="fa-IR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نیاز و ذائقه مخاطبان عزیز</a:t>
            </a:r>
            <a:endParaRPr lang="fa-IR" sz="3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  <a:p>
            <a:pPr lvl="0">
              <a:spcBef>
                <a:spcPts val="600"/>
              </a:spcBef>
            </a:pP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مهمترین شاخصه فعالیت </a:t>
            </a:r>
            <a:r>
              <a:rPr lang="fa-IR" sz="3600" dirty="0">
                <a:cs typeface="B Koodak" panose="00000700000000000000" pitchFamily="2" charset="-78"/>
              </a:rPr>
              <a:t>و بخش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برجسته این فعالیت </a:t>
            </a:r>
            <a:r>
              <a:rPr lang="fa-IR" sz="3600" dirty="0">
                <a:cs typeface="B Koodak" panose="00000700000000000000" pitchFamily="2" charset="-78"/>
              </a:rPr>
              <a:t>کدام است؟ </a:t>
            </a:r>
            <a:r>
              <a:rPr lang="fa-IR" sz="3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( ارتباط فرآیندی نه ارتباط خطی)</a:t>
            </a:r>
          </a:p>
          <a:p>
            <a:pPr lvl="0">
              <a:spcBef>
                <a:spcPts val="600"/>
              </a:spcBef>
            </a:pPr>
            <a:r>
              <a:rPr lang="fa-IR" sz="3600" dirty="0">
                <a:cs typeface="B Koodak" panose="00000700000000000000" pitchFamily="2" charset="-78"/>
              </a:rPr>
              <a:t>چه چیزی باعث می‌شود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مخاطبان، شمارا انتخاب </a:t>
            </a:r>
            <a:r>
              <a:rPr lang="fa-IR" sz="3600" dirty="0">
                <a:cs typeface="B Koodak" panose="00000700000000000000" pitchFamily="2" charset="-78"/>
              </a:rPr>
              <a:t>کنند</a:t>
            </a:r>
            <a:r>
              <a:rPr lang="fa-IR" sz="3600" dirty="0" smtClean="0">
                <a:cs typeface="B Koodak" panose="00000700000000000000" pitchFamily="2" charset="-78"/>
              </a:rPr>
              <a:t>؟ </a:t>
            </a:r>
            <a:r>
              <a:rPr lang="fa-IR" sz="3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خوش اخلاقی، سازگاری، حس راحت بودن و </a:t>
            </a:r>
            <a:r>
              <a:rPr lang="fa-IR" sz="3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...</a:t>
            </a:r>
            <a:endParaRPr lang="fa-IR" sz="3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3233" y="0"/>
            <a:ext cx="6813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جنبه نوآورانه یا وجه امتیاز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9897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5464831" y="2486440"/>
            <a:ext cx="540083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اهداف و تأثیرات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자유형: 도형 12">
            <a:extLst>
              <a:ext uri="{FF2B5EF4-FFF2-40B4-BE49-F238E27FC236}">
                <a16:creationId xmlns:a16="http://schemas.microsoft.com/office/drawing/2014/main" id="{82F3A14C-0072-4324-A8C2-777AF7FCB596}"/>
              </a:ext>
            </a:extLst>
          </p:cNvPr>
          <p:cNvSpPr/>
          <p:nvPr/>
        </p:nvSpPr>
        <p:spPr>
          <a:xfrm>
            <a:off x="719729" y="1452284"/>
            <a:ext cx="4248865" cy="5123631"/>
          </a:xfrm>
          <a:custGeom>
            <a:avLst/>
            <a:gdLst>
              <a:gd name="connsiteX0" fmla="*/ 324136 w 323850"/>
              <a:gd name="connsiteY0" fmla="*/ 165643 h 390525"/>
              <a:gd name="connsiteX1" fmla="*/ 301181 w 323850"/>
              <a:gd name="connsiteY1" fmla="*/ 83538 h 390525"/>
              <a:gd name="connsiteX2" fmla="*/ 320612 w 323850"/>
              <a:gd name="connsiteY2" fmla="*/ 65250 h 390525"/>
              <a:gd name="connsiteX3" fmla="*/ 323279 w 323850"/>
              <a:gd name="connsiteY3" fmla="*/ 53248 h 390525"/>
              <a:gd name="connsiteX4" fmla="*/ 313087 w 323850"/>
              <a:gd name="connsiteY4" fmla="*/ 46390 h 390525"/>
              <a:gd name="connsiteX5" fmla="*/ 284893 w 323850"/>
              <a:gd name="connsiteY5" fmla="*/ 46390 h 390525"/>
              <a:gd name="connsiteX6" fmla="*/ 284893 w 323850"/>
              <a:gd name="connsiteY6" fmla="*/ 18196 h 390525"/>
              <a:gd name="connsiteX7" fmla="*/ 278035 w 323850"/>
              <a:gd name="connsiteY7" fmla="*/ 8004 h 390525"/>
              <a:gd name="connsiteX8" fmla="*/ 266033 w 323850"/>
              <a:gd name="connsiteY8" fmla="*/ 10671 h 390525"/>
              <a:gd name="connsiteX9" fmla="*/ 247745 w 323850"/>
              <a:gd name="connsiteY9" fmla="*/ 30102 h 390525"/>
              <a:gd name="connsiteX10" fmla="*/ 164592 w 323850"/>
              <a:gd name="connsiteY10" fmla="*/ 7147 h 390525"/>
              <a:gd name="connsiteX11" fmla="*/ 7144 w 323850"/>
              <a:gd name="connsiteY11" fmla="*/ 166024 h 390525"/>
              <a:gd name="connsiteX12" fmla="*/ 64675 w 323850"/>
              <a:gd name="connsiteY12" fmla="*/ 287658 h 390525"/>
              <a:gd name="connsiteX13" fmla="*/ 52864 w 323850"/>
              <a:gd name="connsiteY13" fmla="*/ 373574 h 390525"/>
              <a:gd name="connsiteX14" fmla="*/ 63723 w 323850"/>
              <a:gd name="connsiteY14" fmla="*/ 385956 h 390525"/>
              <a:gd name="connsiteX15" fmla="*/ 107442 w 323850"/>
              <a:gd name="connsiteY15" fmla="*/ 385956 h 390525"/>
              <a:gd name="connsiteX16" fmla="*/ 118015 w 323850"/>
              <a:gd name="connsiteY16" fmla="*/ 377955 h 390525"/>
              <a:gd name="connsiteX17" fmla="*/ 133827 w 323850"/>
              <a:gd name="connsiteY17" fmla="*/ 320805 h 390525"/>
              <a:gd name="connsiteX18" fmla="*/ 165831 w 323850"/>
              <a:gd name="connsiteY18" fmla="*/ 324044 h 390525"/>
              <a:gd name="connsiteX19" fmla="*/ 197835 w 323850"/>
              <a:gd name="connsiteY19" fmla="*/ 320805 h 390525"/>
              <a:gd name="connsiteX20" fmla="*/ 213646 w 323850"/>
              <a:gd name="connsiteY20" fmla="*/ 377955 h 390525"/>
              <a:gd name="connsiteX21" fmla="*/ 224219 w 323850"/>
              <a:gd name="connsiteY21" fmla="*/ 385956 h 390525"/>
              <a:gd name="connsiteX22" fmla="*/ 267938 w 323850"/>
              <a:gd name="connsiteY22" fmla="*/ 385956 h 390525"/>
              <a:gd name="connsiteX23" fmla="*/ 278797 w 323850"/>
              <a:gd name="connsiteY23" fmla="*/ 373574 h 390525"/>
              <a:gd name="connsiteX24" fmla="*/ 266986 w 323850"/>
              <a:gd name="connsiteY24" fmla="*/ 287658 h 390525"/>
              <a:gd name="connsiteX25" fmla="*/ 324136 w 323850"/>
              <a:gd name="connsiteY25" fmla="*/ 165643 h 390525"/>
              <a:gd name="connsiteX26" fmla="*/ 98965 w 323850"/>
              <a:gd name="connsiteY26" fmla="*/ 363858 h 390525"/>
              <a:gd name="connsiteX27" fmla="*/ 76105 w 323850"/>
              <a:gd name="connsiteY27" fmla="*/ 363858 h 390525"/>
              <a:gd name="connsiteX28" fmla="*/ 84677 w 323850"/>
              <a:gd name="connsiteY28" fmla="*/ 301565 h 390525"/>
              <a:gd name="connsiteX29" fmla="*/ 112491 w 323850"/>
              <a:gd name="connsiteY29" fmla="*/ 314614 h 390525"/>
              <a:gd name="connsiteX30" fmla="*/ 98965 w 323850"/>
              <a:gd name="connsiteY30" fmla="*/ 363858 h 390525"/>
              <a:gd name="connsiteX31" fmla="*/ 232220 w 323850"/>
              <a:gd name="connsiteY31" fmla="*/ 363858 h 390525"/>
              <a:gd name="connsiteX32" fmla="*/ 218694 w 323850"/>
              <a:gd name="connsiteY32" fmla="*/ 314709 h 390525"/>
              <a:gd name="connsiteX33" fmla="*/ 246507 w 323850"/>
              <a:gd name="connsiteY33" fmla="*/ 301660 h 390525"/>
              <a:gd name="connsiteX34" fmla="*/ 255080 w 323850"/>
              <a:gd name="connsiteY34" fmla="*/ 363954 h 390525"/>
              <a:gd name="connsiteX35" fmla="*/ 232220 w 323850"/>
              <a:gd name="connsiteY35" fmla="*/ 363954 h 390525"/>
              <a:gd name="connsiteX36" fmla="*/ 258318 w 323850"/>
              <a:gd name="connsiteY36" fmla="*/ 165929 h 390525"/>
              <a:gd name="connsiteX37" fmla="*/ 144495 w 323850"/>
              <a:gd name="connsiteY37" fmla="*/ 256512 h 390525"/>
              <a:gd name="connsiteX38" fmla="*/ 74771 w 323850"/>
              <a:gd name="connsiteY38" fmla="*/ 186789 h 390525"/>
              <a:gd name="connsiteX39" fmla="*/ 165355 w 323850"/>
              <a:gd name="connsiteY39" fmla="*/ 72965 h 390525"/>
              <a:gd name="connsiteX40" fmla="*/ 214694 w 323850"/>
              <a:gd name="connsiteY40" fmla="*/ 87157 h 390525"/>
              <a:gd name="connsiteX41" fmla="*/ 214694 w 323850"/>
              <a:gd name="connsiteY41" fmla="*/ 101159 h 390525"/>
              <a:gd name="connsiteX42" fmla="*/ 207264 w 323850"/>
              <a:gd name="connsiteY42" fmla="*/ 108588 h 390525"/>
              <a:gd name="connsiteX43" fmla="*/ 162211 w 323850"/>
              <a:gd name="connsiteY43" fmla="*/ 94968 h 390525"/>
              <a:gd name="connsiteX44" fmla="*/ 94488 w 323850"/>
              <a:gd name="connsiteY44" fmla="*/ 162500 h 390525"/>
              <a:gd name="connsiteX45" fmla="*/ 168879 w 323850"/>
              <a:gd name="connsiteY45" fmla="*/ 236890 h 390525"/>
              <a:gd name="connsiteX46" fmla="*/ 236411 w 323850"/>
              <a:gd name="connsiteY46" fmla="*/ 169167 h 390525"/>
              <a:gd name="connsiteX47" fmla="*/ 222790 w 323850"/>
              <a:gd name="connsiteY47" fmla="*/ 124019 h 390525"/>
              <a:gd name="connsiteX48" fmla="*/ 230220 w 323850"/>
              <a:gd name="connsiteY48" fmla="*/ 116589 h 390525"/>
              <a:gd name="connsiteX49" fmla="*/ 244221 w 323850"/>
              <a:gd name="connsiteY49" fmla="*/ 116589 h 390525"/>
              <a:gd name="connsiteX50" fmla="*/ 258318 w 323850"/>
              <a:gd name="connsiteY50" fmla="*/ 165929 h 390525"/>
              <a:gd name="connsiteX51" fmla="*/ 214789 w 323850"/>
              <a:gd name="connsiteY51" fmla="*/ 165643 h 390525"/>
              <a:gd name="connsiteX52" fmla="*/ 165640 w 323850"/>
              <a:gd name="connsiteY52" fmla="*/ 214792 h 390525"/>
              <a:gd name="connsiteX53" fmla="*/ 116491 w 323850"/>
              <a:gd name="connsiteY53" fmla="*/ 165643 h 390525"/>
              <a:gd name="connsiteX54" fmla="*/ 165640 w 323850"/>
              <a:gd name="connsiteY54" fmla="*/ 116494 h 390525"/>
              <a:gd name="connsiteX55" fmla="*/ 191834 w 323850"/>
              <a:gd name="connsiteY55" fmla="*/ 124019 h 390525"/>
              <a:gd name="connsiteX56" fmla="*/ 157925 w 323850"/>
              <a:gd name="connsiteY56" fmla="*/ 157928 h 390525"/>
              <a:gd name="connsiteX57" fmla="*/ 157925 w 323850"/>
              <a:gd name="connsiteY57" fmla="*/ 173358 h 390525"/>
              <a:gd name="connsiteX58" fmla="*/ 173355 w 323850"/>
              <a:gd name="connsiteY58" fmla="*/ 173358 h 390525"/>
              <a:gd name="connsiteX59" fmla="*/ 207264 w 323850"/>
              <a:gd name="connsiteY59" fmla="*/ 139450 h 390525"/>
              <a:gd name="connsiteX60" fmla="*/ 214789 w 323850"/>
              <a:gd name="connsiteY60" fmla="*/ 165643 h 390525"/>
              <a:gd name="connsiteX61" fmla="*/ 274511 w 323850"/>
              <a:gd name="connsiteY61" fmla="*/ 67821 h 390525"/>
              <a:gd name="connsiteX62" fmla="*/ 286322 w 323850"/>
              <a:gd name="connsiteY62" fmla="*/ 67821 h 390525"/>
              <a:gd name="connsiteX63" fmla="*/ 258033 w 323850"/>
              <a:gd name="connsiteY63" fmla="*/ 94491 h 390525"/>
              <a:gd name="connsiteX64" fmla="*/ 236887 w 323850"/>
              <a:gd name="connsiteY64" fmla="*/ 94491 h 390525"/>
              <a:gd name="connsiteX65" fmla="*/ 236887 w 323850"/>
              <a:gd name="connsiteY65" fmla="*/ 73346 h 390525"/>
              <a:gd name="connsiteX66" fmla="*/ 263557 w 323850"/>
              <a:gd name="connsiteY66" fmla="*/ 45057 h 390525"/>
              <a:gd name="connsiteX67" fmla="*/ 263557 w 323850"/>
              <a:gd name="connsiteY67" fmla="*/ 56963 h 390525"/>
              <a:gd name="connsiteX68" fmla="*/ 274511 w 323850"/>
              <a:gd name="connsiteY68" fmla="*/ 67821 h 390525"/>
              <a:gd name="connsiteX69" fmla="*/ 28956 w 323850"/>
              <a:gd name="connsiteY69" fmla="*/ 165643 h 390525"/>
              <a:gd name="connsiteX70" fmla="*/ 165545 w 323850"/>
              <a:gd name="connsiteY70" fmla="*/ 29054 h 390525"/>
              <a:gd name="connsiteX71" fmla="*/ 232315 w 323850"/>
              <a:gd name="connsiteY71" fmla="*/ 46485 h 390525"/>
              <a:gd name="connsiteX72" fmla="*/ 217837 w 323850"/>
              <a:gd name="connsiteY72" fmla="*/ 61916 h 390525"/>
              <a:gd name="connsiteX73" fmla="*/ 216885 w 323850"/>
              <a:gd name="connsiteY73" fmla="*/ 63059 h 390525"/>
              <a:gd name="connsiteX74" fmla="*/ 165545 w 323850"/>
              <a:gd name="connsiteY74" fmla="*/ 50962 h 390525"/>
              <a:gd name="connsiteX75" fmla="*/ 50769 w 323850"/>
              <a:gd name="connsiteY75" fmla="*/ 165738 h 390525"/>
              <a:gd name="connsiteX76" fmla="*/ 165545 w 323850"/>
              <a:gd name="connsiteY76" fmla="*/ 280515 h 390525"/>
              <a:gd name="connsiteX77" fmla="*/ 280321 w 323850"/>
              <a:gd name="connsiteY77" fmla="*/ 165738 h 390525"/>
              <a:gd name="connsiteX78" fmla="*/ 268224 w 323850"/>
              <a:gd name="connsiteY78" fmla="*/ 114399 h 390525"/>
              <a:gd name="connsiteX79" fmla="*/ 269367 w 323850"/>
              <a:gd name="connsiteY79" fmla="*/ 113446 h 390525"/>
              <a:gd name="connsiteX80" fmla="*/ 284798 w 323850"/>
              <a:gd name="connsiteY80" fmla="*/ 98968 h 390525"/>
              <a:gd name="connsiteX81" fmla="*/ 302229 w 323850"/>
              <a:gd name="connsiteY81" fmla="*/ 165738 h 390525"/>
              <a:gd name="connsiteX82" fmla="*/ 165640 w 323850"/>
              <a:gd name="connsiteY82" fmla="*/ 302327 h 390525"/>
              <a:gd name="connsiteX83" fmla="*/ 28956 w 323850"/>
              <a:gd name="connsiteY83" fmla="*/ 165643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23850" h="390525">
                <a:moveTo>
                  <a:pt x="324136" y="165643"/>
                </a:moveTo>
                <a:cubicBezTo>
                  <a:pt x="324136" y="136401"/>
                  <a:pt x="316230" y="108208"/>
                  <a:pt x="301181" y="83538"/>
                </a:cubicBezTo>
                <a:lnTo>
                  <a:pt x="320612" y="65250"/>
                </a:lnTo>
                <a:cubicBezTo>
                  <a:pt x="323850" y="62202"/>
                  <a:pt x="324898" y="57439"/>
                  <a:pt x="323279" y="53248"/>
                </a:cubicBezTo>
                <a:cubicBezTo>
                  <a:pt x="321660" y="49057"/>
                  <a:pt x="317564" y="46390"/>
                  <a:pt x="313087" y="46390"/>
                </a:cubicBezTo>
                <a:lnTo>
                  <a:pt x="284893" y="46390"/>
                </a:lnTo>
                <a:lnTo>
                  <a:pt x="284893" y="18196"/>
                </a:lnTo>
                <a:cubicBezTo>
                  <a:pt x="284893" y="13719"/>
                  <a:pt x="282131" y="9719"/>
                  <a:pt x="278035" y="8004"/>
                </a:cubicBezTo>
                <a:cubicBezTo>
                  <a:pt x="273844" y="6385"/>
                  <a:pt x="269081" y="7433"/>
                  <a:pt x="266033" y="10671"/>
                </a:cubicBezTo>
                <a:lnTo>
                  <a:pt x="247745" y="30102"/>
                </a:lnTo>
                <a:cubicBezTo>
                  <a:pt x="222790" y="14862"/>
                  <a:pt x="194215" y="6957"/>
                  <a:pt x="164592" y="7147"/>
                </a:cubicBezTo>
                <a:cubicBezTo>
                  <a:pt x="77629" y="7719"/>
                  <a:pt x="6953" y="79061"/>
                  <a:pt x="7144" y="166024"/>
                </a:cubicBezTo>
                <a:cubicBezTo>
                  <a:pt x="7239" y="214887"/>
                  <a:pt x="29623" y="258607"/>
                  <a:pt x="64675" y="287658"/>
                </a:cubicBezTo>
                <a:lnTo>
                  <a:pt x="52864" y="373574"/>
                </a:lnTo>
                <a:cubicBezTo>
                  <a:pt x="52007" y="380051"/>
                  <a:pt x="57150" y="385956"/>
                  <a:pt x="63723" y="385956"/>
                </a:cubicBezTo>
                <a:lnTo>
                  <a:pt x="107442" y="385956"/>
                </a:lnTo>
                <a:cubicBezTo>
                  <a:pt x="112395" y="385956"/>
                  <a:pt x="116682" y="382718"/>
                  <a:pt x="118015" y="377955"/>
                </a:cubicBezTo>
                <a:lnTo>
                  <a:pt x="133827" y="320805"/>
                </a:lnTo>
                <a:cubicBezTo>
                  <a:pt x="144113" y="322901"/>
                  <a:pt x="154877" y="324044"/>
                  <a:pt x="165831" y="324044"/>
                </a:cubicBezTo>
                <a:cubicBezTo>
                  <a:pt x="176784" y="324044"/>
                  <a:pt x="187452" y="322901"/>
                  <a:pt x="197835" y="320805"/>
                </a:cubicBezTo>
                <a:lnTo>
                  <a:pt x="213646" y="377955"/>
                </a:lnTo>
                <a:cubicBezTo>
                  <a:pt x="214979" y="382718"/>
                  <a:pt x="219266" y="385956"/>
                  <a:pt x="224219" y="385956"/>
                </a:cubicBezTo>
                <a:lnTo>
                  <a:pt x="267938" y="385956"/>
                </a:lnTo>
                <a:cubicBezTo>
                  <a:pt x="274511" y="385956"/>
                  <a:pt x="279655" y="380051"/>
                  <a:pt x="278797" y="373574"/>
                </a:cubicBezTo>
                <a:lnTo>
                  <a:pt x="266986" y="287658"/>
                </a:lnTo>
                <a:cubicBezTo>
                  <a:pt x="301752" y="258607"/>
                  <a:pt x="324136" y="214697"/>
                  <a:pt x="324136" y="165643"/>
                </a:cubicBezTo>
                <a:close/>
                <a:moveTo>
                  <a:pt x="98965" y="363858"/>
                </a:moveTo>
                <a:lnTo>
                  <a:pt x="76105" y="363858"/>
                </a:lnTo>
                <a:lnTo>
                  <a:pt x="84677" y="301565"/>
                </a:lnTo>
                <a:cubicBezTo>
                  <a:pt x="93536" y="306804"/>
                  <a:pt x="102775" y="311185"/>
                  <a:pt x="112491" y="314614"/>
                </a:cubicBezTo>
                <a:lnTo>
                  <a:pt x="98965" y="363858"/>
                </a:lnTo>
                <a:close/>
                <a:moveTo>
                  <a:pt x="232220" y="363858"/>
                </a:moveTo>
                <a:lnTo>
                  <a:pt x="218694" y="314709"/>
                </a:lnTo>
                <a:cubicBezTo>
                  <a:pt x="228410" y="311280"/>
                  <a:pt x="237649" y="306899"/>
                  <a:pt x="246507" y="301660"/>
                </a:cubicBezTo>
                <a:lnTo>
                  <a:pt x="255080" y="363954"/>
                </a:lnTo>
                <a:lnTo>
                  <a:pt x="232220" y="363954"/>
                </a:lnTo>
                <a:close/>
                <a:moveTo>
                  <a:pt x="258318" y="165929"/>
                </a:moveTo>
                <a:cubicBezTo>
                  <a:pt x="258318" y="223936"/>
                  <a:pt x="204788" y="269751"/>
                  <a:pt x="144495" y="256512"/>
                </a:cubicBezTo>
                <a:cubicBezTo>
                  <a:pt x="113157" y="249654"/>
                  <a:pt x="81629" y="218031"/>
                  <a:pt x="74771" y="186789"/>
                </a:cubicBezTo>
                <a:cubicBezTo>
                  <a:pt x="61532" y="126495"/>
                  <a:pt x="107347" y="72965"/>
                  <a:pt x="165355" y="72965"/>
                </a:cubicBezTo>
                <a:cubicBezTo>
                  <a:pt x="182976" y="72965"/>
                  <a:pt x="199930" y="77823"/>
                  <a:pt x="214694" y="87157"/>
                </a:cubicBezTo>
                <a:lnTo>
                  <a:pt x="214694" y="101159"/>
                </a:lnTo>
                <a:lnTo>
                  <a:pt x="207264" y="108588"/>
                </a:lnTo>
                <a:cubicBezTo>
                  <a:pt x="194691" y="99349"/>
                  <a:pt x="179071" y="94206"/>
                  <a:pt x="162211" y="94968"/>
                </a:cubicBezTo>
                <a:cubicBezTo>
                  <a:pt x="125730" y="96587"/>
                  <a:pt x="96203" y="126019"/>
                  <a:pt x="94488" y="162500"/>
                </a:cubicBezTo>
                <a:cubicBezTo>
                  <a:pt x="92488" y="204410"/>
                  <a:pt x="126969" y="238891"/>
                  <a:pt x="168879" y="236890"/>
                </a:cubicBezTo>
                <a:cubicBezTo>
                  <a:pt x="205359" y="235176"/>
                  <a:pt x="234792" y="205648"/>
                  <a:pt x="236411" y="169167"/>
                </a:cubicBezTo>
                <a:cubicBezTo>
                  <a:pt x="237173" y="152308"/>
                  <a:pt x="231934" y="136592"/>
                  <a:pt x="222790" y="124019"/>
                </a:cubicBezTo>
                <a:lnTo>
                  <a:pt x="230220" y="116589"/>
                </a:lnTo>
                <a:lnTo>
                  <a:pt x="244221" y="116589"/>
                </a:lnTo>
                <a:cubicBezTo>
                  <a:pt x="253461" y="131448"/>
                  <a:pt x="258318" y="148308"/>
                  <a:pt x="258318" y="165929"/>
                </a:cubicBezTo>
                <a:close/>
                <a:moveTo>
                  <a:pt x="214789" y="165643"/>
                </a:moveTo>
                <a:cubicBezTo>
                  <a:pt x="214789" y="192789"/>
                  <a:pt x="192691" y="214792"/>
                  <a:pt x="165640" y="214792"/>
                </a:cubicBezTo>
                <a:cubicBezTo>
                  <a:pt x="138494" y="214792"/>
                  <a:pt x="116491" y="192694"/>
                  <a:pt x="116491" y="165643"/>
                </a:cubicBezTo>
                <a:cubicBezTo>
                  <a:pt x="116491" y="138497"/>
                  <a:pt x="138589" y="116494"/>
                  <a:pt x="165640" y="116494"/>
                </a:cubicBezTo>
                <a:cubicBezTo>
                  <a:pt x="175260" y="116494"/>
                  <a:pt x="184214" y="119256"/>
                  <a:pt x="191834" y="124019"/>
                </a:cubicBezTo>
                <a:lnTo>
                  <a:pt x="157925" y="157928"/>
                </a:lnTo>
                <a:cubicBezTo>
                  <a:pt x="153638" y="162214"/>
                  <a:pt x="153638" y="169072"/>
                  <a:pt x="157925" y="173358"/>
                </a:cubicBezTo>
                <a:cubicBezTo>
                  <a:pt x="162116" y="177550"/>
                  <a:pt x="169164" y="177550"/>
                  <a:pt x="173355" y="173358"/>
                </a:cubicBezTo>
                <a:lnTo>
                  <a:pt x="207264" y="139450"/>
                </a:lnTo>
                <a:cubicBezTo>
                  <a:pt x="212027" y="147069"/>
                  <a:pt x="214789" y="156023"/>
                  <a:pt x="214789" y="165643"/>
                </a:cubicBezTo>
                <a:close/>
                <a:moveTo>
                  <a:pt x="274511" y="67821"/>
                </a:moveTo>
                <a:lnTo>
                  <a:pt x="286322" y="67821"/>
                </a:lnTo>
                <a:lnTo>
                  <a:pt x="258033" y="94491"/>
                </a:lnTo>
                <a:lnTo>
                  <a:pt x="236887" y="94491"/>
                </a:lnTo>
                <a:lnTo>
                  <a:pt x="236887" y="73346"/>
                </a:lnTo>
                <a:lnTo>
                  <a:pt x="263557" y="45057"/>
                </a:lnTo>
                <a:lnTo>
                  <a:pt x="263557" y="56963"/>
                </a:lnTo>
                <a:cubicBezTo>
                  <a:pt x="263557" y="62964"/>
                  <a:pt x="268415" y="67821"/>
                  <a:pt x="274511" y="67821"/>
                </a:cubicBezTo>
                <a:close/>
                <a:moveTo>
                  <a:pt x="28956" y="165643"/>
                </a:moveTo>
                <a:cubicBezTo>
                  <a:pt x="28956" y="90300"/>
                  <a:pt x="90202" y="29054"/>
                  <a:pt x="165545" y="29054"/>
                </a:cubicBezTo>
                <a:cubicBezTo>
                  <a:pt x="189167" y="29054"/>
                  <a:pt x="212027" y="35055"/>
                  <a:pt x="232315" y="46485"/>
                </a:cubicBezTo>
                <a:lnTo>
                  <a:pt x="217837" y="61916"/>
                </a:lnTo>
                <a:cubicBezTo>
                  <a:pt x="217456" y="62297"/>
                  <a:pt x="217171" y="62678"/>
                  <a:pt x="216885" y="63059"/>
                </a:cubicBezTo>
                <a:cubicBezTo>
                  <a:pt x="201073" y="55153"/>
                  <a:pt x="183547" y="50962"/>
                  <a:pt x="165545" y="50962"/>
                </a:cubicBezTo>
                <a:cubicBezTo>
                  <a:pt x="102299" y="50962"/>
                  <a:pt x="50769" y="102492"/>
                  <a:pt x="50769" y="165738"/>
                </a:cubicBezTo>
                <a:cubicBezTo>
                  <a:pt x="50769" y="228984"/>
                  <a:pt x="102299" y="280515"/>
                  <a:pt x="165545" y="280515"/>
                </a:cubicBezTo>
                <a:cubicBezTo>
                  <a:pt x="228791" y="280515"/>
                  <a:pt x="280321" y="228984"/>
                  <a:pt x="280321" y="165738"/>
                </a:cubicBezTo>
                <a:cubicBezTo>
                  <a:pt x="280321" y="147736"/>
                  <a:pt x="276225" y="130210"/>
                  <a:pt x="268224" y="114399"/>
                </a:cubicBezTo>
                <a:cubicBezTo>
                  <a:pt x="268605" y="114113"/>
                  <a:pt x="268986" y="113827"/>
                  <a:pt x="269367" y="113446"/>
                </a:cubicBezTo>
                <a:lnTo>
                  <a:pt x="284798" y="98968"/>
                </a:lnTo>
                <a:cubicBezTo>
                  <a:pt x="296228" y="119256"/>
                  <a:pt x="302229" y="142116"/>
                  <a:pt x="302229" y="165738"/>
                </a:cubicBezTo>
                <a:cubicBezTo>
                  <a:pt x="302229" y="241081"/>
                  <a:pt x="240888" y="302327"/>
                  <a:pt x="165640" y="302327"/>
                </a:cubicBezTo>
                <a:cubicBezTo>
                  <a:pt x="90202" y="302232"/>
                  <a:pt x="28956" y="240986"/>
                  <a:pt x="28956" y="165643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968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" y="1361411"/>
            <a:ext cx="12192000" cy="549658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a-IR" sz="3000" dirty="0">
                <a:cs typeface="B Koodak" panose="00000700000000000000" pitchFamily="2" charset="-78"/>
              </a:rPr>
              <a:t>این فعالیت ناظر به </a:t>
            </a:r>
            <a:r>
              <a:rPr lang="fa-IR" sz="3000" dirty="0">
                <a:solidFill>
                  <a:srgbClr val="FF0000"/>
                </a:solidFill>
                <a:cs typeface="B Koodak" panose="00000700000000000000" pitchFamily="2" charset="-78"/>
              </a:rPr>
              <a:t>چه نیاز و مسأله  مخاطبان </a:t>
            </a:r>
            <a:r>
              <a:rPr lang="fa-IR" sz="3000" dirty="0">
                <a:cs typeface="B Koodak" panose="00000700000000000000" pitchFamily="2" charset="-78"/>
              </a:rPr>
              <a:t>طراحی شده و مد نظر است؟ </a:t>
            </a:r>
            <a:endParaRPr lang="fa-IR" sz="3000" dirty="0" smtClean="0">
              <a:cs typeface="B Koodak" panose="00000700000000000000" pitchFamily="2" charset="-78"/>
            </a:endParaRPr>
          </a:p>
          <a:p>
            <a:pPr lvl="0" algn="ctr"/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نیاز روز، آنی و لحظه ای مخاطب</a:t>
            </a:r>
          </a:p>
          <a:p>
            <a:pPr lvl="0"/>
            <a:r>
              <a:rPr lang="fa-IR" sz="3000" dirty="0">
                <a:cs typeface="B Koodak" panose="00000700000000000000" pitchFamily="2" charset="-78"/>
              </a:rPr>
              <a:t>هدف و نیاز تشخیص داده شده </a:t>
            </a:r>
            <a:r>
              <a:rPr lang="fa-IR" sz="3000" dirty="0">
                <a:solidFill>
                  <a:srgbClr val="FF0000"/>
                </a:solidFill>
                <a:cs typeface="B Koodak" panose="00000700000000000000" pitchFamily="2" charset="-78"/>
              </a:rPr>
              <a:t>چگونه شناسائی </a:t>
            </a:r>
            <a:r>
              <a:rPr lang="fa-IR" sz="3000" dirty="0">
                <a:cs typeface="B Koodak" panose="00000700000000000000" pitchFamily="2" charset="-78"/>
              </a:rPr>
              <a:t>شده است؟ </a:t>
            </a:r>
            <a:endParaRPr lang="fa-IR" sz="3000" dirty="0" smtClean="0">
              <a:cs typeface="B Koodak" panose="00000700000000000000" pitchFamily="2" charset="-78"/>
            </a:endParaRPr>
          </a:p>
          <a:p>
            <a:pPr lvl="0" algn="ctr"/>
            <a:r>
              <a:rPr lang="fa-IR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با </a:t>
            </a: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رصد و شناخت مخاطب</a:t>
            </a:r>
          </a:p>
          <a:p>
            <a:pPr lvl="0"/>
            <a:r>
              <a:rPr lang="fa-IR" sz="3000" dirty="0">
                <a:cs typeface="B Koodak" panose="00000700000000000000" pitchFamily="2" charset="-78"/>
              </a:rPr>
              <a:t>فعالیت شما </a:t>
            </a:r>
            <a:r>
              <a:rPr lang="fa-IR" sz="3000" dirty="0">
                <a:solidFill>
                  <a:srgbClr val="FF0000"/>
                </a:solidFill>
                <a:cs typeface="B Koodak" panose="00000700000000000000" pitchFamily="2" charset="-78"/>
              </a:rPr>
              <a:t>چگونه این نیاز را برطرف </a:t>
            </a:r>
            <a:r>
              <a:rPr lang="fa-IR" sz="3000" dirty="0">
                <a:cs typeface="B Koodak" panose="00000700000000000000" pitchFamily="2" charset="-78"/>
              </a:rPr>
              <a:t>می‌کند</a:t>
            </a:r>
            <a:r>
              <a:rPr lang="fa-IR" sz="3000" dirty="0" smtClean="0">
                <a:cs typeface="B Koodak" panose="00000700000000000000" pitchFamily="2" charset="-78"/>
              </a:rPr>
              <a:t>؟</a:t>
            </a:r>
          </a:p>
          <a:p>
            <a:pPr lvl="0" algn="ctr"/>
            <a:r>
              <a:rPr lang="fa-IR" sz="3000" dirty="0" smtClean="0">
                <a:cs typeface="B Koodak" panose="00000700000000000000" pitchFamily="2" charset="-78"/>
              </a:rPr>
              <a:t> </a:t>
            </a: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ارایه خوراک روحی، فکری، بر اساس نیازسنجی انجام شده</a:t>
            </a:r>
          </a:p>
          <a:p>
            <a:pPr lvl="0"/>
            <a:r>
              <a:rPr lang="fa-IR" sz="3000" dirty="0">
                <a:cs typeface="B Koodak" panose="00000700000000000000" pitchFamily="2" charset="-78"/>
              </a:rPr>
              <a:t>پس از این فعالیت، </a:t>
            </a:r>
            <a:r>
              <a:rPr lang="fa-IR" sz="3000" dirty="0">
                <a:solidFill>
                  <a:srgbClr val="FF0000"/>
                </a:solidFill>
                <a:cs typeface="B Koodak" panose="00000700000000000000" pitchFamily="2" charset="-78"/>
              </a:rPr>
              <a:t>چه تغییر یا اتفاقی در مخاطب </a:t>
            </a:r>
            <a:r>
              <a:rPr lang="fa-IR" sz="3000" dirty="0">
                <a:cs typeface="B Koodak" panose="00000700000000000000" pitchFamily="2" charset="-78"/>
              </a:rPr>
              <a:t>ایجاد می‌شود یا متوقع </a:t>
            </a:r>
            <a:r>
              <a:rPr lang="fa-IR" sz="3000" dirty="0" smtClean="0">
                <a:cs typeface="B Koodak" panose="00000700000000000000" pitchFamily="2" charset="-78"/>
              </a:rPr>
              <a:t>است؟</a:t>
            </a:r>
          </a:p>
          <a:p>
            <a:pPr lvl="0"/>
            <a:r>
              <a:rPr lang="fa-IR" sz="2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تغییر نگرش و زاویه دید به روحانیت(طلبه، آخوند) و متعاقبا خدا، دین، پیامبر، قرآن و ...</a:t>
            </a:r>
            <a:endParaRPr lang="fa-IR" sz="2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06833" y="144378"/>
            <a:ext cx="8186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اهداف و تأثیرات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2598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438292" y="1932442"/>
            <a:ext cx="403507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بازخورد از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فعالیت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r="26730"/>
          <a:stretch/>
        </p:blipFill>
        <p:spPr>
          <a:xfrm>
            <a:off x="288758" y="1319688"/>
            <a:ext cx="5117432" cy="470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8289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2071" y="1499923"/>
            <a:ext cx="11658873" cy="5369094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a-IR" sz="2800" dirty="0">
                <a:cs typeface="B Koodak" panose="00000700000000000000" pitchFamily="2" charset="-78"/>
              </a:rPr>
              <a:t>آیا قبل و پس از برنامه، </a:t>
            </a:r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سنجشی از وضعیت مخاطبان برنامه صورت </a:t>
            </a:r>
            <a:r>
              <a:rPr lang="fa-IR" sz="2800" dirty="0">
                <a:cs typeface="B Koodak" panose="00000700000000000000" pitchFamily="2" charset="-78"/>
              </a:rPr>
              <a:t>گرفته است؟ </a:t>
            </a: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بله</a:t>
            </a:r>
          </a:p>
          <a:p>
            <a:pPr lvl="0"/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بازخورد و میزان استقبال و تأثیر پذیری </a:t>
            </a:r>
            <a:r>
              <a:rPr lang="fa-IR" sz="2800" dirty="0">
                <a:cs typeface="B Koodak" panose="00000700000000000000" pitchFamily="2" charset="-78"/>
              </a:rPr>
              <a:t>مخاطبان در راستای اهداف شما، به چه میزان بوده </a:t>
            </a:r>
            <a:r>
              <a:rPr lang="fa-IR" sz="2800" dirty="0" smtClean="0">
                <a:cs typeface="B Koodak" panose="00000700000000000000" pitchFamily="2" charset="-78"/>
              </a:rPr>
              <a:t>است؟ </a:t>
            </a: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بسته به نوع اجرا از ضعیف تا عالی</a:t>
            </a:r>
          </a:p>
          <a:p>
            <a:pPr lvl="0"/>
            <a:r>
              <a:rPr lang="fa-IR" sz="2800" dirty="0">
                <a:cs typeface="B Koodak" panose="00000700000000000000" pitchFamily="2" charset="-78"/>
              </a:rPr>
              <a:t>آیا تبلیغات خاصی برای معرفی این فعالیت انجام داده اید و </a:t>
            </a:r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بازخوردی از آن اطلاع رسانی و تبلیغات</a:t>
            </a:r>
            <a:r>
              <a:rPr lang="fa-IR" sz="2800" dirty="0">
                <a:cs typeface="B Koodak" panose="00000700000000000000" pitchFamily="2" charset="-78"/>
              </a:rPr>
              <a:t> داشته </a:t>
            </a:r>
            <a:r>
              <a:rPr lang="fa-IR" sz="2800" dirty="0" smtClean="0">
                <a:cs typeface="B Koodak" panose="00000700000000000000" pitchFamily="2" charset="-78"/>
              </a:rPr>
              <a:t>اید؟</a:t>
            </a:r>
            <a:r>
              <a:rPr lang="fa-IR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تبلیغ خاصی خیر، اما میزان اثر و رضایت مندی مخاطبین و بازنشر نحوه </a:t>
            </a:r>
            <a:r>
              <a:rPr lang="fa-IR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اجرا، </a:t>
            </a: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بهترین تبلیغ بوده است</a:t>
            </a:r>
          </a:p>
          <a:p>
            <a:pPr lvl="0"/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بازتاب و انعکاس اجتماعی و رسانه‌ای </a:t>
            </a:r>
            <a:r>
              <a:rPr lang="fa-IR" sz="2800" dirty="0">
                <a:cs typeface="B Koodak" panose="00000700000000000000" pitchFamily="2" charset="-78"/>
              </a:rPr>
              <a:t>این فعالیت چه بوده است؟ </a:t>
            </a: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در برخی از رسانه های خبری، مستندی صدا و سیما و یا پیام رسانها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3796" y="208548"/>
            <a:ext cx="7635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بازخورد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58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7183832" y="2092575"/>
            <a:ext cx="493276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شناسایی </a:t>
            </a:r>
          </a:p>
          <a:p>
            <a:pPr algn="ctr" rtl="1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فعالیت‌های</a:t>
            </a:r>
          </a:p>
          <a:p>
            <a:pPr algn="ctr" rtl="1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فرهنگی همسو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0" y="1887996"/>
            <a:ext cx="6800850" cy="382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94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1652966"/>
            <a:ext cx="12015537" cy="472579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a-IR" sz="3600" dirty="0">
                <a:cs typeface="B Koodak" panose="00000700000000000000" pitchFamily="2" charset="-78"/>
              </a:rPr>
              <a:t>پیشکسوتان،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فعالین و مؤثرین همسو </a:t>
            </a:r>
            <a:r>
              <a:rPr lang="fa-IR" sz="3600" dirty="0">
                <a:cs typeface="B Koodak" panose="00000700000000000000" pitchFamily="2" charset="-78"/>
              </a:rPr>
              <a:t>با این فعالیت را می‌شناسید</a:t>
            </a:r>
            <a:r>
              <a:rPr lang="fa-IR" sz="3600" dirty="0" smtClean="0">
                <a:cs typeface="B Koodak" panose="00000700000000000000" pitchFamily="2" charset="-78"/>
              </a:rPr>
              <a:t>؟</a:t>
            </a:r>
          </a:p>
          <a:p>
            <a:pPr lvl="0" algn="ctr"/>
            <a:r>
              <a:rPr lang="fa-IR" sz="3600" dirty="0" smtClean="0">
                <a:cs typeface="B Koodak" panose="00000700000000000000" pitchFamily="2" charset="-78"/>
              </a:rPr>
              <a:t> </a:t>
            </a: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آری</a:t>
            </a:r>
          </a:p>
          <a:p>
            <a:r>
              <a:rPr lang="fa-IR" sz="3600" dirty="0">
                <a:cs typeface="B Koodak" panose="00000700000000000000" pitchFamily="2" charset="-78"/>
              </a:rPr>
              <a:t>آیا با همسویان این فعالیت 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تبادل تجارب و هم افزائی </a:t>
            </a:r>
            <a:r>
              <a:rPr lang="fa-IR" sz="3600" dirty="0">
                <a:cs typeface="B Koodak" panose="00000700000000000000" pitchFamily="2" charset="-78"/>
              </a:rPr>
              <a:t>داشته‌اید</a:t>
            </a:r>
            <a:r>
              <a:rPr lang="fa-IR" sz="3600" dirty="0" smtClean="0">
                <a:cs typeface="B Koodak" panose="00000700000000000000" pitchFamily="2" charset="-78"/>
              </a:rPr>
              <a:t>؟</a:t>
            </a:r>
          </a:p>
          <a:p>
            <a:pPr algn="ctr"/>
            <a:r>
              <a:rPr lang="fa-IR" sz="3600" dirty="0" smtClean="0">
                <a:cs typeface="B Koodak" panose="00000700000000000000" pitchFamily="2" charset="-78"/>
              </a:rPr>
              <a:t> </a:t>
            </a: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بلی</a:t>
            </a:r>
          </a:p>
          <a:p>
            <a:pPr lvl="0"/>
            <a:r>
              <a:rPr lang="fa-IR" sz="3600" dirty="0">
                <a:cs typeface="B Koodak" panose="00000700000000000000" pitchFamily="2" charset="-78"/>
              </a:rPr>
              <a:t>برای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اثربخش‌تر شدن فعالیت </a:t>
            </a:r>
            <a:r>
              <a:rPr lang="fa-IR" sz="3600" dirty="0">
                <a:cs typeface="B Koodak" panose="00000700000000000000" pitchFamily="2" charset="-78"/>
              </a:rPr>
              <a:t>جهت استفاده از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هموسیان چه برنامه‌ای </a:t>
            </a:r>
            <a:r>
              <a:rPr lang="fa-IR" sz="3600" dirty="0">
                <a:cs typeface="B Koodak" panose="00000700000000000000" pitchFamily="2" charset="-78"/>
              </a:rPr>
              <a:t>دارید</a:t>
            </a:r>
            <a:r>
              <a:rPr lang="fa-IR" sz="3600" dirty="0" smtClean="0">
                <a:cs typeface="B Koodak" panose="00000700000000000000" pitchFamily="2" charset="-78"/>
              </a:rPr>
              <a:t>؟ </a:t>
            </a: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برگزاری جلسات، کارگاهها، نشست ها و گعده های دانش افزایی و انتقال </a:t>
            </a:r>
            <a:r>
              <a:rPr lang="fa-IR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تجارب</a:t>
            </a:r>
            <a:endParaRPr lang="fa-IR" sz="3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13B142-02FC-4879-B0C0-8A77C3EB2896}"/>
              </a:ext>
            </a:extLst>
          </p:cNvPr>
          <p:cNvSpPr/>
          <p:nvPr/>
        </p:nvSpPr>
        <p:spPr>
          <a:xfrm>
            <a:off x="1563658" y="-1"/>
            <a:ext cx="85122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فعالیت‌های فرهنگی همسو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885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995555" y="2508832"/>
            <a:ext cx="66479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قابلیت توسعه و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تکثیرپذیری فعالیت 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grpSp>
        <p:nvGrpSpPr>
          <p:cNvPr id="12" name="그룹 346">
            <a:extLst>
              <a:ext uri="{FF2B5EF4-FFF2-40B4-BE49-F238E27FC236}">
                <a16:creationId xmlns:a16="http://schemas.microsoft.com/office/drawing/2014/main" id="{622CE768-BC8F-406F-A572-BDA441F4A019}"/>
              </a:ext>
            </a:extLst>
          </p:cNvPr>
          <p:cNvGrpSpPr/>
          <p:nvPr/>
        </p:nvGrpSpPr>
        <p:grpSpPr>
          <a:xfrm>
            <a:off x="285842" y="1293971"/>
            <a:ext cx="4924926" cy="4934535"/>
            <a:chOff x="1446076" y="1570386"/>
            <a:chExt cx="390525" cy="391287"/>
          </a:xfrm>
          <a:solidFill>
            <a:schemeClr val="bg1">
              <a:lumMod val="75000"/>
            </a:schemeClr>
          </a:solidFill>
        </p:grpSpPr>
        <p:sp>
          <p:nvSpPr>
            <p:cNvPr id="14" name="자유형: 도형 347">
              <a:extLst>
                <a:ext uri="{FF2B5EF4-FFF2-40B4-BE49-F238E27FC236}">
                  <a16:creationId xmlns:a16="http://schemas.microsoft.com/office/drawing/2014/main" id="{6FD238B7-49E4-443B-A905-FE79E17D114E}"/>
                </a:ext>
              </a:extLst>
            </p:cNvPr>
            <p:cNvSpPr/>
            <p:nvPr/>
          </p:nvSpPr>
          <p:spPr>
            <a:xfrm>
              <a:off x="1725064" y="1570386"/>
              <a:ext cx="76200" cy="76200"/>
            </a:xfrm>
            <a:custGeom>
              <a:avLst/>
              <a:gdLst>
                <a:gd name="connsiteX0" fmla="*/ 73819 w 76200"/>
                <a:gd name="connsiteY0" fmla="*/ 40481 h 76200"/>
                <a:gd name="connsiteX1" fmla="*/ 40481 w 76200"/>
                <a:gd name="connsiteY1" fmla="*/ 7144 h 76200"/>
                <a:gd name="connsiteX2" fmla="*/ 7144 w 76200"/>
                <a:gd name="connsiteY2" fmla="*/ 40481 h 76200"/>
                <a:gd name="connsiteX3" fmla="*/ 40481 w 76200"/>
                <a:gd name="connsiteY3" fmla="*/ 73819 h 76200"/>
                <a:gd name="connsiteX4" fmla="*/ 73819 w 76200"/>
                <a:gd name="connsiteY4" fmla="*/ 40481 h 76200"/>
                <a:gd name="connsiteX5" fmla="*/ 40577 w 76200"/>
                <a:gd name="connsiteY5" fmla="*/ 51625 h 76200"/>
                <a:gd name="connsiteX6" fmla="*/ 29432 w 76200"/>
                <a:gd name="connsiteY6" fmla="*/ 40481 h 76200"/>
                <a:gd name="connsiteX7" fmla="*/ 40577 w 76200"/>
                <a:gd name="connsiteY7" fmla="*/ 29337 h 76200"/>
                <a:gd name="connsiteX8" fmla="*/ 51721 w 76200"/>
                <a:gd name="connsiteY8" fmla="*/ 40481 h 76200"/>
                <a:gd name="connsiteX9" fmla="*/ 40577 w 76200"/>
                <a:gd name="connsiteY9" fmla="*/ 5162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960" y="73819"/>
                    <a:pt x="73819" y="58865"/>
                    <a:pt x="73819" y="40481"/>
                  </a:cubicBezTo>
                  <a:close/>
                  <a:moveTo>
                    <a:pt x="40577" y="51625"/>
                  </a:moveTo>
                  <a:cubicBezTo>
                    <a:pt x="34481" y="51625"/>
                    <a:pt x="29432" y="46672"/>
                    <a:pt x="29432" y="40481"/>
                  </a:cubicBezTo>
                  <a:cubicBezTo>
                    <a:pt x="29432" y="34290"/>
                    <a:pt x="34385" y="29337"/>
                    <a:pt x="40577" y="29337"/>
                  </a:cubicBezTo>
                  <a:cubicBezTo>
                    <a:pt x="46673" y="29337"/>
                    <a:pt x="51721" y="34290"/>
                    <a:pt x="51721" y="40481"/>
                  </a:cubicBezTo>
                  <a:cubicBezTo>
                    <a:pt x="51721" y="46672"/>
                    <a:pt x="46673" y="51625"/>
                    <a:pt x="40577" y="51625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348">
              <a:extLst>
                <a:ext uri="{FF2B5EF4-FFF2-40B4-BE49-F238E27FC236}">
                  <a16:creationId xmlns:a16="http://schemas.microsoft.com/office/drawing/2014/main" id="{ECBE203A-3A36-4B57-8804-67D909942740}"/>
                </a:ext>
              </a:extLst>
            </p:cNvPr>
            <p:cNvSpPr/>
            <p:nvPr/>
          </p:nvSpPr>
          <p:spPr>
            <a:xfrm>
              <a:off x="1702966" y="1636966"/>
              <a:ext cx="123825" cy="95250"/>
            </a:xfrm>
            <a:custGeom>
              <a:avLst/>
              <a:gdLst>
                <a:gd name="connsiteX0" fmla="*/ 18288 w 123825"/>
                <a:gd name="connsiteY0" fmla="*/ 96012 h 95250"/>
                <a:gd name="connsiteX1" fmla="*/ 107061 w 123825"/>
                <a:gd name="connsiteY1" fmla="*/ 96012 h 95250"/>
                <a:gd name="connsiteX2" fmla="*/ 118205 w 123825"/>
                <a:gd name="connsiteY2" fmla="*/ 84868 h 95250"/>
                <a:gd name="connsiteX3" fmla="*/ 118205 w 123825"/>
                <a:gd name="connsiteY3" fmla="*/ 62675 h 95250"/>
                <a:gd name="connsiteX4" fmla="*/ 62675 w 123825"/>
                <a:gd name="connsiteY4" fmla="*/ 7144 h 95250"/>
                <a:gd name="connsiteX5" fmla="*/ 7144 w 123825"/>
                <a:gd name="connsiteY5" fmla="*/ 62675 h 95250"/>
                <a:gd name="connsiteX6" fmla="*/ 7144 w 123825"/>
                <a:gd name="connsiteY6" fmla="*/ 84868 h 95250"/>
                <a:gd name="connsiteX7" fmla="*/ 18288 w 123825"/>
                <a:gd name="connsiteY7" fmla="*/ 96012 h 95250"/>
                <a:gd name="connsiteX8" fmla="*/ 29337 w 123825"/>
                <a:gd name="connsiteY8" fmla="*/ 62675 h 95250"/>
                <a:gd name="connsiteX9" fmla="*/ 62675 w 123825"/>
                <a:gd name="connsiteY9" fmla="*/ 29337 h 95250"/>
                <a:gd name="connsiteX10" fmla="*/ 96012 w 123825"/>
                <a:gd name="connsiteY10" fmla="*/ 62675 h 95250"/>
                <a:gd name="connsiteX11" fmla="*/ 96012 w 123825"/>
                <a:gd name="connsiteY11" fmla="*/ 73819 h 95250"/>
                <a:gd name="connsiteX12" fmla="*/ 29432 w 123825"/>
                <a:gd name="connsiteY12" fmla="*/ 73819 h 95250"/>
                <a:gd name="connsiteX13" fmla="*/ 29432 w 123825"/>
                <a:gd name="connsiteY13" fmla="*/ 6267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18288" y="96012"/>
                  </a:moveTo>
                  <a:lnTo>
                    <a:pt x="107061" y="96012"/>
                  </a:lnTo>
                  <a:cubicBezTo>
                    <a:pt x="113157" y="96012"/>
                    <a:pt x="118205" y="91059"/>
                    <a:pt x="118205" y="84868"/>
                  </a:cubicBezTo>
                  <a:lnTo>
                    <a:pt x="118205" y="62675"/>
                  </a:lnTo>
                  <a:cubicBezTo>
                    <a:pt x="118205" y="32099"/>
                    <a:pt x="93345" y="7144"/>
                    <a:pt x="62675" y="7144"/>
                  </a:cubicBezTo>
                  <a:cubicBezTo>
                    <a:pt x="32099" y="7144"/>
                    <a:pt x="7144" y="32004"/>
                    <a:pt x="7144" y="62675"/>
                  </a:cubicBezTo>
                  <a:lnTo>
                    <a:pt x="7144" y="84868"/>
                  </a:lnTo>
                  <a:cubicBezTo>
                    <a:pt x="7144" y="91059"/>
                    <a:pt x="12097" y="96012"/>
                    <a:pt x="18288" y="96012"/>
                  </a:cubicBezTo>
                  <a:close/>
                  <a:moveTo>
                    <a:pt x="29337" y="62675"/>
                  </a:moveTo>
                  <a:cubicBezTo>
                    <a:pt x="29337" y="44291"/>
                    <a:pt x="44291" y="29337"/>
                    <a:pt x="62675" y="29337"/>
                  </a:cubicBezTo>
                  <a:cubicBezTo>
                    <a:pt x="81058" y="29337"/>
                    <a:pt x="96012" y="44291"/>
                    <a:pt x="96012" y="62675"/>
                  </a:cubicBezTo>
                  <a:lnTo>
                    <a:pt x="96012" y="73819"/>
                  </a:lnTo>
                  <a:lnTo>
                    <a:pt x="29432" y="73819"/>
                  </a:lnTo>
                  <a:lnTo>
                    <a:pt x="29432" y="62675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349">
              <a:extLst>
                <a:ext uri="{FF2B5EF4-FFF2-40B4-BE49-F238E27FC236}">
                  <a16:creationId xmlns:a16="http://schemas.microsoft.com/office/drawing/2014/main" id="{56D3DC4E-68A7-4903-B542-0257B14D1B47}"/>
                </a:ext>
              </a:extLst>
            </p:cNvPr>
            <p:cNvSpPr/>
            <p:nvPr/>
          </p:nvSpPr>
          <p:spPr>
            <a:xfrm>
              <a:off x="1446076" y="1571148"/>
              <a:ext cx="390525" cy="390525"/>
            </a:xfrm>
            <a:custGeom>
              <a:avLst/>
              <a:gdLst>
                <a:gd name="connsiteX0" fmla="*/ 375095 w 390525"/>
                <a:gd name="connsiteY0" fmla="*/ 363188 h 390525"/>
                <a:gd name="connsiteX1" fmla="*/ 29432 w 390525"/>
                <a:gd name="connsiteY1" fmla="*/ 363188 h 390525"/>
                <a:gd name="connsiteX2" fmla="*/ 29432 w 390525"/>
                <a:gd name="connsiteY2" fmla="*/ 18288 h 390525"/>
                <a:gd name="connsiteX3" fmla="*/ 18288 w 390525"/>
                <a:gd name="connsiteY3" fmla="*/ 7144 h 390525"/>
                <a:gd name="connsiteX4" fmla="*/ 7144 w 390525"/>
                <a:gd name="connsiteY4" fmla="*/ 18288 h 390525"/>
                <a:gd name="connsiteX5" fmla="*/ 7144 w 390525"/>
                <a:gd name="connsiteY5" fmla="*/ 374237 h 390525"/>
                <a:gd name="connsiteX6" fmla="*/ 18288 w 390525"/>
                <a:gd name="connsiteY6" fmla="*/ 385382 h 390525"/>
                <a:gd name="connsiteX7" fmla="*/ 374999 w 390525"/>
                <a:gd name="connsiteY7" fmla="*/ 385382 h 390525"/>
                <a:gd name="connsiteX8" fmla="*/ 386144 w 390525"/>
                <a:gd name="connsiteY8" fmla="*/ 374237 h 390525"/>
                <a:gd name="connsiteX9" fmla="*/ 375095 w 390525"/>
                <a:gd name="connsiteY9" fmla="*/ 36318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5095" y="363188"/>
                  </a:moveTo>
                  <a:lnTo>
                    <a:pt x="29432" y="363188"/>
                  </a:lnTo>
                  <a:lnTo>
                    <a:pt x="29432" y="18288"/>
                  </a:lnTo>
                  <a:cubicBezTo>
                    <a:pt x="29432" y="12192"/>
                    <a:pt x="24479" y="7144"/>
                    <a:pt x="18288" y="7144"/>
                  </a:cubicBezTo>
                  <a:cubicBezTo>
                    <a:pt x="12097" y="7144"/>
                    <a:pt x="7144" y="12097"/>
                    <a:pt x="7144" y="18288"/>
                  </a:cubicBezTo>
                  <a:lnTo>
                    <a:pt x="7144" y="374237"/>
                  </a:lnTo>
                  <a:cubicBezTo>
                    <a:pt x="7144" y="380333"/>
                    <a:pt x="12097" y="385382"/>
                    <a:pt x="18288" y="385382"/>
                  </a:cubicBezTo>
                  <a:lnTo>
                    <a:pt x="374999" y="385382"/>
                  </a:lnTo>
                  <a:cubicBezTo>
                    <a:pt x="381095" y="385382"/>
                    <a:pt x="386144" y="380429"/>
                    <a:pt x="386144" y="374237"/>
                  </a:cubicBezTo>
                  <a:cubicBezTo>
                    <a:pt x="386144" y="368141"/>
                    <a:pt x="381191" y="363188"/>
                    <a:pt x="375095" y="363188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350">
              <a:extLst>
                <a:ext uri="{FF2B5EF4-FFF2-40B4-BE49-F238E27FC236}">
                  <a16:creationId xmlns:a16="http://schemas.microsoft.com/office/drawing/2014/main" id="{3C8B82BA-4993-4473-A11D-13B20E5C0964}"/>
                </a:ext>
              </a:extLst>
            </p:cNvPr>
            <p:cNvSpPr/>
            <p:nvPr/>
          </p:nvSpPr>
          <p:spPr>
            <a:xfrm>
              <a:off x="1491225" y="1815369"/>
              <a:ext cx="95250" cy="95250"/>
            </a:xfrm>
            <a:custGeom>
              <a:avLst/>
              <a:gdLst>
                <a:gd name="connsiteX0" fmla="*/ 18288 w 95250"/>
                <a:gd name="connsiteY0" fmla="*/ 96012 h 95250"/>
                <a:gd name="connsiteX1" fmla="*/ 84868 w 95250"/>
                <a:gd name="connsiteY1" fmla="*/ 96012 h 95250"/>
                <a:gd name="connsiteX2" fmla="*/ 96012 w 95250"/>
                <a:gd name="connsiteY2" fmla="*/ 84868 h 95250"/>
                <a:gd name="connsiteX3" fmla="*/ 96012 w 95250"/>
                <a:gd name="connsiteY3" fmla="*/ 18288 h 95250"/>
                <a:gd name="connsiteX4" fmla="*/ 84868 w 95250"/>
                <a:gd name="connsiteY4" fmla="*/ 7144 h 95250"/>
                <a:gd name="connsiteX5" fmla="*/ 18288 w 95250"/>
                <a:gd name="connsiteY5" fmla="*/ 7144 h 95250"/>
                <a:gd name="connsiteX6" fmla="*/ 7144 w 95250"/>
                <a:gd name="connsiteY6" fmla="*/ 18288 h 95250"/>
                <a:gd name="connsiteX7" fmla="*/ 7144 w 95250"/>
                <a:gd name="connsiteY7" fmla="*/ 84868 h 95250"/>
                <a:gd name="connsiteX8" fmla="*/ 18288 w 95250"/>
                <a:gd name="connsiteY8" fmla="*/ 96012 h 95250"/>
                <a:gd name="connsiteX9" fmla="*/ 29432 w 95250"/>
                <a:gd name="connsiteY9" fmla="*/ 29337 h 95250"/>
                <a:gd name="connsiteX10" fmla="*/ 73819 w 95250"/>
                <a:gd name="connsiteY10" fmla="*/ 29337 h 95250"/>
                <a:gd name="connsiteX11" fmla="*/ 73819 w 95250"/>
                <a:gd name="connsiteY11" fmla="*/ 73724 h 95250"/>
                <a:gd name="connsiteX12" fmla="*/ 29432 w 95250"/>
                <a:gd name="connsiteY12" fmla="*/ 73724 h 95250"/>
                <a:gd name="connsiteX13" fmla="*/ 29432 w 95250"/>
                <a:gd name="connsiteY13" fmla="*/ 2933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95250">
                  <a:moveTo>
                    <a:pt x="18288" y="96012"/>
                  </a:moveTo>
                  <a:lnTo>
                    <a:pt x="84868" y="96012"/>
                  </a:lnTo>
                  <a:cubicBezTo>
                    <a:pt x="90964" y="96012"/>
                    <a:pt x="96012" y="91059"/>
                    <a:pt x="96012" y="84868"/>
                  </a:cubicBezTo>
                  <a:lnTo>
                    <a:pt x="96012" y="18288"/>
                  </a:lnTo>
                  <a:cubicBezTo>
                    <a:pt x="96012" y="12192"/>
                    <a:pt x="91059" y="7144"/>
                    <a:pt x="84868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239" y="90964"/>
                    <a:pt x="12192" y="96012"/>
                    <a:pt x="18288" y="96012"/>
                  </a:cubicBezTo>
                  <a:close/>
                  <a:moveTo>
                    <a:pt x="29432" y="29337"/>
                  </a:moveTo>
                  <a:lnTo>
                    <a:pt x="73819" y="29337"/>
                  </a:lnTo>
                  <a:lnTo>
                    <a:pt x="73819" y="73724"/>
                  </a:lnTo>
                  <a:lnTo>
                    <a:pt x="29432" y="73724"/>
                  </a:lnTo>
                  <a:lnTo>
                    <a:pt x="29432" y="29337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351">
              <a:extLst>
                <a:ext uri="{FF2B5EF4-FFF2-40B4-BE49-F238E27FC236}">
                  <a16:creationId xmlns:a16="http://schemas.microsoft.com/office/drawing/2014/main" id="{FD79F82B-E801-4997-A488-A3D446A434D0}"/>
                </a:ext>
              </a:extLst>
            </p:cNvPr>
            <p:cNvSpPr/>
            <p:nvPr/>
          </p:nvSpPr>
          <p:spPr>
            <a:xfrm>
              <a:off x="1602286" y="1770983"/>
              <a:ext cx="95250" cy="142875"/>
            </a:xfrm>
            <a:custGeom>
              <a:avLst/>
              <a:gdLst>
                <a:gd name="connsiteX0" fmla="*/ 84868 w 95250"/>
                <a:gd name="connsiteY0" fmla="*/ 7144 h 142875"/>
                <a:gd name="connsiteX1" fmla="*/ 18288 w 95250"/>
                <a:gd name="connsiteY1" fmla="*/ 7144 h 142875"/>
                <a:gd name="connsiteX2" fmla="*/ 7144 w 95250"/>
                <a:gd name="connsiteY2" fmla="*/ 18288 h 142875"/>
                <a:gd name="connsiteX3" fmla="*/ 7144 w 95250"/>
                <a:gd name="connsiteY3" fmla="*/ 129254 h 142875"/>
                <a:gd name="connsiteX4" fmla="*/ 18288 w 95250"/>
                <a:gd name="connsiteY4" fmla="*/ 140398 h 142875"/>
                <a:gd name="connsiteX5" fmla="*/ 84868 w 95250"/>
                <a:gd name="connsiteY5" fmla="*/ 140398 h 142875"/>
                <a:gd name="connsiteX6" fmla="*/ 96012 w 95250"/>
                <a:gd name="connsiteY6" fmla="*/ 129254 h 142875"/>
                <a:gd name="connsiteX7" fmla="*/ 96012 w 95250"/>
                <a:gd name="connsiteY7" fmla="*/ 18288 h 142875"/>
                <a:gd name="connsiteX8" fmla="*/ 84868 w 95250"/>
                <a:gd name="connsiteY8" fmla="*/ 7144 h 142875"/>
                <a:gd name="connsiteX9" fmla="*/ 73819 w 95250"/>
                <a:gd name="connsiteY9" fmla="*/ 118205 h 142875"/>
                <a:gd name="connsiteX10" fmla="*/ 29432 w 95250"/>
                <a:gd name="connsiteY10" fmla="*/ 118205 h 142875"/>
                <a:gd name="connsiteX11" fmla="*/ 29432 w 95250"/>
                <a:gd name="connsiteY11" fmla="*/ 29432 h 142875"/>
                <a:gd name="connsiteX12" fmla="*/ 73819 w 95250"/>
                <a:gd name="connsiteY12" fmla="*/ 29432 h 142875"/>
                <a:gd name="connsiteX13" fmla="*/ 73819 w 95250"/>
                <a:gd name="connsiteY13" fmla="*/ 1182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142875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29254"/>
                  </a:lnTo>
                  <a:cubicBezTo>
                    <a:pt x="7144" y="135350"/>
                    <a:pt x="12097" y="140398"/>
                    <a:pt x="18288" y="140398"/>
                  </a:cubicBezTo>
                  <a:lnTo>
                    <a:pt x="84868" y="140398"/>
                  </a:lnTo>
                  <a:cubicBezTo>
                    <a:pt x="90964" y="140398"/>
                    <a:pt x="96012" y="135446"/>
                    <a:pt x="96012" y="129254"/>
                  </a:cubicBezTo>
                  <a:lnTo>
                    <a:pt x="96012" y="18288"/>
                  </a:lnTo>
                  <a:cubicBezTo>
                    <a:pt x="96012" y="12097"/>
                    <a:pt x="91059" y="7144"/>
                    <a:pt x="84868" y="7144"/>
                  </a:cubicBezTo>
                  <a:close/>
                  <a:moveTo>
                    <a:pt x="73819" y="118205"/>
                  </a:moveTo>
                  <a:lnTo>
                    <a:pt x="29432" y="118205"/>
                  </a:lnTo>
                  <a:lnTo>
                    <a:pt x="29432" y="29432"/>
                  </a:lnTo>
                  <a:lnTo>
                    <a:pt x="73819" y="29432"/>
                  </a:lnTo>
                  <a:lnTo>
                    <a:pt x="73819" y="118205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352">
              <a:extLst>
                <a:ext uri="{FF2B5EF4-FFF2-40B4-BE49-F238E27FC236}">
                  <a16:creationId xmlns:a16="http://schemas.microsoft.com/office/drawing/2014/main" id="{ED7E4EEF-B25F-44F9-9E4F-006DD94A663B}"/>
                </a:ext>
              </a:extLst>
            </p:cNvPr>
            <p:cNvSpPr/>
            <p:nvPr/>
          </p:nvSpPr>
          <p:spPr>
            <a:xfrm>
              <a:off x="1714015" y="1748694"/>
              <a:ext cx="95250" cy="161925"/>
            </a:xfrm>
            <a:custGeom>
              <a:avLst/>
              <a:gdLst>
                <a:gd name="connsiteX0" fmla="*/ 18288 w 95250"/>
                <a:gd name="connsiteY0" fmla="*/ 7239 h 161925"/>
                <a:gd name="connsiteX1" fmla="*/ 7144 w 95250"/>
                <a:gd name="connsiteY1" fmla="*/ 18383 h 161925"/>
                <a:gd name="connsiteX2" fmla="*/ 7144 w 95250"/>
                <a:gd name="connsiteY2" fmla="*/ 151543 h 161925"/>
                <a:gd name="connsiteX3" fmla="*/ 18288 w 95250"/>
                <a:gd name="connsiteY3" fmla="*/ 162687 h 161925"/>
                <a:gd name="connsiteX4" fmla="*/ 84868 w 95250"/>
                <a:gd name="connsiteY4" fmla="*/ 162687 h 161925"/>
                <a:gd name="connsiteX5" fmla="*/ 96012 w 95250"/>
                <a:gd name="connsiteY5" fmla="*/ 151543 h 161925"/>
                <a:gd name="connsiteX6" fmla="*/ 96012 w 95250"/>
                <a:gd name="connsiteY6" fmla="*/ 18288 h 161925"/>
                <a:gd name="connsiteX7" fmla="*/ 84868 w 95250"/>
                <a:gd name="connsiteY7" fmla="*/ 7144 h 161925"/>
                <a:gd name="connsiteX8" fmla="*/ 18288 w 95250"/>
                <a:gd name="connsiteY8" fmla="*/ 7144 h 161925"/>
                <a:gd name="connsiteX9" fmla="*/ 73819 w 95250"/>
                <a:gd name="connsiteY9" fmla="*/ 140494 h 161925"/>
                <a:gd name="connsiteX10" fmla="*/ 29432 w 95250"/>
                <a:gd name="connsiteY10" fmla="*/ 140494 h 161925"/>
                <a:gd name="connsiteX11" fmla="*/ 29432 w 95250"/>
                <a:gd name="connsiteY11" fmla="*/ 29432 h 161925"/>
                <a:gd name="connsiteX12" fmla="*/ 73819 w 95250"/>
                <a:gd name="connsiteY12" fmla="*/ 29432 h 161925"/>
                <a:gd name="connsiteX13" fmla="*/ 73819 w 95250"/>
                <a:gd name="connsiteY13" fmla="*/ 14049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161925">
                  <a:moveTo>
                    <a:pt x="18288" y="7239"/>
                  </a:moveTo>
                  <a:cubicBezTo>
                    <a:pt x="12192" y="7239"/>
                    <a:pt x="7144" y="12192"/>
                    <a:pt x="7144" y="18383"/>
                  </a:cubicBezTo>
                  <a:lnTo>
                    <a:pt x="7144" y="151543"/>
                  </a:lnTo>
                  <a:cubicBezTo>
                    <a:pt x="7144" y="157639"/>
                    <a:pt x="12097" y="162687"/>
                    <a:pt x="18288" y="162687"/>
                  </a:cubicBezTo>
                  <a:lnTo>
                    <a:pt x="84868" y="162687"/>
                  </a:lnTo>
                  <a:cubicBezTo>
                    <a:pt x="90964" y="162687"/>
                    <a:pt x="96012" y="157734"/>
                    <a:pt x="96012" y="151543"/>
                  </a:cubicBezTo>
                  <a:lnTo>
                    <a:pt x="96012" y="18288"/>
                  </a:lnTo>
                  <a:cubicBezTo>
                    <a:pt x="96012" y="12192"/>
                    <a:pt x="91059" y="7144"/>
                    <a:pt x="84868" y="7144"/>
                  </a:cubicBezTo>
                  <a:lnTo>
                    <a:pt x="18288" y="7144"/>
                  </a:lnTo>
                  <a:close/>
                  <a:moveTo>
                    <a:pt x="73819" y="140494"/>
                  </a:moveTo>
                  <a:lnTo>
                    <a:pt x="29432" y="140494"/>
                  </a:lnTo>
                  <a:lnTo>
                    <a:pt x="29432" y="29432"/>
                  </a:lnTo>
                  <a:lnTo>
                    <a:pt x="73819" y="29432"/>
                  </a:lnTo>
                  <a:lnTo>
                    <a:pt x="73819" y="14049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353">
              <a:extLst>
                <a:ext uri="{FF2B5EF4-FFF2-40B4-BE49-F238E27FC236}">
                  <a16:creationId xmlns:a16="http://schemas.microsoft.com/office/drawing/2014/main" id="{3FD44944-AF02-499B-94A0-1D1B29B6950E}"/>
                </a:ext>
              </a:extLst>
            </p:cNvPr>
            <p:cNvSpPr/>
            <p:nvPr/>
          </p:nvSpPr>
          <p:spPr>
            <a:xfrm>
              <a:off x="1491368" y="1637918"/>
              <a:ext cx="209550" cy="161925"/>
            </a:xfrm>
            <a:custGeom>
              <a:avLst/>
              <a:gdLst>
                <a:gd name="connsiteX0" fmla="*/ 18145 w 209550"/>
                <a:gd name="connsiteY0" fmla="*/ 162401 h 161925"/>
                <a:gd name="connsiteX1" fmla="*/ 25956 w 209550"/>
                <a:gd name="connsiteY1" fmla="*/ 159163 h 161925"/>
                <a:gd name="connsiteX2" fmla="*/ 84820 w 209550"/>
                <a:gd name="connsiteY2" fmla="*/ 100394 h 161925"/>
                <a:gd name="connsiteX3" fmla="*/ 99203 w 209550"/>
                <a:gd name="connsiteY3" fmla="*/ 114776 h 161925"/>
                <a:gd name="connsiteX4" fmla="*/ 114919 w 209550"/>
                <a:gd name="connsiteY4" fmla="*/ 114776 h 161925"/>
                <a:gd name="connsiteX5" fmla="*/ 184737 w 209550"/>
                <a:gd name="connsiteY5" fmla="*/ 44958 h 161925"/>
                <a:gd name="connsiteX6" fmla="*/ 184737 w 209550"/>
                <a:gd name="connsiteY6" fmla="*/ 62579 h 161925"/>
                <a:gd name="connsiteX7" fmla="*/ 195882 w 209550"/>
                <a:gd name="connsiteY7" fmla="*/ 73723 h 161925"/>
                <a:gd name="connsiteX8" fmla="*/ 207026 w 209550"/>
                <a:gd name="connsiteY8" fmla="*/ 62579 h 161925"/>
                <a:gd name="connsiteX9" fmla="*/ 207026 w 209550"/>
                <a:gd name="connsiteY9" fmla="*/ 18193 h 161925"/>
                <a:gd name="connsiteX10" fmla="*/ 207026 w 209550"/>
                <a:gd name="connsiteY10" fmla="*/ 18193 h 161925"/>
                <a:gd name="connsiteX11" fmla="*/ 195882 w 209550"/>
                <a:gd name="connsiteY11" fmla="*/ 7144 h 161925"/>
                <a:gd name="connsiteX12" fmla="*/ 151495 w 209550"/>
                <a:gd name="connsiteY12" fmla="*/ 7144 h 161925"/>
                <a:gd name="connsiteX13" fmla="*/ 140351 w 209550"/>
                <a:gd name="connsiteY13" fmla="*/ 18288 h 161925"/>
                <a:gd name="connsiteX14" fmla="*/ 151495 w 209550"/>
                <a:gd name="connsiteY14" fmla="*/ 29432 h 161925"/>
                <a:gd name="connsiteX15" fmla="*/ 169116 w 209550"/>
                <a:gd name="connsiteY15" fmla="*/ 29432 h 161925"/>
                <a:gd name="connsiteX16" fmla="*/ 107109 w 209550"/>
                <a:gd name="connsiteY16" fmla="*/ 91440 h 161925"/>
                <a:gd name="connsiteX17" fmla="*/ 92726 w 209550"/>
                <a:gd name="connsiteY17" fmla="*/ 77057 h 161925"/>
                <a:gd name="connsiteX18" fmla="*/ 77010 w 209550"/>
                <a:gd name="connsiteY18" fmla="*/ 77057 h 161925"/>
                <a:gd name="connsiteX19" fmla="*/ 10430 w 209550"/>
                <a:gd name="connsiteY19" fmla="*/ 143637 h 161925"/>
                <a:gd name="connsiteX20" fmla="*/ 10430 w 209550"/>
                <a:gd name="connsiteY20" fmla="*/ 159353 h 161925"/>
                <a:gd name="connsiteX21" fmla="*/ 18145 w 209550"/>
                <a:gd name="connsiteY21" fmla="*/ 16240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9550" h="161925">
                  <a:moveTo>
                    <a:pt x="18145" y="162401"/>
                  </a:moveTo>
                  <a:cubicBezTo>
                    <a:pt x="21003" y="162401"/>
                    <a:pt x="23860" y="161354"/>
                    <a:pt x="25956" y="159163"/>
                  </a:cubicBezTo>
                  <a:lnTo>
                    <a:pt x="84820" y="100394"/>
                  </a:lnTo>
                  <a:lnTo>
                    <a:pt x="99203" y="114776"/>
                  </a:lnTo>
                  <a:cubicBezTo>
                    <a:pt x="103584" y="119158"/>
                    <a:pt x="110538" y="119158"/>
                    <a:pt x="114919" y="114776"/>
                  </a:cubicBezTo>
                  <a:lnTo>
                    <a:pt x="184737" y="44958"/>
                  </a:lnTo>
                  <a:lnTo>
                    <a:pt x="184737" y="62579"/>
                  </a:lnTo>
                  <a:cubicBezTo>
                    <a:pt x="184737" y="68675"/>
                    <a:pt x="189690" y="73723"/>
                    <a:pt x="195882" y="73723"/>
                  </a:cubicBezTo>
                  <a:cubicBezTo>
                    <a:pt x="201978" y="73723"/>
                    <a:pt x="207026" y="68771"/>
                    <a:pt x="207026" y="62579"/>
                  </a:cubicBezTo>
                  <a:lnTo>
                    <a:pt x="207026" y="18193"/>
                  </a:lnTo>
                  <a:cubicBezTo>
                    <a:pt x="207026" y="18193"/>
                    <a:pt x="207026" y="18193"/>
                    <a:pt x="207026" y="18193"/>
                  </a:cubicBezTo>
                  <a:cubicBezTo>
                    <a:pt x="207026" y="12002"/>
                    <a:pt x="201978" y="7144"/>
                    <a:pt x="195882" y="7144"/>
                  </a:cubicBezTo>
                  <a:lnTo>
                    <a:pt x="151495" y="7144"/>
                  </a:lnTo>
                  <a:cubicBezTo>
                    <a:pt x="145399" y="7144"/>
                    <a:pt x="140351" y="12097"/>
                    <a:pt x="140351" y="18288"/>
                  </a:cubicBezTo>
                  <a:cubicBezTo>
                    <a:pt x="140351" y="24479"/>
                    <a:pt x="145304" y="29432"/>
                    <a:pt x="151495" y="29432"/>
                  </a:cubicBezTo>
                  <a:lnTo>
                    <a:pt x="169116" y="29432"/>
                  </a:lnTo>
                  <a:lnTo>
                    <a:pt x="107109" y="91440"/>
                  </a:lnTo>
                  <a:lnTo>
                    <a:pt x="92726" y="77057"/>
                  </a:lnTo>
                  <a:cubicBezTo>
                    <a:pt x="88344" y="72676"/>
                    <a:pt x="81391" y="72676"/>
                    <a:pt x="77010" y="77057"/>
                  </a:cubicBezTo>
                  <a:lnTo>
                    <a:pt x="10430" y="143637"/>
                  </a:lnTo>
                  <a:cubicBezTo>
                    <a:pt x="6048" y="148019"/>
                    <a:pt x="6048" y="154972"/>
                    <a:pt x="10430" y="159353"/>
                  </a:cubicBezTo>
                  <a:cubicBezTo>
                    <a:pt x="12525" y="161354"/>
                    <a:pt x="15383" y="162401"/>
                    <a:pt x="18145" y="16240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661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91471" y="1235154"/>
            <a:ext cx="11658873" cy="469546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a-IR" sz="3600" dirty="0">
                <a:cs typeface="B Koodak" panose="00000700000000000000" pitchFamily="2" charset="-78"/>
              </a:rPr>
              <a:t>بازخورد تبلیغی این فعالیت،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نشان از امکان توسعه و تکثیر آن </a:t>
            </a:r>
            <a:r>
              <a:rPr lang="fa-IR" sz="3600" dirty="0">
                <a:cs typeface="B Koodak" panose="00000700000000000000" pitchFamily="2" charset="-78"/>
              </a:rPr>
              <a:t>دارد یا نه </a:t>
            </a:r>
            <a:r>
              <a:rPr lang="fa-IR" sz="3600" dirty="0" smtClean="0">
                <a:cs typeface="B Koodak" panose="00000700000000000000" pitchFamily="2" charset="-78"/>
              </a:rPr>
              <a:t>؟</a:t>
            </a:r>
          </a:p>
          <a:p>
            <a:pPr lvl="0" algn="ctr"/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آری</a:t>
            </a:r>
          </a:p>
          <a:p>
            <a:pPr lvl="0"/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چالش‌ها و موانع کسب موفقیت </a:t>
            </a:r>
            <a:r>
              <a:rPr lang="fa-IR" sz="3600" dirty="0">
                <a:cs typeface="B Koodak" panose="00000700000000000000" pitchFamily="2" charset="-78"/>
              </a:rPr>
              <a:t>بیشتر این فعالیت را چه می‌دانید</a:t>
            </a:r>
            <a:r>
              <a:rPr lang="fa-IR" sz="3600" dirty="0" smtClean="0">
                <a:cs typeface="B Koodak" panose="00000700000000000000" pitchFamily="2" charset="-78"/>
              </a:rPr>
              <a:t>؟</a:t>
            </a:r>
          </a:p>
          <a:p>
            <a:pPr algn="ctr"/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عدم به روز بودن، عدم مردمی بودن</a:t>
            </a:r>
          </a:p>
          <a:p>
            <a:pPr lvl="0"/>
            <a:r>
              <a:rPr lang="fa-IR" sz="3600" dirty="0" smtClean="0">
                <a:cs typeface="B Koodak" panose="00000700000000000000" pitchFamily="2" charset="-78"/>
              </a:rPr>
              <a:t>آیا </a:t>
            </a:r>
            <a:r>
              <a:rPr lang="fa-IR" sz="3600" dirty="0" smtClean="0">
                <a:solidFill>
                  <a:srgbClr val="FF0000"/>
                </a:solidFill>
                <a:cs typeface="B Koodak" panose="00000700000000000000" pitchFamily="2" charset="-78"/>
              </a:rPr>
              <a:t>زمینه توسعه و تکثیر فعالیت</a:t>
            </a:r>
            <a:r>
              <a:rPr lang="fa-IR" sz="3600" dirty="0" smtClean="0">
                <a:cs typeface="B Koodak" panose="00000700000000000000" pitchFamily="2" charset="-78"/>
              </a:rPr>
              <a:t>، و تیم مورد نیاز آن را دارید؟</a:t>
            </a:r>
          </a:p>
          <a:p>
            <a:pPr lvl="0" algn="ctr"/>
            <a:r>
              <a:rPr lang="fa-IR" sz="3600" dirty="0" smtClean="0">
                <a:cs typeface="B Koodak" panose="00000700000000000000" pitchFamily="2" charset="-78"/>
              </a:rPr>
              <a:t> </a:t>
            </a:r>
            <a:r>
              <a:rPr lang="fa-IR" sz="3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بلی</a:t>
            </a:r>
          </a:p>
          <a:p>
            <a:pPr lvl="0"/>
            <a:r>
              <a:rPr lang="fa-IR" sz="3600" dirty="0" smtClean="0">
                <a:cs typeface="B Koodak" panose="00000700000000000000" pitchFamily="2" charset="-78"/>
              </a:rPr>
              <a:t>جهت تقویت و ارتقاء فعالیت، یا تکثیر این فعالیت، </a:t>
            </a:r>
            <a:r>
              <a:rPr lang="fa-IR" sz="3600" dirty="0" smtClean="0">
                <a:solidFill>
                  <a:srgbClr val="FF0000"/>
                </a:solidFill>
                <a:cs typeface="B Koodak" panose="00000700000000000000" pitchFamily="2" charset="-78"/>
              </a:rPr>
              <a:t>چه تغییرات و افزونه‌ها و امکاناتی را در فعالیت پیشنهاد</a:t>
            </a:r>
            <a:r>
              <a:rPr lang="fa-IR" sz="3600" dirty="0" smtClean="0">
                <a:cs typeface="B Koodak" panose="00000700000000000000" pitchFamily="2" charset="-78"/>
              </a:rPr>
              <a:t> می‌دهید؟ </a:t>
            </a:r>
          </a:p>
          <a:p>
            <a:pPr lvl="0"/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شکستن چارچوب های ثابت، تکراری، خشک و بی روح، تغییر نگاه و ذائقه مخاطبین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7041" y="373380"/>
            <a:ext cx="80778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قابلیت توسعه و تکثیر پذیری فعالیت 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5480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-441238" y="448706"/>
            <a:ext cx="6754853" cy="5857441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374403 w 4813275"/>
              <a:gd name="connsiteY2" fmla="*/ 2940107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788824 w 4813275"/>
              <a:gd name="connsiteY2" fmla="*/ 2953603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788824" y="2953603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endParaRPr lang="en-US"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449" y="2454757"/>
            <a:ext cx="484500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fa-IR" sz="6600" spc="-3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محسن کاردانپور</a:t>
            </a:r>
            <a:endParaRPr lang="en-US" sz="6600" spc="-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68658" y="5908264"/>
            <a:ext cx="3767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">
            <a:extLst>
              <a:ext uri="{FF2B5EF4-FFF2-40B4-BE49-F238E27FC236}">
                <a16:creationId xmlns:a16="http://schemas.microsoft.com/office/drawing/2014/main" id="{1AA6B203-6B99-4C75-9C93-A558BD12F875}"/>
              </a:ext>
            </a:extLst>
          </p:cNvPr>
          <p:cNvSpPr/>
          <p:nvPr/>
        </p:nvSpPr>
        <p:spPr>
          <a:xfrm>
            <a:off x="0" y="6092765"/>
            <a:ext cx="12190322" cy="76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76" extrusionOk="0">
                <a:moveTo>
                  <a:pt x="12796" y="7279"/>
                </a:moveTo>
                <a:cubicBezTo>
                  <a:pt x="6734" y="21599"/>
                  <a:pt x="1977" y="19295"/>
                  <a:pt x="0" y="14999"/>
                </a:cubicBezTo>
                <a:lnTo>
                  <a:pt x="0" y="20875"/>
                </a:lnTo>
                <a:lnTo>
                  <a:pt x="21600" y="20875"/>
                </a:lnTo>
                <a:lnTo>
                  <a:pt x="21600" y="3710"/>
                </a:lnTo>
                <a:cubicBezTo>
                  <a:pt x="21242" y="2616"/>
                  <a:pt x="20203" y="0"/>
                  <a:pt x="18450" y="0"/>
                </a:cubicBezTo>
                <a:cubicBezTo>
                  <a:pt x="17036" y="-1"/>
                  <a:pt x="15157" y="1701"/>
                  <a:pt x="12796" y="7279"/>
                </a:cubicBezTo>
              </a:path>
            </a:pathLst>
          </a:custGeom>
          <a:gradFill>
            <a:gsLst>
              <a:gs pos="13000">
                <a:schemeClr val="accent2"/>
              </a:gs>
              <a:gs pos="84000">
                <a:schemeClr val="accent3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5926114" y="2717810"/>
            <a:ext cx="59547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spc="-300" dirty="0">
                <a:cs typeface="B Zar" panose="00000400000000000000" pitchFamily="2" charset="-78"/>
              </a:rPr>
              <a:t>رزومه کوتاه: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 smtClean="0">
                <a:cs typeface="B Zar" panose="00000400000000000000" pitchFamily="2" charset="-78"/>
              </a:rPr>
              <a:t>سطح دو حوزه</a:t>
            </a:r>
            <a:endParaRPr lang="fa-IR" sz="3200" spc="-300" dirty="0">
              <a:cs typeface="B Zar" panose="00000400000000000000" pitchFamily="2" charset="-78"/>
            </a:endParaRP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 smtClean="0">
                <a:cs typeface="B Zar" panose="00000400000000000000" pitchFamily="2" charset="-78"/>
              </a:rPr>
              <a:t>کارشناس ارشد مدیریت دولتی (مدیریت تحول)</a:t>
            </a:r>
            <a:endParaRPr lang="fa-IR" sz="3200" spc="-300" dirty="0">
              <a:cs typeface="B Zar" panose="00000400000000000000" pitchFamily="2" charset="-78"/>
            </a:endParaRP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 smtClean="0">
                <a:cs typeface="B Zar" panose="00000400000000000000" pitchFamily="2" charset="-78"/>
              </a:rPr>
              <a:t>مبلغ تخصصی کودک و نوجوان</a:t>
            </a:r>
            <a:endParaRPr lang="en-US" sz="3200" spc="-300" dirty="0">
              <a:cs typeface="B Zar" panose="00000400000000000000" pitchFamily="2" charset="-78"/>
            </a:endParaRP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 smtClean="0">
                <a:cs typeface="B Zar" panose="00000400000000000000" pitchFamily="2" charset="-78"/>
              </a:rPr>
              <a:t>داور درجه 1 فدراسیون فوتبال</a:t>
            </a:r>
            <a:endParaRPr lang="fa-IR" sz="3200" spc="-300" dirty="0">
              <a:cs typeface="B Zar" panose="00000400000000000000" pitchFamily="2" charset="-78"/>
            </a:endParaRP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 smtClean="0">
                <a:cs typeface="B Zar" panose="00000400000000000000" pitchFamily="2" charset="-78"/>
              </a:rPr>
              <a:t>رئیس اداره اعزام تخصصی و تشکل های تبلیغی دفتر تبلیغات اسلامی اصفهان</a:t>
            </a:r>
            <a:endParaRPr lang="fa-IR" sz="3200" spc="-300" dirty="0">
              <a:cs typeface="B Zar" panose="00000400000000000000" pitchFamily="2" charset="-78"/>
            </a:endParaRPr>
          </a:p>
        </p:txBody>
      </p:sp>
      <p:pic>
        <p:nvPicPr>
          <p:cNvPr id="1030" name="Picture 6" descr="دوره تخصصی سطح ۴ شیعه شناسی برگزار می شو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96" y="0"/>
            <a:ext cx="5052306" cy="32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1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7FF204-EBDB-41FF-B54F-D087E751517D}"/>
              </a:ext>
            </a:extLst>
          </p:cNvPr>
          <p:cNvSpPr txBox="1"/>
          <p:nvPr/>
        </p:nvSpPr>
        <p:spPr>
          <a:xfrm>
            <a:off x="8566484" y="601057"/>
            <a:ext cx="34089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altLang="en-US" sz="6000" b="1" dirty="0">
                <a:solidFill>
                  <a:srgbClr val="D60093"/>
                </a:solidFill>
                <a:cs typeface="B Titr" panose="00000700000000000000" pitchFamily="2" charset="-78"/>
              </a:rPr>
              <a:t>کلام امیر</a:t>
            </a:r>
            <a:endParaRPr lang="fa-IR" sz="6000" b="1" dirty="0">
              <a:solidFill>
                <a:srgbClr val="FF0000"/>
              </a:solidFill>
              <a:cs typeface="B Roy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8171" cy="35981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8171" y="2078385"/>
            <a:ext cx="85938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60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امام علی علیه السلام</a:t>
            </a:r>
          </a:p>
          <a:p>
            <a:pPr algn="ctr" rtl="1"/>
            <a:r>
              <a:rPr lang="fa-IR" sz="60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أصلُ العَقلِ القُدرَةُ ، و ثَمَرَتُها السُّرورُ</a:t>
            </a:r>
            <a:br>
              <a:rPr lang="fa-IR" sz="60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fa-IR" sz="60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ريشه خرد، توانمندى است و ميوه آن شادى</a:t>
            </a:r>
            <a:br>
              <a:rPr lang="fa-IR" sz="60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fa-IR" sz="30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بحارالانوار، ج 75، ص7</a:t>
            </a:r>
          </a:p>
        </p:txBody>
      </p:sp>
    </p:spTree>
    <p:extLst>
      <p:ext uri="{BB962C8B-B14F-4D97-AF65-F5344CB8AC3E}">
        <p14:creationId xmlns:p14="http://schemas.microsoft.com/office/powerpoint/2010/main" val="10115634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사각형: 둥근 모서리 4">
            <a:extLst>
              <a:ext uri="{FF2B5EF4-FFF2-40B4-BE49-F238E27FC236}">
                <a16:creationId xmlns:a16="http://schemas.microsoft.com/office/drawing/2014/main" id="{23CD4CE3-DC3F-42C0-AA34-3A941EEBDA67}"/>
              </a:ext>
            </a:extLst>
          </p:cNvPr>
          <p:cNvSpPr/>
          <p:nvPr/>
        </p:nvSpPr>
        <p:spPr>
          <a:xfrm>
            <a:off x="1989221" y="1770742"/>
            <a:ext cx="7197346" cy="4103519"/>
          </a:xfrm>
          <a:prstGeom prst="roundRect">
            <a:avLst>
              <a:gd name="adj" fmla="val 7477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3600" dirty="0">
              <a:solidFill>
                <a:srgbClr val="1A2344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01082"/>
            <a:ext cx="116386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5000" b="1" dirty="0">
                <a:latin typeface="IRANSans Black" panose="020B0506030804020204" pitchFamily="34" charset="-78"/>
                <a:cs typeface="IRANSans Black" panose="020B0506030804020204" pitchFamily="34" charset="-78"/>
              </a:rPr>
              <a:t>ممنون از </a:t>
            </a:r>
            <a:r>
              <a:rPr lang="fa-IR" sz="5000" b="1" dirty="0" smtClean="0">
                <a:latin typeface="IRANSans Black" panose="020B0506030804020204" pitchFamily="34" charset="-78"/>
                <a:cs typeface="IRANSans Black" panose="020B0506030804020204" pitchFamily="34" charset="-78"/>
              </a:rPr>
              <a:t>حس خوب و  </a:t>
            </a:r>
            <a:r>
              <a:rPr lang="fa-IR" sz="5000" b="1" dirty="0">
                <a:latin typeface="IRANSans Black" panose="020B0506030804020204" pitchFamily="34" charset="-78"/>
                <a:cs typeface="IRANSans Black" panose="020B0506030804020204" pitchFamily="34" charset="-78"/>
              </a:rPr>
              <a:t>توجه </a:t>
            </a:r>
            <a:r>
              <a:rPr lang="fa-IR" sz="5000" b="1" dirty="0" smtClean="0">
                <a:latin typeface="IRANSans Black" panose="020B0506030804020204" pitchFamily="34" charset="-78"/>
                <a:cs typeface="IRANSans Black" panose="020B0506030804020204" pitchFamily="34" charset="-78"/>
              </a:rPr>
              <a:t>مهربانانه شما</a:t>
            </a:r>
            <a:endParaRPr lang="en-US" sz="5000" b="1" dirty="0">
              <a:latin typeface="IRANSans Black" panose="020B0506030804020204" pitchFamily="34" charset="-78"/>
              <a:cs typeface="IRANSans Black" panose="020B0506030804020204" pitchFamily="34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9221" y="1925845"/>
            <a:ext cx="71973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6000" b="1" dirty="0">
                <a:latin typeface="IRANSans Black" panose="020B0506030804020204" pitchFamily="34" charset="-78"/>
                <a:cs typeface="IRANSans Black" panose="020B0506030804020204" pitchFamily="34" charset="-78"/>
              </a:rPr>
              <a:t>آرزو می‌کنم</a:t>
            </a:r>
          </a:p>
          <a:p>
            <a:pPr algn="ctr"/>
            <a:r>
              <a:rPr lang="fa-IR" sz="6000" b="1" dirty="0" smtClean="0">
                <a:latin typeface="IRANSans Black" panose="020B0506030804020204" pitchFamily="34" charset="-78"/>
                <a:cs typeface="IRANSans Black" panose="020B0506030804020204" pitchFamily="34" charset="-78"/>
              </a:rPr>
              <a:t>شادترین و با نشاط ترین بنده خوب خدا باشید</a:t>
            </a:r>
            <a:endParaRPr lang="fa-IR" sz="6000" b="1" dirty="0">
              <a:latin typeface="IRANSans Black" panose="020B0506030804020204" pitchFamily="34" charset="-78"/>
              <a:cs typeface="IRANSans Black" panose="020B0506030804020204" pitchFamily="34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E84CC-20D6-77FB-5D6F-150A9DDDB2D5}"/>
              </a:ext>
            </a:extLst>
          </p:cNvPr>
          <p:cNvSpPr/>
          <p:nvPr/>
        </p:nvSpPr>
        <p:spPr>
          <a:xfrm>
            <a:off x="1203158" y="6012188"/>
            <a:ext cx="9280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000" b="1" dirty="0" smtClean="0">
                <a:latin typeface="IRANSans Black" panose="020B0506030804020204" pitchFamily="34" charset="-78"/>
                <a:cs typeface="IRANSans Black" panose="020B0506030804020204" pitchFamily="34" charset="-78"/>
              </a:rPr>
              <a:t>محسن کاردان پور</a:t>
            </a:r>
            <a:endParaRPr lang="fa-IR" sz="4000" b="1" dirty="0">
              <a:latin typeface="IRANSans Black" panose="020B0506030804020204" pitchFamily="34" charset="-78"/>
              <a:cs typeface="IRANSans Black" panose="020B0506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259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521"/>
            <a:ext cx="4571999" cy="3183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58" y="2657050"/>
            <a:ext cx="2949193" cy="34407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8548" y="591714"/>
            <a:ext cx="35453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نشاط در </a:t>
            </a:r>
            <a:r>
              <a:rPr lang="fa-IR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اسلام</a:t>
            </a:r>
            <a:r>
              <a:rPr lang="fa-IR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</a:p>
          <a:p>
            <a:pPr algn="ctr" rtl="1"/>
            <a:r>
              <a:rPr lang="fa-IR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اسلام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r>
              <a:rPr lang="fa-IR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در نشاط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026" name="Picture 2" descr="https://irs01.wisgoon.com/irs01/c1/1b/d8/eb/irs01_s3old_1390493665164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280061"/>
            <a:ext cx="2266003" cy="28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495762"/>
            <a:ext cx="2857500" cy="2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1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32838" y="303205"/>
            <a:ext cx="39604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تبلیغ دین با نشاط و شادی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548745" y="1033120"/>
            <a:ext cx="6450750" cy="440515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3400" dirty="0" smtClean="0">
                <a:cs typeface="B Koodak" panose="00000700000000000000" pitchFamily="2" charset="-78"/>
              </a:rPr>
              <a:t>حلاوت دین با نشاط و شادی </a:t>
            </a:r>
            <a:endParaRPr lang="ar-SA" sz="3400" dirty="0">
              <a:cs typeface="B Koodak" panose="00000700000000000000" pitchFamily="2" charset="-78"/>
            </a:endParaRPr>
          </a:p>
          <a:p>
            <a:pPr algn="just"/>
            <a:r>
              <a:rPr lang="fa-IR" dirty="0">
                <a:cs typeface="B Badr" panose="00000400000000000000" pitchFamily="2" charset="-78"/>
              </a:rPr>
              <a:t>شادی همیشه با هیجانات لبخند و خنده همراه </a:t>
            </a:r>
            <a:r>
              <a:rPr lang="fa-IR" dirty="0" smtClean="0">
                <a:cs typeface="B Badr" panose="00000400000000000000" pitchFamily="2" charset="-78"/>
              </a:rPr>
              <a:t>است، </a:t>
            </a:r>
            <a:r>
              <a:rPr lang="fa-IR" dirty="0">
                <a:cs typeface="B Badr" panose="00000400000000000000" pitchFamily="2" charset="-78"/>
              </a:rPr>
              <a:t>اما در نشاط احساس بهجت و سرور </a:t>
            </a:r>
            <a:r>
              <a:rPr lang="fa-IR" dirty="0" smtClean="0">
                <a:cs typeface="B Badr" panose="00000400000000000000" pitchFamily="2" charset="-78"/>
              </a:rPr>
              <a:t>لزوماً </a:t>
            </a:r>
            <a:r>
              <a:rPr lang="fa-IR" dirty="0">
                <a:cs typeface="B Badr" panose="00000400000000000000" pitchFamily="2" charset="-78"/>
              </a:rPr>
              <a:t>با خنده همراه </a:t>
            </a:r>
            <a:r>
              <a:rPr lang="fa-IR" dirty="0" smtClean="0">
                <a:cs typeface="B Badr" panose="00000400000000000000" pitchFamily="2" charset="-78"/>
              </a:rPr>
              <a:t>نیست. </a:t>
            </a:r>
            <a:r>
              <a:rPr lang="fa-IR" dirty="0">
                <a:cs typeface="B Badr" panose="00000400000000000000" pitchFamily="2" charset="-78"/>
              </a:rPr>
              <a:t>ولی احساسی است که موجب لذت فرد می </a:t>
            </a:r>
            <a:r>
              <a:rPr lang="fa-IR" dirty="0" smtClean="0">
                <a:cs typeface="B Badr" panose="00000400000000000000" pitchFamily="2" charset="-78"/>
              </a:rPr>
              <a:t>شود.</a:t>
            </a:r>
            <a:r>
              <a:rPr lang="fa-IR" dirty="0">
                <a:cs typeface="B Badr" panose="00000400000000000000" pitchFamily="2" charset="-78"/>
              </a:rPr>
              <a:t> تفاوت دیگر را می توان در این صورت دید که شادی می تواند منفی یا حتی کاذب نیز باشد اما نشاط در انسان همیشه مثبت است</a:t>
            </a:r>
            <a:r>
              <a:rPr lang="fa-IR" dirty="0" smtClean="0">
                <a:cs typeface="B Badr" panose="00000400000000000000" pitchFamily="2" charset="-78"/>
              </a:rPr>
              <a:t>.</a:t>
            </a:r>
            <a:endParaRPr lang="fa-IR" dirty="0">
              <a:cs typeface="B Badr" panose="00000400000000000000" pitchFamily="2" charset="-78"/>
            </a:endParaRPr>
          </a:p>
        </p:txBody>
      </p:sp>
      <p:pic>
        <p:nvPicPr>
          <p:cNvPr id="2" name="3caf2cd539ffb0af9cad4f206e5c5e6c60900248-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2201945" cy="3914568"/>
          </a:xfrm>
          <a:prstGeom prst="rect">
            <a:avLst/>
          </a:prstGeom>
        </p:spPr>
      </p:pic>
      <p:pic>
        <p:nvPicPr>
          <p:cNvPr id="3" name="d9827a3347b29ffdb6d9ea13f292b35d22676453-24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9622" y="4006643"/>
            <a:ext cx="3509124" cy="20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10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15636" y="1385269"/>
            <a:ext cx="74482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اجراهای مؤثر، جذاب، متنوع، به روز، نشاط آور، شادی بخش و متعالی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  <a:p>
            <a:pPr algn="ctr" rtl="1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( </a:t>
            </a:r>
            <a:r>
              <a:rPr lang="fa-I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میدانی و استیجی)</a:t>
            </a:r>
          </a:p>
          <a:p>
            <a:pPr algn="ctr" rtl="1"/>
            <a:r>
              <a:rPr lang="fa-I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خانوادگی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1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81" y="1183429"/>
            <a:ext cx="3890356" cy="46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75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28141" y="0"/>
            <a:ext cx="86068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معرفی فعالیت ( محصول یا خدمت)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145977" y="888936"/>
            <a:ext cx="11630527" cy="616775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تبیین فعالیت </a:t>
            </a:r>
            <a:r>
              <a:rPr lang="fa-IR" sz="2800" dirty="0">
                <a:cs typeface="B Koodak" panose="00000700000000000000" pitchFamily="2" charset="-78"/>
              </a:rPr>
              <a:t>(</a:t>
            </a:r>
            <a:r>
              <a:rPr lang="ar-SA" sz="2800" dirty="0">
                <a:cs typeface="B Koodak" panose="00000700000000000000" pitchFamily="2" charset="-78"/>
              </a:rPr>
              <a:t>فعالیت شما چیست؟ فرآیند اجرا و روش اجرا</a:t>
            </a:r>
            <a:r>
              <a:rPr lang="fa-IR" sz="2800" dirty="0">
                <a:cs typeface="B Koodak" panose="00000700000000000000" pitchFamily="2" charset="-78"/>
              </a:rPr>
              <a:t>ی فعالیت شما چگونه است</a:t>
            </a:r>
            <a:r>
              <a:rPr lang="fa-IR" sz="2800" dirty="0" smtClean="0">
                <a:cs typeface="B Koodak" panose="00000700000000000000" pitchFamily="2" charset="-78"/>
              </a:rPr>
              <a:t>؟)</a:t>
            </a:r>
          </a:p>
          <a:p>
            <a:pPr lvl="0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تبلیغ دین و کمتر شدن فاصله بنده ی خدا با خدا، دین خدا، پیامبر خدا، قرآن خدا و ... خدا</a:t>
            </a:r>
            <a:endParaRPr lang="fa-IR" sz="2800" dirty="0"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r>
              <a:rPr lang="fa-IR" sz="2800" dirty="0" smtClean="0">
                <a:solidFill>
                  <a:srgbClr val="FF0000"/>
                </a:solidFill>
                <a:cs typeface="B Koodak" panose="00000700000000000000" pitchFamily="2" charset="-78"/>
              </a:rPr>
              <a:t>توضیح </a:t>
            </a:r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قالب یا قالب‌های </a:t>
            </a:r>
            <a:r>
              <a:rPr lang="fa-IR" sz="2800" dirty="0" smtClean="0">
                <a:cs typeface="B Koodak" panose="00000700000000000000" pitchFamily="2" charset="-78"/>
              </a:rPr>
              <a:t>در قالب اجرای جُنگ مذهبی بانشاط و استندآپ دینی</a:t>
            </a:r>
            <a:endParaRPr lang="fa-IR" sz="2800" dirty="0"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مشخص کردن موضوع </a:t>
            </a:r>
            <a:r>
              <a:rPr lang="fa-IR" sz="2800" dirty="0">
                <a:cs typeface="B Koodak" panose="00000700000000000000" pitchFamily="2" charset="-78"/>
              </a:rPr>
              <a:t>(تخصصی </a:t>
            </a:r>
            <a:r>
              <a:rPr lang="fa-IR" sz="2800" dirty="0" smtClean="0">
                <a:cs typeface="B Koodak" panose="00000700000000000000" pitchFamily="2" charset="-78"/>
              </a:rPr>
              <a:t>کودک و نوجوان وخانواده) </a:t>
            </a:r>
            <a:endParaRPr lang="fa-IR" sz="2800" dirty="0"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r>
              <a:rPr lang="fa-IR" sz="2800" dirty="0">
                <a:solidFill>
                  <a:srgbClr val="FF0000"/>
                </a:solidFill>
                <a:cs typeface="B Koodak" panose="00000700000000000000" pitchFamily="2" charset="-78"/>
              </a:rPr>
              <a:t>تعیین مخاطب </a:t>
            </a:r>
            <a:r>
              <a:rPr lang="fa-IR" sz="2800" dirty="0" smtClean="0">
                <a:cs typeface="B Koodak" panose="00000700000000000000" pitchFamily="2" charset="-78"/>
              </a:rPr>
              <a:t>کودکان سه سال تا 93 سال، مسلمان و شیعه و غیر مسلمان (دیگر ادیان توحیدی) در گستره ی عالم هستی و مُلک مالک هستی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9206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8614611" y="705134"/>
            <a:ext cx="35773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مقدمات و 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  <a:p>
            <a:pPr algn="ctr"/>
            <a:r>
              <a:rPr lang="fa-IR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لوازم فعالیت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2050" name="Picture 2" descr="https://echo-noahang.ir/wp-content/uploads/2021/11/unnam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5762"/>
            <a:ext cx="41910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نوشیدن ۸ لیوان آب در روز یک فریب است؟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5163"/>
            <a:ext cx="4191001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1" y="495762"/>
            <a:ext cx="4191001" cy="2819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1" y="3278374"/>
            <a:ext cx="4191002" cy="2819401"/>
          </a:xfrm>
          <a:prstGeom prst="rect">
            <a:avLst/>
          </a:prstGeom>
        </p:spPr>
      </p:pic>
      <p:pic>
        <p:nvPicPr>
          <p:cNvPr id="2066" name="Picture 18" descr="تخته وایت برد مغناطیسی با قاب سایز 120*100 سانتی متر – آراد استو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3" y="3278375"/>
            <a:ext cx="3809998" cy="285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679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52408" y="322118"/>
            <a:ext cx="57583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مقدمات و لوازم فعالیت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145977" y="1245448"/>
            <a:ext cx="12240125" cy="5455435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طول زمان فعالیت </a:t>
            </a:r>
            <a:r>
              <a:rPr lang="fa-IR" dirty="0" smtClean="0">
                <a:cs typeface="B Koodak" panose="00000700000000000000" pitchFamily="2" charset="-78"/>
              </a:rPr>
              <a:t>(از 30 دقیقه تا 300 دقیقه</a:t>
            </a:r>
          </a:p>
          <a:p>
            <a:pPr lvl="0">
              <a:lnSpc>
                <a:spcPct val="150000"/>
              </a:lnSpc>
            </a:pPr>
            <a:r>
              <a:rPr lang="fa-IR" dirty="0" smtClean="0">
                <a:cs typeface="B Koodak" panose="00000700000000000000" pitchFamily="2" charset="-78"/>
              </a:rPr>
              <a:t>در تمام فصول سال خاصه ...</a:t>
            </a:r>
          </a:p>
          <a:p>
            <a:pPr lvl="0">
              <a:lnSpc>
                <a:spcPct val="150000"/>
              </a:lnSpc>
            </a:pPr>
            <a:r>
              <a:rPr lang="fa-IR" sz="4000" dirty="0" smtClean="0">
                <a:solidFill>
                  <a:srgbClr val="FF0000"/>
                </a:solidFill>
                <a:cs typeface="B Koodak" panose="00000700000000000000" pitchFamily="2" charset="-78"/>
              </a:rPr>
              <a:t>مکان </a:t>
            </a: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و ویژگی‌های آن</a:t>
            </a:r>
            <a:r>
              <a:rPr lang="fa-IR" sz="4000" dirty="0">
                <a:cs typeface="B Koodak" panose="00000700000000000000" pitchFamily="2" charset="-78"/>
              </a:rPr>
              <a:t> </a:t>
            </a:r>
            <a:r>
              <a:rPr lang="fa-IR" dirty="0" smtClean="0">
                <a:cs typeface="B Koodak" panose="00000700000000000000" pitchFamily="2" charset="-78"/>
              </a:rPr>
              <a:t>(من المهد الی اللحد)در تمام عالم هستی</a:t>
            </a:r>
            <a:endParaRPr lang="fa-IR" dirty="0"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امکانات و ابزار </a:t>
            </a:r>
            <a:r>
              <a:rPr lang="fa-IR" dirty="0" smtClean="0">
                <a:cs typeface="B Koodak" panose="00000700000000000000" pitchFamily="2" charset="-78"/>
              </a:rPr>
              <a:t>بر اساس نوع مخاطب، سن، جنسیت، موضوع و با دقت در : </a:t>
            </a:r>
          </a:p>
          <a:p>
            <a:pPr lvl="0" algn="ctr">
              <a:lnSpc>
                <a:spcPct val="150000"/>
              </a:lnSpc>
            </a:pPr>
            <a:r>
              <a:rPr lang="fa-IR" dirty="0" smtClean="0">
                <a:cs typeface="B Koodak" panose="00000700000000000000" pitchFamily="2" charset="-78"/>
              </a:rPr>
              <a:t>مخاطب سنجی، نیاز سنجی، ذائقه سنجی</a:t>
            </a:r>
            <a:endParaRPr lang="fa-IR" dirty="0"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9746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25020" y="0"/>
            <a:ext cx="6813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تیم کاری و همکاران فعالیت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923329"/>
            <a:ext cx="12192000" cy="522079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3000" dirty="0">
                <a:cs typeface="B Koodak" panose="00000700000000000000" pitchFamily="2" charset="-78"/>
              </a:rPr>
              <a:t>این فعالیت </a:t>
            </a:r>
            <a:r>
              <a:rPr lang="fa-IR" sz="3000" dirty="0">
                <a:solidFill>
                  <a:srgbClr val="FF0000"/>
                </a:solidFill>
                <a:cs typeface="B Koodak" panose="00000700000000000000" pitchFamily="2" charset="-78"/>
              </a:rPr>
              <a:t>فردی، گروهی یا سازمانی </a:t>
            </a:r>
            <a:r>
              <a:rPr lang="fa-IR" sz="3000" dirty="0">
                <a:cs typeface="B Koodak" panose="00000700000000000000" pitchFamily="2" charset="-78"/>
              </a:rPr>
              <a:t>است</a:t>
            </a:r>
            <a:r>
              <a:rPr lang="fa-IR" sz="3000" dirty="0" smtClean="0">
                <a:cs typeface="B Koodak" panose="00000700000000000000" pitchFamily="2" charset="-78"/>
              </a:rPr>
              <a:t>؟ </a:t>
            </a:r>
            <a:r>
              <a:rPr lang="fa-IR" sz="3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فردی</a:t>
            </a:r>
          </a:p>
          <a:p>
            <a:pPr lvl="0">
              <a:lnSpc>
                <a:spcPct val="150000"/>
              </a:lnSpc>
            </a:pPr>
            <a:r>
              <a:rPr lang="fa-IR" sz="3000" dirty="0">
                <a:cs typeface="B Koodak" panose="00000700000000000000" pitchFamily="2" charset="-78"/>
              </a:rPr>
              <a:t> </a:t>
            </a:r>
            <a:r>
              <a:rPr lang="fa-IR" sz="3000" dirty="0">
                <a:solidFill>
                  <a:srgbClr val="FF0000"/>
                </a:solidFill>
                <a:cs typeface="B Koodak" panose="00000700000000000000" pitchFamily="2" charset="-78"/>
              </a:rPr>
              <a:t>تعداد افراد درگیر </a:t>
            </a:r>
            <a:r>
              <a:rPr lang="fa-IR" sz="3000" dirty="0">
                <a:cs typeface="B Koodak" panose="00000700000000000000" pitchFamily="2" charset="-78"/>
              </a:rPr>
              <a:t>در اجرا، چند نفر هستند؟ </a:t>
            </a:r>
            <a:r>
              <a:rPr lang="fa-IR" sz="3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مسئولین دعوت کننده</a:t>
            </a:r>
          </a:p>
          <a:p>
            <a:pPr lvl="0">
              <a:lnSpc>
                <a:spcPct val="150000"/>
              </a:lnSpc>
            </a:pPr>
            <a:r>
              <a:rPr lang="fa-IR" sz="3000" dirty="0">
                <a:cs typeface="B Koodak" panose="00000700000000000000" pitchFamily="2" charset="-78"/>
              </a:rPr>
              <a:t>اعضاء تیم </a:t>
            </a:r>
            <a:r>
              <a:rPr lang="fa-IR" sz="3000" dirty="0">
                <a:solidFill>
                  <a:srgbClr val="FF0000"/>
                </a:solidFill>
                <a:cs typeface="B Koodak" panose="00000700000000000000" pitchFamily="2" charset="-78"/>
              </a:rPr>
              <a:t>چه آموزش‌ها و مهارتهایی </a:t>
            </a:r>
            <a:r>
              <a:rPr lang="fa-IR" sz="3000" dirty="0">
                <a:cs typeface="B Koodak" panose="00000700000000000000" pitchFamily="2" charset="-78"/>
              </a:rPr>
              <a:t>برای اجرا نیاز دارد</a:t>
            </a:r>
            <a:r>
              <a:rPr lang="fa-IR" sz="3000" dirty="0" smtClean="0">
                <a:cs typeface="B Koodak" panose="00000700000000000000" pitchFamily="2" charset="-78"/>
              </a:rPr>
              <a:t>؟ </a:t>
            </a:r>
            <a:r>
              <a:rPr lang="fa-IR" sz="3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مدیریت اجرای فرهنگی</a:t>
            </a:r>
          </a:p>
          <a:p>
            <a:pPr lvl="0">
              <a:lnSpc>
                <a:spcPct val="150000"/>
              </a:lnSpc>
            </a:pPr>
            <a:r>
              <a:rPr lang="fa-IR" sz="3000" dirty="0">
                <a:cs typeface="B Koodak" panose="00000700000000000000" pitchFamily="2" charset="-78"/>
              </a:rPr>
              <a:t>آیا این فعالیت </a:t>
            </a:r>
            <a:r>
              <a:rPr lang="fa-IR" sz="3000" dirty="0">
                <a:solidFill>
                  <a:srgbClr val="FF0000"/>
                </a:solidFill>
                <a:cs typeface="B Koodak" panose="00000700000000000000" pitchFamily="2" charset="-78"/>
              </a:rPr>
              <a:t>نیازمند نقش‌های مکمل </a:t>
            </a:r>
            <a:r>
              <a:rPr lang="fa-IR" sz="3000" dirty="0">
                <a:cs typeface="B Koodak" panose="00000700000000000000" pitchFamily="2" charset="-78"/>
              </a:rPr>
              <a:t>می‌باشد</a:t>
            </a:r>
            <a:r>
              <a:rPr lang="fa-IR" sz="3000" dirty="0" smtClean="0">
                <a:cs typeface="B Koodak" panose="00000700000000000000" pitchFamily="2" charset="-78"/>
              </a:rPr>
              <a:t>؟</a:t>
            </a:r>
            <a:r>
              <a:rPr lang="fa-I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بله / خیر</a:t>
            </a:r>
            <a:endParaRPr lang="fa-IR" sz="3000" dirty="0"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r>
              <a:rPr lang="fa-IR" sz="3000" dirty="0">
                <a:cs typeface="B Koodak" panose="00000700000000000000" pitchFamily="2" charset="-78"/>
              </a:rPr>
              <a:t> همکاری </a:t>
            </a:r>
            <a:r>
              <a:rPr lang="fa-IR" sz="3000" dirty="0">
                <a:solidFill>
                  <a:srgbClr val="FF0000"/>
                </a:solidFill>
                <a:cs typeface="B Koodak" panose="00000700000000000000" pitchFamily="2" charset="-78"/>
              </a:rPr>
              <a:t>چه نهادهای در این فعالیت </a:t>
            </a:r>
            <a:r>
              <a:rPr lang="fa-IR" sz="3000" dirty="0">
                <a:cs typeface="B Koodak" panose="00000700000000000000" pitchFamily="2" charset="-78"/>
              </a:rPr>
              <a:t>ضروری </a:t>
            </a:r>
            <a:r>
              <a:rPr lang="fa-IR" sz="3000" dirty="0" smtClean="0">
                <a:cs typeface="B Koodak" panose="00000700000000000000" pitchFamily="2" charset="-78"/>
              </a:rPr>
              <a:t>است؟</a:t>
            </a:r>
            <a:r>
              <a:rPr lang="fa-I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r>
              <a:rPr lang="fa-I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(نهادهای فرهنگی، مذهبی، تربیتی)</a:t>
            </a:r>
          </a:p>
          <a:p>
            <a:pPr lvl="0">
              <a:lnSpc>
                <a:spcPct val="150000"/>
              </a:lnSpc>
            </a:pPr>
            <a:r>
              <a:rPr lang="fa-IR" sz="3000" dirty="0">
                <a:cs typeface="B Koodak" panose="00000700000000000000" pitchFamily="2" charset="-78"/>
              </a:rPr>
              <a:t>آیا این فعالیت </a:t>
            </a:r>
            <a:r>
              <a:rPr lang="fa-IR" sz="3000" dirty="0">
                <a:solidFill>
                  <a:srgbClr val="FF0000"/>
                </a:solidFill>
                <a:cs typeface="B Koodak" panose="00000700000000000000" pitchFamily="2" charset="-78"/>
              </a:rPr>
              <a:t>نیازمند مجوز و تأییدی</a:t>
            </a:r>
            <a:r>
              <a:rPr lang="fa-IR" sz="3000" dirty="0">
                <a:cs typeface="B Koodak" panose="00000700000000000000" pitchFamily="2" charset="-78"/>
              </a:rPr>
              <a:t>ه از مراکز مربوطه رسمی </a:t>
            </a:r>
            <a:r>
              <a:rPr lang="fa-IR" sz="3000" dirty="0" smtClean="0">
                <a:cs typeface="B Koodak" panose="00000700000000000000" pitchFamily="2" charset="-78"/>
              </a:rPr>
              <a:t>است؟ </a:t>
            </a:r>
            <a:r>
              <a:rPr lang="fa-I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بله / خیر</a:t>
            </a:r>
          </a:p>
        </p:txBody>
      </p:sp>
    </p:spTree>
    <p:extLst>
      <p:ext uri="{BB962C8B-B14F-4D97-AF65-F5344CB8AC3E}">
        <p14:creationId xmlns:p14="http://schemas.microsoft.com/office/powerpoint/2010/main" val="1208463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136930</TotalTime>
  <Words>1004</Words>
  <Application>Microsoft Office PowerPoint</Application>
  <PresentationFormat>Widescreen</PresentationFormat>
  <Paragraphs>102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B Titr</vt:lpstr>
      <vt:lpstr>B Zar</vt:lpstr>
      <vt:lpstr>맑은 고딕</vt:lpstr>
      <vt:lpstr>Wingdings</vt:lpstr>
      <vt:lpstr>Gill Sans MT</vt:lpstr>
      <vt:lpstr>Calibri</vt:lpstr>
      <vt:lpstr>IRANSans Black</vt:lpstr>
      <vt:lpstr>Arial</vt:lpstr>
      <vt:lpstr>B Elham</vt:lpstr>
      <vt:lpstr>B Roya</vt:lpstr>
      <vt:lpstr>Arabic Typesetting</vt:lpstr>
      <vt:lpstr>B Badr</vt:lpstr>
      <vt:lpstr>B Koodak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qhh</dc:creator>
  <cp:lastModifiedBy>Hooshmand Afzar</cp:lastModifiedBy>
  <cp:revision>406</cp:revision>
  <dcterms:created xsi:type="dcterms:W3CDTF">2022-08-20T14:14:19Z</dcterms:created>
  <dcterms:modified xsi:type="dcterms:W3CDTF">2025-01-21T23:13:35Z</dcterms:modified>
</cp:coreProperties>
</file>