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55"/>
  </p:notesMasterIdLst>
  <p:sldIdLst>
    <p:sldId id="257" r:id="rId2"/>
    <p:sldId id="258" r:id="rId3"/>
    <p:sldId id="571" r:id="rId4"/>
    <p:sldId id="259" r:id="rId5"/>
    <p:sldId id="493" r:id="rId6"/>
    <p:sldId id="482" r:id="rId7"/>
    <p:sldId id="484" r:id="rId8"/>
    <p:sldId id="485" r:id="rId9"/>
    <p:sldId id="486" r:id="rId10"/>
    <p:sldId id="260" r:id="rId11"/>
    <p:sldId id="293" r:id="rId12"/>
    <p:sldId id="261" r:id="rId13"/>
    <p:sldId id="294" r:id="rId14"/>
    <p:sldId id="284" r:id="rId15"/>
    <p:sldId id="285" r:id="rId16"/>
    <p:sldId id="286" r:id="rId17"/>
    <p:sldId id="487" r:id="rId18"/>
    <p:sldId id="573" r:id="rId19"/>
    <p:sldId id="488" r:id="rId20"/>
    <p:sldId id="489" r:id="rId21"/>
    <p:sldId id="579" r:id="rId22"/>
    <p:sldId id="580" r:id="rId23"/>
    <p:sldId id="581" r:id="rId24"/>
    <p:sldId id="582" r:id="rId25"/>
    <p:sldId id="583" r:id="rId26"/>
    <p:sldId id="584" r:id="rId27"/>
    <p:sldId id="585" r:id="rId28"/>
    <p:sldId id="586" r:id="rId29"/>
    <p:sldId id="587" r:id="rId30"/>
    <p:sldId id="547" r:id="rId31"/>
    <p:sldId id="544" r:id="rId32"/>
    <p:sldId id="546" r:id="rId33"/>
    <p:sldId id="545" r:id="rId34"/>
    <p:sldId id="552" r:id="rId35"/>
    <p:sldId id="550" r:id="rId36"/>
    <p:sldId id="578" r:id="rId37"/>
    <p:sldId id="554" r:id="rId38"/>
    <p:sldId id="557" r:id="rId39"/>
    <p:sldId id="572" r:id="rId40"/>
    <p:sldId id="556" r:id="rId41"/>
    <p:sldId id="555" r:id="rId42"/>
    <p:sldId id="574" r:id="rId43"/>
    <p:sldId id="576" r:id="rId44"/>
    <p:sldId id="577" r:id="rId45"/>
    <p:sldId id="575" r:id="rId46"/>
    <p:sldId id="558" r:id="rId47"/>
    <p:sldId id="559" r:id="rId48"/>
    <p:sldId id="560" r:id="rId49"/>
    <p:sldId id="561" r:id="rId50"/>
    <p:sldId id="563" r:id="rId51"/>
    <p:sldId id="564" r:id="rId52"/>
    <p:sldId id="568" r:id="rId53"/>
    <p:sldId id="566" r:id="rId54"/>
  </p:sldIdLst>
  <p:sldSz cx="12192000" cy="6858000"/>
  <p:notesSz cx="6858000" cy="9144000"/>
  <p:embeddedFontLst>
    <p:embeddedFont>
      <p:font typeface="B Arshia" panose="00000400000000000000" pitchFamily="2" charset="-78"/>
      <p:regular r:id="rId56"/>
    </p:embeddedFont>
    <p:embeddedFont>
      <p:font typeface="B Jadid" panose="00000700000000000000" pitchFamily="2" charset="-78"/>
      <p:bold r:id="rId57"/>
    </p:embeddedFont>
    <p:embeddedFont>
      <p:font typeface="B Koodak" panose="00000700000000000000" pitchFamily="2" charset="-78"/>
      <p:bold r:id="rId58"/>
    </p:embeddedFont>
    <p:embeddedFont>
      <p:font typeface="B Nazanin" panose="00000400000000000000" pitchFamily="2" charset="-78"/>
      <p:regular r:id="rId59"/>
      <p:bold r:id="rId60"/>
    </p:embeddedFont>
    <p:embeddedFont>
      <p:font typeface="B Titr" panose="00000700000000000000" pitchFamily="2" charset="-78"/>
      <p:bold r:id="rId61"/>
    </p:embeddedFont>
    <p:embeddedFont>
      <p:font typeface="B Zar" panose="00000400000000000000" pitchFamily="2" charset="-78"/>
      <p:regular r:id="rId62"/>
      <p:bold r:id="rId63"/>
    </p:embeddedFont>
    <p:embeddedFont>
      <p:font typeface="Gill Sans MT" panose="020B0502020104020203" pitchFamily="34" charset="0"/>
      <p:regular r:id="rId64"/>
      <p:bold r:id="rId65"/>
      <p:italic r:id="rId66"/>
      <p:boldItalic r:id="rId67"/>
    </p:embeddedFont>
    <p:embeddedFont>
      <p:font typeface="IRANSans Black" panose="020B0604020202020204" charset="-78"/>
      <p:bold r:id="rId68"/>
    </p:embeddedFont>
    <p:embeddedFont>
      <p:font typeface="Nirmala UI" panose="020B0502040204020203" pitchFamily="34" charset="0"/>
      <p:regular r:id="rId69"/>
      <p:bold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0033"/>
    <a:srgbClr val="CC0000"/>
    <a:srgbClr val="D6009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09" autoAdjust="0"/>
    <p:restoredTop sz="82182" autoAdjust="0"/>
  </p:normalViewPr>
  <p:slideViewPr>
    <p:cSldViewPr snapToGrid="0">
      <p:cViewPr varScale="1">
        <p:scale>
          <a:sx n="72" d="100"/>
          <a:sy n="72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3543F-AEC7-4307-B4B7-7012ED94245B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04390-4194-496F-9B5F-595A027647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6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9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0200" marR="0" algn="l">
              <a:lnSpc>
                <a:spcPts val="155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96545" marR="71755" algn="r" rtl="1">
              <a:spcBef>
                <a:spcPts val="1655"/>
              </a:spcBef>
              <a:spcAft>
                <a:spcPts val="0"/>
              </a:spcAft>
            </a:pP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برنامه</a:t>
            </a:r>
            <a:r>
              <a:rPr lang="ar-SA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عملیاتی</a:t>
            </a:r>
            <a:r>
              <a:rPr lang="ar-SA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b="1" kern="0" spc="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توانمندسازی</a:t>
            </a:r>
            <a:r>
              <a:rPr lang="ar-SA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3025" marR="424815" indent="-635" algn="r" rtl="1">
              <a:spcBef>
                <a:spcPts val="139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حداقل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ماه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يک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مدت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الي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ساعت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برگزار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ميشود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همايش،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ميز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گفتگو خواهد بود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برگزاري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جلسه، اطلاعرساني،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آمادهسازي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مكان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وسايل،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پذيرايي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حضور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غياب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عهده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برنامهريزي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محتوايي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هماهنگي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استاديار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عهده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واحد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رشد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تعالي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موسسه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تسنيم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خواهد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بود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3025" marR="296545" algn="r" rtl="1">
              <a:spcBef>
                <a:spcPts val="1415"/>
              </a:spcBef>
              <a:spcAft>
                <a:spcPts val="0"/>
              </a:spcAft>
            </a:pP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شرایط</a:t>
            </a:r>
            <a:r>
              <a:rPr lang="ar-SA" sz="1800" b="1" kern="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انجام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b="1" kern="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توانمندسازی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2390" marR="344170" algn="r" rtl="1">
              <a:spcBef>
                <a:spcPts val="1390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برگزاري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امور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زير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بايد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توسط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انجام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گيرد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شكل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مطلوبي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محقق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44170" algn="r" rtl="1">
              <a:spcBef>
                <a:spcPts val="1410"/>
              </a:spcBef>
              <a:spcAft>
                <a:spcPts val="0"/>
              </a:spcAft>
            </a:pP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الف</a:t>
            </a:r>
            <a:r>
              <a:rPr lang="en-US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en-US" sz="1800" b="1" kern="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قبل</a:t>
            </a:r>
            <a:r>
              <a:rPr lang="ar-SA" sz="1800" b="1" kern="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b="1" kern="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2390" marR="566420" indent="-635" algn="r" rtl="1">
              <a:spcBef>
                <a:spcPts val="1390"/>
              </a:spcBef>
              <a:spcAft>
                <a:spcPts val="0"/>
              </a:spcAft>
            </a:pPr>
            <a:r>
              <a:rPr lang="en-US" sz="1800" spc="-3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۱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مكان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قبل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آماده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يک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سالن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گنجايش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افراد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داشته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باشد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تعداد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كارگاهها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كلاس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وجود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داشته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باشد</a:t>
            </a:r>
            <a:r>
              <a:rPr lang="en-US" sz="1800" spc="-6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</a:t>
            </a:r>
            <a:r>
              <a:rPr lang="en-US" sz="1800" spc="-1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4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تأمين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تجهيزات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مكان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جمله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ديتا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سيستم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مناسب،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تابلو،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ماژيک،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تخته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پاکكن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en-US" sz="1800" spc="-4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…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۳</a:t>
            </a:r>
            <a:r>
              <a:rPr lang="en-US" sz="1800" spc="-1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قرار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دادن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پوستر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كانال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تماس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جهت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اطلاعرساني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ارسال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پيامک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يادآوري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12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en-US" sz="1800" spc="-5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۴</a:t>
            </a:r>
            <a:r>
              <a:rPr lang="en-US" sz="1800" spc="-3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4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اطلاع دادن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 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حضور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الزامي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۵</a:t>
            </a:r>
            <a:r>
              <a:rPr lang="en-US" sz="1800" spc="-7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پيگيري،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تهيه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تكثير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تكاليف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كاربرگهاي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تهيه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كتاب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96545" marR="71755" algn="r" rtl="1">
              <a:spcBef>
                <a:spcPts val="1395"/>
              </a:spcBef>
              <a:spcAft>
                <a:spcPts val="0"/>
              </a:spcAft>
            </a:pP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</a:t>
            </a:r>
            <a:r>
              <a:rPr lang="en-US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حین</a:t>
            </a:r>
            <a:r>
              <a:rPr lang="ar-SA" sz="1800" b="1" kern="0" spc="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1755" marR="296545" algn="r" rtl="1">
              <a:spcBef>
                <a:spcPts val="140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۱</a:t>
            </a:r>
            <a:r>
              <a:rPr lang="en-US" sz="1800" spc="-7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ضبط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صوت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نيز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كارگاهها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ارسال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سپس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بايگاني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آرشيو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12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صوتها</a:t>
            </a:r>
            <a:r>
              <a:rPr lang="en-US" sz="1800" spc="-7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1923415" algn="r" rtl="1">
              <a:lnSpc>
                <a:spcPct val="98000"/>
              </a:lnSpc>
              <a:spcBef>
                <a:spcPts val="15"/>
              </a:spcBef>
              <a:spcAft>
                <a:spcPts val="0"/>
              </a:spcAft>
            </a:pP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</a:t>
            </a:r>
            <a:r>
              <a:rPr lang="en-US" sz="1800" spc="-2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ثبت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حضور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غياب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خانوادهها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پدر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مادر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مستقل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en-US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سامانه</a:t>
            </a:r>
            <a:r>
              <a:rPr lang="en-US" sz="180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۳</a:t>
            </a:r>
            <a:r>
              <a:rPr lang="en-US" sz="1800" spc="-5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پذيرايي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296545" algn="r" rtl="1">
              <a:spcBef>
                <a:spcPts val="2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۴</a:t>
            </a:r>
            <a:r>
              <a:rPr lang="en-US" sz="1800" spc="-4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ارزيابي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توسط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تحويل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فرمهاي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ارزيابي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44170" algn="r" rtl="1">
              <a:spcBef>
                <a:spcPts val="1410"/>
              </a:spcBef>
              <a:spcAft>
                <a:spcPts val="0"/>
              </a:spcAft>
            </a:pP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</a:t>
            </a:r>
            <a:r>
              <a:rPr lang="en-US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en-US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بعد</a:t>
            </a:r>
            <a:r>
              <a:rPr lang="ar-SA" sz="1800" b="1" kern="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b="1" kern="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en-US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3025" marR="645160" indent="-1270" algn="r" rtl="1">
              <a:spcBef>
                <a:spcPts val="295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</a:b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۱</a:t>
            </a:r>
            <a:r>
              <a:rPr lang="en-US" sz="1800" spc="-6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تماس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گروه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بعد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اگر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آمدهاند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تشكر،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اگر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نيامدهاند،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چرا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نيامديد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ارسال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يا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غائبين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لزوم،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تكرار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آنها</a:t>
            </a:r>
            <a:r>
              <a:rPr lang="en-US" sz="1800" spc="-3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587375" indent="-63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</a:t>
            </a:r>
            <a:r>
              <a:rPr lang="en-US" sz="1800" spc="-1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.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 يک گزارش كامل 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 صورت مكتوب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از جلسه به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 طرح كه شامل جزئيات جلسات خانواده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ميشود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جمله</a:t>
            </a:r>
            <a:r>
              <a:rPr lang="en-US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800" spc="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ساعت</a:t>
            </a:r>
            <a:r>
              <a:rPr lang="ar-SA" sz="1800" spc="9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شروع</a:t>
            </a:r>
            <a:r>
              <a:rPr lang="ar-SA" sz="1800" spc="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پايان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جلسه،</a:t>
            </a:r>
            <a:r>
              <a:rPr lang="ar-SA" sz="1800" spc="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مكان</a:t>
            </a:r>
            <a:r>
              <a:rPr lang="ar-SA" sz="1800" spc="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ويژگيها</a:t>
            </a:r>
            <a:r>
              <a:rPr lang="ar-SA" sz="1800" spc="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مشكلات</a:t>
            </a:r>
            <a:r>
              <a:rPr lang="ar-SA" sz="1800" spc="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آن،</a:t>
            </a:r>
            <a:r>
              <a:rPr lang="ar-SA" sz="1800" spc="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ساعت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حضور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استاد،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استادياران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جلسه،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ميزان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آراستگي،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قوت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قدرت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بيان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تسلط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مبحث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آنها،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اشكالات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مطرح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توسط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استاد،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استادياران،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خانوادهها</a:t>
            </a:r>
            <a:r>
              <a:rPr lang="en-US" sz="1800" spc="-4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0" algn="r" rtl="1">
              <a:lnSpc>
                <a:spcPts val="20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۳</a:t>
            </a:r>
            <a:r>
              <a:rPr lang="en-US" sz="1800" spc="-65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انتقال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نقاط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ضعف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قوت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دوره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مكتوب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en-US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en-US" sz="180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5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545" marR="71755" algn="r" rtl="1">
              <a:spcBef>
                <a:spcPts val="1410"/>
              </a:spcBef>
              <a:spcAft>
                <a:spcPts val="0"/>
              </a:spcAft>
            </a:pP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بررسی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بیان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راهحل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برخی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مسائل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متداول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139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تبيين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مواجهه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صحيح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تحصيل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فرزندان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تبيين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مواجهه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صحيح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نسبت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جنسي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فرزندان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تبيين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مواجهه</a:t>
            </a:r>
            <a:r>
              <a:rPr lang="ar-SA" sz="1800" spc="-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صحيح</a:t>
            </a:r>
            <a:r>
              <a:rPr lang="ar-SA" sz="1800" spc="-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نسبت</a:t>
            </a:r>
            <a:r>
              <a:rPr lang="ar-SA" sz="1800" spc="-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ارتباط</a:t>
            </a:r>
            <a:r>
              <a:rPr lang="ar-SA" sz="1800" spc="-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فرزندان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رسانه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  <a:t>.۵</a:t>
            </a:r>
            <a:r>
              <a:rPr lang="en-US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626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545" marR="71755" algn="r" rtl="1">
              <a:spcBef>
                <a:spcPts val="1410"/>
              </a:spcBef>
              <a:spcAft>
                <a:spcPts val="0"/>
              </a:spcAft>
            </a:pPr>
            <a:r>
              <a:rPr lang="ar-SA" sz="1800" b="1" kern="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گامهای</a:t>
            </a:r>
            <a:r>
              <a:rPr lang="ar-SA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139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تبيين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ضرورت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آشنايي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شناخت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روحيات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كودک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6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ضرورت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راهكارهاي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ايجاد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صميميت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بين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فرزندان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روش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ظرافتهاي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گفتوگوي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فرزندان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04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1005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</a:b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96545" marR="71755" algn="r" rtl="1">
              <a:spcBef>
                <a:spcPts val="1655"/>
              </a:spcBef>
              <a:spcAft>
                <a:spcPts val="0"/>
              </a:spcAft>
            </a:pP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ضلع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سوم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ارائه،</a:t>
            </a:r>
            <a:r>
              <a:rPr lang="ar-SA" sz="1800" b="1" kern="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مشاوره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نظارت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طرحهای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تربیتی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538480" indent="-1270" algn="r" rtl="1">
              <a:spcBef>
                <a:spcPts val="1390"/>
              </a:spcBef>
              <a:spcAft>
                <a:spcPts val="0"/>
              </a:spcAft>
            </a:pP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 تربيتي، برنامههاي عملياتي و كاربردي هستند كه هدف آنها تحقق اهداف تربيت اسلامي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رعايت</a:t>
            </a:r>
            <a:r>
              <a:rPr lang="ar-SA" sz="1800" spc="4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روشها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اصول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متربيان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ميباشد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توسط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مربيان،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خانوادهها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متربيان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سنين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مختلف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اجرا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ميشوند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بسته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موقعيتها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متفاوت،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قالبهاي متنوعي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ميگردند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44170" algn="r" rtl="1">
              <a:spcBef>
                <a:spcPts val="1410"/>
              </a:spcBef>
              <a:spcAft>
                <a:spcPts val="0"/>
              </a:spcAft>
            </a:pP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جدول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زير،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خلاصهاي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پايه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دوران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كودكي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0" marR="0" algn="l">
              <a:spcBef>
                <a:spcPts val="65"/>
              </a:spcBef>
              <a:spcAft>
                <a:spcPts val="0"/>
              </a:spcAft>
            </a:pP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 </a:t>
            </a:r>
          </a:p>
          <a:p>
            <a:pPr marL="182562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عناوين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9593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453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عبور</a:t>
            </a:r>
            <a:r>
              <a:rPr lang="ar-SA" sz="1800" spc="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ظواهر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52895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دقت</a:t>
            </a:r>
            <a:r>
              <a:rPr lang="ar-SA" sz="180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ظواهر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0" marR="0" algn="l">
              <a:spcBef>
                <a:spcPts val="40"/>
              </a:spcBef>
              <a:spcAft>
                <a:spcPts val="0"/>
              </a:spcAft>
            </a:pP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 </a:t>
            </a:r>
          </a:p>
          <a:p>
            <a:pPr marL="551815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تدبر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5814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كشف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روابط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پديده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ها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4798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كشف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روابط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پديده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ها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52959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ارزيابي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آماري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كردن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</a:p>
          <a:p>
            <a:pPr marL="39433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كشف</a:t>
            </a:r>
            <a:r>
              <a:rPr lang="ar-SA" sz="1800" spc="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روابط</a:t>
            </a:r>
            <a:r>
              <a:rPr lang="ar-SA" sz="1800" spc="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زمان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60960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مهارت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حل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مسئله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4831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روحيه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پرسشگري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0" marR="0" algn="l">
              <a:spcBef>
                <a:spcPts val="1110"/>
              </a:spcBef>
              <a:spcAft>
                <a:spcPts val="0"/>
              </a:spcAft>
            </a:pP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 </a:t>
            </a:r>
          </a:p>
          <a:p>
            <a:pPr marL="540385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تفكر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5750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بررسي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ابعاد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مختلف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موضوع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9433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انتقاد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كردن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منطقي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99720" marR="0" algn="r" rtl="1">
              <a:lnSpc>
                <a:spcPts val="1980"/>
              </a:lnSpc>
              <a:spcBef>
                <a:spcPts val="5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مهارت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عاقبت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انديشي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امور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02945" marR="0" algn="r" rtl="1">
              <a:lnSpc>
                <a:spcPts val="1980"/>
              </a:lnSpc>
              <a:spcBef>
                <a:spcPts val="5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خلاقيت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4704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1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روحيه</a:t>
            </a:r>
            <a:r>
              <a:rPr lang="ar-SA" sz="1800" spc="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پاسخگويي</a:t>
            </a:r>
            <a:r>
              <a:rPr lang="ar-SA" sz="1800" spc="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فكر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57658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اولويت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بندي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1084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استقلال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تصميم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گيري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52133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قدرت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0" marR="0" algn="l">
              <a:spcBef>
                <a:spcPts val="1095"/>
              </a:spcBef>
              <a:spcAft>
                <a:spcPts val="0"/>
              </a:spcAft>
            </a:pP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 </a:t>
            </a:r>
          </a:p>
          <a:p>
            <a:pPr marL="421640" marR="0" algn="r" rtl="1">
              <a:spcBef>
                <a:spcPts val="5"/>
              </a:spcBef>
              <a:spcAft>
                <a:spcPts val="0"/>
              </a:spcAft>
            </a:pP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شخصيت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16764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تلاشگري 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 ايستادن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8768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شهامت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اقدام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5146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مقاومت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پايان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رساندن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7244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مسئوليت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پذيري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6416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نگاه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توانايي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هاي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1877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جريان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سازي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رهبري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104076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روحيه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انتقاد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پذيري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پذيرش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اشتباه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49530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حريت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1323975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</a:b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آزاد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انديشي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عدم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تعصب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 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1005840" marR="0" algn="r" rtl="1">
              <a:lnSpc>
                <a:spcPts val="1975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مبارزه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تلقين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عادت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هاي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دروني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18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65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</a:b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3025" marR="508635" indent="-1905" algn="r" rtl="1">
              <a:spcBef>
                <a:spcPts val="1655"/>
              </a:spcBef>
              <a:spcAft>
                <a:spcPts val="0"/>
              </a:spcAft>
            </a:pP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توجه</a:t>
            </a:r>
            <a:r>
              <a:rPr lang="ar-SA" sz="1800" b="1" kern="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جدول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فوق، طرحهایی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برای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مقاطع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پنجم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نهم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b="1" kern="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موضوعات</a:t>
            </a: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قالبهای</a:t>
            </a:r>
            <a:r>
              <a:rPr lang="ar-SA" sz="1800" b="1" kern="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مختلف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تدوین شده است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</a:p>
          <a:p>
            <a:pPr marL="71120" marR="296545" algn="r" rtl="1">
              <a:spcBef>
                <a:spcPts val="1405"/>
              </a:spcBef>
              <a:spcAft>
                <a:spcPts val="0"/>
              </a:spcAft>
            </a:pPr>
            <a:r>
              <a:rPr lang="ar-SA" sz="1800" b="1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قالبها</a:t>
            </a:r>
            <a:r>
              <a:rPr lang="en-US" sz="1800" b="1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1390"/>
              </a:spcBef>
              <a:spcAft>
                <a:spcPts val="0"/>
              </a:spcAft>
            </a:pPr>
            <a:r>
              <a:rPr lang="en-US" sz="1800" spc="-6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درسنامه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قرآن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حلقههاي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گفتگو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فعاليتهاي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اجتماعي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9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جشنواره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بازي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en-US" sz="1800" spc="3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مهارتي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اردو</a:t>
            </a:r>
            <a:r>
              <a:rPr lang="ar-SA" sz="1800" spc="-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كتاب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مطالعه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fa-IR" dirty="0"/>
          </a:p>
          <a:p>
            <a:pPr marL="0" marR="0" algn="l">
              <a:spcBef>
                <a:spcPts val="750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</a:b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44170" algn="r" rtl="1">
              <a:spcBef>
                <a:spcPts val="1655"/>
              </a:spcBef>
              <a:spcAft>
                <a:spcPts val="0"/>
              </a:spcAft>
            </a:pP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برنامه</a:t>
            </a:r>
            <a:r>
              <a:rPr lang="ar-SA" sz="1800" b="1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عملیاتی</a:t>
            </a:r>
            <a:r>
              <a:rPr lang="ar-SA" sz="1800" b="1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b="1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مشاوره</a:t>
            </a:r>
            <a:r>
              <a:rPr lang="ar-SA" sz="1800" b="1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طرحهای</a:t>
            </a:r>
            <a:r>
              <a:rPr lang="ar-SA" sz="1800" b="1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تربیتی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349885" indent="635" algn="r" rtl="1">
              <a:spcBef>
                <a:spcPts val="139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پس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بيان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مباني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آموزشي،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تدريج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 ارائه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ميشود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 اين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دقت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مطالعه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كرده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جلساتي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معرفيشده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توسط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موسسه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برگزار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ميشود،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توجيه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 ميبينند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 جلسات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 منظور نقد،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تحليل و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تسلط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 طرحهاي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برگزار ميشود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در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آنها به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سوالات مربيان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پاسخ داده ميشود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بسته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مخاطب،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ممكن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حدود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درصد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تغيير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بوميسازي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44170" algn="r" rtl="1">
              <a:spcBef>
                <a:spcPts val="1415"/>
              </a:spcBef>
              <a:spcAft>
                <a:spcPts val="0"/>
              </a:spcAft>
            </a:pP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شرایط</a:t>
            </a:r>
            <a:r>
              <a:rPr lang="ar-SA" sz="1800" b="1" kern="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انجام</a:t>
            </a:r>
            <a:r>
              <a:rPr lang="ar-SA" sz="1800" b="1" kern="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b="1" kern="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مشاوره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طرحهای</a:t>
            </a:r>
            <a:r>
              <a:rPr lang="ar-SA" sz="1800" b="1" kern="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تربیتی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1755" marR="296545" algn="r" rtl="1">
              <a:spcBef>
                <a:spcPts val="1390"/>
              </a:spcBef>
              <a:spcAft>
                <a:spcPts val="0"/>
              </a:spcAft>
            </a:pPr>
            <a:r>
              <a:rPr lang="en-US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.۱</a:t>
            </a:r>
            <a:r>
              <a:rPr lang="en-US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بايد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موضوع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تسلط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پيدا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كنند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154495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.۲</a:t>
            </a:r>
            <a:r>
              <a:rPr lang="en-US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تعداد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متربيان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اجراي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بايد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مناسب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باشد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حداكثر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پانزده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.)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.۳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امكانات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وسايل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مورد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نياز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بايد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قبل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توسط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كانون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آماده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.۴</a:t>
            </a:r>
            <a:r>
              <a:rPr lang="en-US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نظارت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 اجراي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صحيح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 بايد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انجام گيرد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7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.۵</a:t>
            </a:r>
            <a:r>
              <a:rPr lang="en-US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گزارشي از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نقاط قوت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ضعف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موسسه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fa-I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00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70C87-9158-C370-D8A6-5EE08F504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3CBEC7-A0C5-2C62-4478-74F5D2F48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DF1FF7-C345-B37C-BC99-17B1F8232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1F543-649A-2B10-4265-618B26B9C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43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E49A3-EAC6-2376-C439-9A088FA32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AB57FA-4342-0BA9-6617-468247DEEF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F7CBD-FA4D-01A9-454F-9A188EA8A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ACCB8-E179-F4E5-CFA8-81FA147DBC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5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C400D-F379-7071-478C-B833F8C7C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7FD48-A95D-D375-9E32-CB91CD14A7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56277-55AB-F3B3-03E4-A777F3293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8BE94-79AB-8B43-AE4C-2C87E4FE2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21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5746-6D04-EE48-606B-45A4593F4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ADDDC-0C72-0F5C-0A24-CDCE8257D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0FE31-D2F7-1879-AB52-0B1CAEC55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45731-3121-87ED-9DE8-EA8E4980C6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65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67307-5012-2DD7-5C43-19F791E8B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1120A-47E4-3541-190D-875F7DA6F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56849-9884-9DE5-0657-9D2986125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BE288-7F1A-3C6B-1919-DBBC5A0D9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5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marR="575310" indent="1270" algn="r" rtl="1">
              <a:spcBef>
                <a:spcPts val="1405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واقعيتي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انقلاب،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انسانسازي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چيز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مهمتر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اگر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انقلاب،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انسانسازي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نكند،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هيچ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كاري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نكرده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».</a:t>
            </a:r>
            <a:r>
              <a:rPr lang="en-US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-</a:t>
            </a: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مقام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معظم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رهبري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436880" indent="3175" algn="r" rtl="1">
              <a:spcBef>
                <a:spcPts val="1400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امروزه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اهميت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تعليم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تربيت،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ويژه براي نوجوانان، با اندكي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تأمل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كاملًا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واضح است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اما پيچيدگيهاي موجود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انسان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بلندي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اسلامي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شده،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يک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سو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وجود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محيطي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هجمهها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آسيبها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 سوي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ديگر،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 را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فعالان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حوزه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دشوار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كرده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از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 رو،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ضروري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 كه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 دستيابي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اسلامي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كنوني،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حمايتهاي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علمي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كارشناسي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گيرد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مسير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خوبي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81635" indent="3175" algn="r" rtl="1">
              <a:spcBef>
                <a:spcPts val="1395"/>
              </a:spcBef>
              <a:spcAft>
                <a:spcPts val="0"/>
              </a:spcAft>
            </a:pP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راستا،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نوجهان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مدار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هدف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ارتقاي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فرآيند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تربيتمحور،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ساعتها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كارشناسي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تجربه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فعاليتهاي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تربيتي،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طراحي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تدوين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427355" indent="-635" algn="r" rtl="1">
              <a:spcBef>
                <a:spcPts val="141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جمله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مساجد،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كانونهاي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فرهنگي،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پايگاههاي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بسيج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مدارس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مسئوليت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كودک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عهده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دارند،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چالشهايي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روبرو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هستند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شناسايي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پاسخگويي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آنها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پرداخته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هدف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پس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خودكفايي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برسند 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حتي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بتوانند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تأسيس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جديد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كمک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كنند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مشكلات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محور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اصلي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قابل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هستند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96545" marR="71755" algn="r" rtl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</a:br>
            <a:r>
              <a:rPr lang="en-US" sz="1800" b="0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.۱</a:t>
            </a:r>
            <a:r>
              <a:rPr lang="en-US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مربیان</a:t>
            </a:r>
            <a:r>
              <a:rPr lang="ar-SA" sz="1800" b="1" kern="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</a:t>
            </a:r>
            <a:r>
              <a:rPr lang="ar-SA" sz="1800" b="1" kern="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b="1" kern="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عرصه</a:t>
            </a:r>
            <a:r>
              <a:rPr lang="ar-SA" sz="1800" b="1" kern="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1755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مشكل اصلي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بسياري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كانونها،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عدم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وجود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بينش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انگيزه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مناسب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دانش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آشنا بوده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مهارت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كودكان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نوجوانان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تسلط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داشته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باشند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كمبود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موجب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دنبال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مربياني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خارج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باشند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پارهوقت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شيوه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تبليغي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متربيان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كلاسهاي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برگزار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كنند</a:t>
            </a: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حالي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بايد بتواند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متربيان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پيوندهاي عميقي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برقرار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كند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يک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زيست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مشترک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 ايجاد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نمايد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راه حل اين است كه جوانان دغدغهمند موجود در كانونها را توانمند كرده 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برگزاري دورههاي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كاربردي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عملياتي، آنها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 در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سه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بعد بينش،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دانش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مهارت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توانمندي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لازم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برسانيم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همراه</a:t>
            </a:r>
            <a:r>
              <a:rPr lang="ar-SA" sz="1800" spc="10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ميشوند،</a:t>
            </a:r>
            <a:r>
              <a:rPr lang="ar-SA" sz="1800" spc="10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طول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چند</a:t>
            </a:r>
            <a:r>
              <a:rPr lang="ar-SA" sz="1800" spc="9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</a:t>
            </a:r>
            <a:r>
              <a:rPr lang="ar-SA" sz="1800" spc="9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10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افزايش</a:t>
            </a:r>
            <a:r>
              <a:rPr lang="ar-SA" sz="1800" spc="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فعاليتهاي</a:t>
            </a:r>
            <a:r>
              <a:rPr lang="ar-SA" sz="1800" spc="10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تربيتي،</a:t>
            </a:r>
            <a:r>
              <a:rPr lang="ar-SA" sz="1800" spc="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آموزشهاي</a:t>
            </a:r>
            <a:r>
              <a:rPr lang="ar-SA" sz="1800" spc="9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لازم</a:t>
            </a:r>
            <a:r>
              <a:rPr lang="ar-SA" sz="1800" spc="9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طريق</a:t>
            </a:r>
            <a:r>
              <a:rPr lang="ar-SA" sz="1800" spc="9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همايشها،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كارورزيهاي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متناسب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كسب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ميكنند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حدي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برسند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بتوانند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جديد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دهند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296545" marR="71755" algn="r" rtl="1">
              <a:lnSpc>
                <a:spcPts val="2210"/>
              </a:lnSpc>
              <a:spcBef>
                <a:spcPts val="1405"/>
              </a:spcBef>
              <a:spcAft>
                <a:spcPts val="0"/>
              </a:spcAft>
            </a:pPr>
            <a:r>
              <a:rPr lang="en-US" sz="1800" b="0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.۲</a:t>
            </a:r>
            <a:r>
              <a:rPr lang="en-US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طرحهای</a:t>
            </a:r>
            <a:r>
              <a:rPr lang="ar-SA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تربیتی</a:t>
            </a:r>
            <a:r>
              <a:rPr lang="ar-SA" sz="1800" b="1" kern="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مناسب</a:t>
            </a:r>
            <a:r>
              <a:rPr lang="ar-SA" sz="1800" b="1" kern="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b="1" kern="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فضای</a:t>
            </a:r>
            <a:r>
              <a:rPr lang="ar-SA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کودک</a:t>
            </a:r>
            <a:r>
              <a:rPr lang="ar-SA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3025" marR="434975" indent="635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مشكل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دوم،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نبود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مناسب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تازهكار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نميتواند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راحتي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يک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مناسب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بنويسد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اهداف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محتوا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 تطبيق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دهد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در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نوجهان،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اساس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ويژگيهاي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مخاطب،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متناسب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 اختيار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قرار خواهد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گرفت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 زماني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تواناييهاي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لازم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دست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يابد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بتواند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مورد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نيازش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توليد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كند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</a:p>
          <a:p>
            <a:pPr marL="296545" marR="71755" algn="r" rtl="1">
              <a:lnSpc>
                <a:spcPts val="2220"/>
              </a:lnSpc>
              <a:spcBef>
                <a:spcPts val="1410"/>
              </a:spcBef>
              <a:spcAft>
                <a:spcPts val="0"/>
              </a:spcAft>
            </a:pPr>
            <a:r>
              <a:rPr lang="en-US" sz="1800" b="0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.۳</a:t>
            </a:r>
            <a:r>
              <a:rPr lang="en-US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راهبری</a:t>
            </a:r>
            <a:r>
              <a:rPr lang="ar-SA" sz="1800" b="1" kern="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مشاوره</a:t>
            </a:r>
            <a:r>
              <a:rPr lang="ar-SA" sz="1800" b="1" kern="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b="1" kern="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72390" marR="344170" algn="r" rtl="1">
              <a:spcBef>
                <a:spcPts val="0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تجربه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سالها كار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حمايتي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مجموعههاي تربيتي نشان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داده است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صرف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شركت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 در دورههاي آموزشي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دريافت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مختلف،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مشكل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ناكارآمدي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حل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نميكند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سالهاي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اوليه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نياز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يک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تجربه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مسلط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دانش تربيت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عنوان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راهبر از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حمايت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علمي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كند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 بر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فرآيند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نظارت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داشته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باشد</a:t>
            </a:r>
            <a:r>
              <a:rPr lang="en-US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پاسخ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سوالات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چالشهاي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اجراي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طرحها،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ميتواند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ظرافتهاي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مديريت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آنها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دهد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كادر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بتوانند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مباحثي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دورهها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آموختهاند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عملي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تطبيق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دهند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084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90CA4-9666-22E9-45E4-967551F23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B963A-2263-88F3-0086-7DF2F7340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EBB59-9717-AA85-9BD0-8B754B6DF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3EBEF-2B09-7B47-A992-177F6BF81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65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0690F-9CD4-466B-0BF7-C6D73A39D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9ED8B7-A451-AEB2-9254-E701B53AE4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11A73-6435-2F6B-7656-884D1937A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EFF71-738B-D6E2-D33F-BDD20B3B8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13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633AC-600D-890F-2123-23BD6FA51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01291-5B0C-9A8F-83B3-BFF3B7D14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B3E12-598C-1F99-4983-1ECEF57A2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4FC1E-3C42-7B9F-AAF0-03FF9BC78B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25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177A8-9A53-08FB-8FEA-0C7658654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1BDA40-5743-44AA-1B2D-3B847796EE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16D1ED-4281-CBB2-E488-27764A715D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D46D6-F836-4BC8-4698-EFA0C8E2F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5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آیا حجم برنامه و طول زمان خاصی یا حتی استمرار برای تاثیر گذاری و رفع نیاز لازم است؟ (ضمنی)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برای فعالیت شما به چه مقدمات و لوازم نیاز است؟ (محیط خاص، ابزار و امکانات خاص، حجم استفاده از فناوری، آیا این فعالیت فردی است یا گروهی ، تعداد افراد درگیر در اجرا، اعضاء تیم مجری این فعالیت چند نفر و کیستند؟ آموزش‌ها و مهارتهای لازم برای مجری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برنامه نیاز است و کدامند؟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زمان خاصی ندارد البته این پک تربیتی بهتر از کلاس هفتم شروع شود 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مکان که مدارس و مساجد مییاشد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امکانات هم برای برگزاری طرح های تربیتی متفاوت میباشد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669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آیا حجم برنامه و طول زمان خاصی یا حتی استمرار برای تاثیر گذاری و رفع نیاز لازم است؟ (ضمنی)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برای فعالیت شما به چه مقدمات و لوازم نیاز است؟ (محیط خاص، ابزار و امکانات خاص، حجم استفاده از فناوری، آیا این فعالیت فردی است یا گروهی ، تعداد افراد درگیر در اجرا، اعضاء تیم مجری این فعالیت چند نفر و کیستند؟ آموزش‌ها و مهارتهای لازم برای مجری برنامه نیاز است و کدامند؟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304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06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481C9-A08F-F92F-D6D1-2E219F76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C3B69-B3AA-538E-3353-7A149301D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F08F2F-C992-8D1F-DEE8-C6B056F07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65BC7-D570-B62B-A99F-60430FE16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212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39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5BA88-2D49-5725-E508-7F9B91CB0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B8F68-755D-D2BE-9671-C282F9CFAF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54941-1699-6117-8588-E41595A71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443A4-4FFE-AC72-9348-1493686A2D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33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b="1" i="0" u="none" strike="noStrike" baseline="0" dirty="0">
                <a:latin typeface="BNazaninBold"/>
              </a:rPr>
              <a:t>ضلع اول: آموزش و توانمندسازی مربیان و کادر مجموع ه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يک مربي براي اينكه بتواند مسير طولاني و پر فراز و نشيب تربيت را به بهترين شكل با متربي طي كند، لازم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است كار تربيت را به عنوان يک مسئوليت بر دوش كشد و آن را به عنوان يک رسالت و وظيفه باور كند.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بنابراين، اولين قدم در آموزش مربيان، تحول در نگرش و بينش آ نها براي فهم اين رسالت است. اين تحول در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سه حوزه خودشناسي و شناخت رسالت خود، خداشناسي و شناخت حجتهاي الهي و شناخت هستي، تاريخ و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جامعه دنبال م يشود .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به ميزاني كه مربي نقش و رسالت تربيت را پذيرفت و در اين حوزه شروع به فعاليت نمود، لازم است با دانش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تربيت آشنا و بر آن مسلط شود تا بتواند متربي را در مسير صحيح هدايت كند. دانش تربيت شامل سرفص لهاي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مشخص و متعددي است: مفهوم و معناي تربيت، اهداف تربيت، رو شها و اصول تربيت، وسايل و عوامل تربيت،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گامها و مراحل تربيت و </a:t>
            </a:r>
            <a:r>
              <a:rPr lang="fa-IR" sz="1200" b="0" i="0" u="none" strike="noStrike" baseline="0" dirty="0">
                <a:latin typeface="TimesNewRomanPSMT"/>
              </a:rPr>
              <a:t>… </a:t>
            </a:r>
            <a:r>
              <a:rPr lang="fa-IR" sz="1200" b="0" i="0" u="none" strike="noStrike" baseline="0" dirty="0">
                <a:latin typeface="BNazanin"/>
              </a:rPr>
              <a:t>بخشي از اي ن موارد هستن د .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نكته مهم بعدي اين است كه تربيت تنها دانش نيست، بلكه يک فن و مهارت است. بنابراين، آموزشي در تربيت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كامل است كه در كنار دانش، كار تربيتي را براي يک مربي به مهارت تبديل كند. بر اساس موقعي تها و شرايط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كار تربيتي و متربي، مهارتهاي متنوعي براي مربي نياز است. از جمله اين مهار تها ميتوان به كتابخواني و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قص هگويي، گف توگو، حلق هداري، اردو داري، هنر و خلاقيت، نمايش و </a:t>
            </a:r>
            <a:r>
              <a:rPr lang="fa-IR" sz="1200" b="0" i="0" u="none" strike="noStrike" baseline="0" dirty="0">
                <a:latin typeface="TimesNewRomanPSMT"/>
              </a:rPr>
              <a:t>… </a:t>
            </a:r>
            <a:r>
              <a:rPr lang="fa-IR" sz="1200" b="0" i="0" u="none" strike="noStrike" baseline="0" dirty="0">
                <a:latin typeface="BNazanin"/>
              </a:rPr>
              <a:t>اشاره كرد ك ه بسته به توافق د و طر ف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در سطوح مختلفي قابل ارائ ه است.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اين آموز شها به مرور و بر اساس نياز مربي در حين انجام كار تربيتي برگزار م يشود. در ادامه، برخي از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سرفصلهاي آموزشي ارائه شده است: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۱ . </a:t>
            </a:r>
            <a:r>
              <a:rPr lang="fa-IR" sz="1200" b="1" i="0" u="none" strike="noStrike" baseline="0" dirty="0">
                <a:latin typeface="BNazaninBold"/>
              </a:rPr>
              <a:t>سیر بینش ی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خودشناسي و شناخت نقش و رسالت خود در نظام هست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شناخت خدا و حج تهاي الهي بر مبناي خودشناس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هستيشناسي بر مبناي خودشناسي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شناخت تاريخ و جامعه و دشمنشناسي بر مبناي دين فطر ي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۲ . </a:t>
            </a:r>
            <a:r>
              <a:rPr lang="fa-IR" sz="1200" b="1" i="0" u="none" strike="noStrike" baseline="0" dirty="0">
                <a:latin typeface="BNazaninBold"/>
              </a:rPr>
              <a:t>سیر دانش ی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آشنايي با ضرورت و مفهوم تربيت اسلام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آشنايي با مباني و اهداف تربيت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آشنايي با محي طهاي تربيتي و عوامل اثرگذار بر تربيت متربيان )رسانه، خانواده، مدرسه و </a:t>
            </a:r>
            <a:r>
              <a:rPr lang="fa-IR" sz="1200" b="0" i="0" u="none" strike="noStrike" baseline="0" dirty="0">
                <a:latin typeface="TimesNewRomanPSMT"/>
              </a:rPr>
              <a:t>… </a:t>
            </a:r>
            <a:r>
              <a:rPr lang="fa-IR" sz="1200" b="0" i="0" u="none" strike="noStrike" baseline="0" dirty="0">
                <a:latin typeface="BNazanin"/>
              </a:rPr>
              <a:t>(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آشنايي و نقد رو شهاي غلط تربيت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آشنايي با رو شهاي صحيح تربيت قبل و بعد از بلو غ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آشنايي با وسايل تربيتي )تنبيه، تشويق، رقابت، محبت، تقليد و الگوسازي و </a:t>
            </a:r>
            <a:r>
              <a:rPr lang="fa-IR" sz="1200" b="0" i="0" u="none" strike="noStrike" baseline="0" dirty="0">
                <a:latin typeface="TimesNewRomanPSMT"/>
              </a:rPr>
              <a:t>… </a:t>
            </a:r>
            <a:r>
              <a:rPr lang="fa-IR" sz="1200" b="0" i="0" u="none" strike="noStrike" baseline="0" dirty="0">
                <a:latin typeface="BNazanin"/>
              </a:rPr>
              <a:t>(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۳ . </a:t>
            </a:r>
            <a:r>
              <a:rPr lang="fa-IR" sz="1200" b="1" i="0" u="none" strike="noStrike" baseline="0" dirty="0">
                <a:latin typeface="BNazaninBold"/>
              </a:rPr>
              <a:t>سیر مهارت ی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شناسايي، جذب و گزينش متربيا ن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ارتباط با كودک و نوجوان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حلق هداري تربيت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اردو داري تربيت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گرو هداري تربيت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تربيت در صحنه و حل مسائل تربيتي نوجوا ن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مشاوره تربيتي و پاسخگويي به سوالات متربيان و خانواد هها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طراحي طرح تربيت 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تدريس مباحث تربيتي</a:t>
            </a:r>
          </a:p>
          <a:p>
            <a:pPr algn="r" rtl="1"/>
            <a:r>
              <a:rPr lang="en-US" sz="1200" b="0" i="0" u="none" strike="noStrike" baseline="0" dirty="0">
                <a:latin typeface="SymbolMT"/>
              </a:rPr>
              <a:t>•</a:t>
            </a:r>
          </a:p>
          <a:p>
            <a:pPr algn="r" rtl="1"/>
            <a:r>
              <a:rPr lang="fa-IR" sz="1200" b="0" i="0" u="none" strike="noStrike" baseline="0" dirty="0">
                <a:latin typeface="BNazanin"/>
              </a:rPr>
              <a:t>مهارت پژوهش در حوزه تربيت</a:t>
            </a:r>
          </a:p>
          <a:p>
            <a:pPr algn="r" rt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49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 marR="374015" indent="635" algn="r" rtl="1">
              <a:spcBef>
                <a:spcPts val="1395"/>
              </a:spcBef>
              <a:spcAft>
                <a:spcPts val="0"/>
              </a:spcAft>
            </a:pP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شايان ذكر است كه اين طرح در طول 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۸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سال در چند كانون به عنوان نمونه اجرا شده و نتايج مطلوب آن در</a:t>
            </a:r>
            <a:r>
              <a:rPr lang="ar-SA" sz="1800" spc="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عمل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وضوح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قابل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مشاهده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عنوان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نمونه،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ميتوان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كانون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بچههاي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بهشت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مسجد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عليقلي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آقا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اشاره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كرد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كانون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ابتدا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)۹۶</a:t>
            </a:r>
            <a:r>
              <a:rPr lang="en-US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كمتر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حضور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داشتند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هيچ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گروه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وجود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نداشت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اجراي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اول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پيوند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مدرسه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مسجد،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چهار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گروه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كلاس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هفتم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جذب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شدند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2390" marR="366395" indent="1905" algn="r" rtl="1"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</a:b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 سال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طور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متوسط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گروه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اضافه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شد،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گونهاي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۱۴۰۳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بيش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۲۰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گروه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۲۰۰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متربي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مجموعه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حضور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دارند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وروديهاي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سال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اول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دوم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طرح،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۲۰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نفر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جوان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وارد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شدند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اكنون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كانون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۲۰</a:t>
            </a: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آماده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دارد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مدارس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مرتبط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مسجد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فعاليت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مشغول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هستند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صورت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كاملًا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خودكفا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ميتواند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خود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اداره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كند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64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610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B6140-B354-74F0-4CE4-5E87521AD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54B191-7809-CA92-D204-664DDEA70E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A8648-5399-CB98-1D2B-017B3AADB9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19D97-E442-6C98-DA7F-823AABF5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80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981AE-4932-01D4-36B1-9C50E80C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A9E6CE-3A18-8A78-A758-FE8910F5E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EB400-6CF9-DBD4-A3F2-B3E389175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32CEA-CF1C-250C-1A8B-43DC5206F9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618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9F12E-FCAC-B2C9-F0DE-162D1BED5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A8C58-A528-6BBD-71CA-6293967544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CAB1E4-BDE7-7C9F-A566-720A7DFC7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9B743-0196-E246-5078-A254FA5051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6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63E61-27E6-3E52-E06B-6C8BC3BB6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C0AF4-CB85-9E24-33C4-582356B55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7D0128-99DC-F07B-7F54-FF43ACFF6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9904D-1853-ACEF-1955-18D447589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566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545" marR="71755" algn="r" rtl="1">
              <a:lnSpc>
                <a:spcPts val="2120"/>
              </a:lnSpc>
              <a:spcBef>
                <a:spcPts val="0"/>
              </a:spcBef>
              <a:spcAft>
                <a:spcPts val="0"/>
              </a:spcAft>
            </a:pP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برآورد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مالی</a:t>
            </a:r>
            <a:r>
              <a:rPr lang="ar-SA" sz="1800" b="1" kern="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گام</a:t>
            </a:r>
            <a:r>
              <a:rPr lang="ar-SA" sz="1800" b="1" kern="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دوم</a:t>
            </a:r>
            <a:r>
              <a:rPr lang="ar-SA" sz="1800" b="1" kern="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en-US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139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توانمندسازي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ضلع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اول</a:t>
            </a:r>
            <a:r>
              <a:rPr lang="en-US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en-US" sz="1800" spc="3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توانمندسازي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ضلع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دوم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en-US" sz="1800" spc="3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6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استاديار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(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ضلع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سوم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)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هزينه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هر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۱۰</a:t>
            </a:r>
            <a:r>
              <a:rPr lang="en-US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الي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en-US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۱۲</a:t>
            </a:r>
            <a:r>
              <a:rPr lang="en-US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جلسهاي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همراه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B Nazanin" panose="00000400000000000000" pitchFamily="2" charset="-78"/>
              </a:rPr>
              <a:t> 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84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هزینه ها از طریق خود مجموعه ها ومدارس تامبن میشوئ با قراردادی که توافق میشود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منبع خاصی نداریم 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مسیر درآمد زایی از طریق اجرا های دوره ها میباشد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تا به الان برای دوره مخاطبین حاضر به هزینه کردن بودند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37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ارتباط مستمر با اساتید تربیتی از جمله استاد آیت الله هادی زاده شاگرد آیت الله صفایی حائری و بقیه شاگردان ایشان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 موسسه های فتح الفتوح و مصباح الهدی قم همکاری داشتیم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گذراندن دوره های مقدماتی تکمیلی  و تخصصی در قم و اصفهان</a:t>
            </a:r>
          </a:p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45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 شدت نیاز به همکاری و گسترش فعالیت هست و پژوهش هایی زیادی را داریم که نیاز به نیرو داریم</a:t>
            </a:r>
          </a:p>
          <a:p>
            <a:pPr algn="r" rtl="1"/>
            <a:r>
              <a:rPr lang="fa-I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چالش این مسیر این هست که لازمه صبر و حوصله به شدت بالا داشته باشیم و مستمر در فعالیت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6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800" b="1" i="0" u="none" strike="noStrike" baseline="0" dirty="0">
                <a:latin typeface="BNazaninBold"/>
              </a:rPr>
              <a:t>شرایط انجام برنامه توانمندسازی مربیان: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۱ . مكان و وسايل مورد نياز براي كلاس بايد توسط مجموعه فرهنگي یا مدرسه فراهم گردد .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۲ . يک نفر از كانون یا مدرسه به عنوان مسئول دور هها مشخص شود كه وظيفه حضور و غياب و اطلا ع رساني و پيگيري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براي حضور همه مربيان و کادر را انجام دهد .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۳ . همه كادر و مربيان مجموعه یا مدرسه بايد در جلسات آموزشي حضور فعال داشته باشند.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۴ . جلسات به صورت تكليف محور برگزار خواهد شد و برگزاري جلسه بعد منوط به انجام تكاليف جلسه قبل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است.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۵ . در كنار دوره ها، لازم است كه شوراي تربيتي مربيان و کادر برگزار شود. در شوراي تربيتي، مربيان مسائل خود را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مكتوب نمايند و با دستورالعملهاي مشخص شده ابتدا خود را ه حل پيدا كنند و سپس در جمع مربيان با يكديگر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مشورت كنند و در انتها پاسخهاي خود را به استاد و مشاور معرفي شده ارائه دهند .</a:t>
            </a:r>
          </a:p>
          <a:p>
            <a:pPr algn="r" rtl="1"/>
            <a:r>
              <a:rPr lang="fa-IR" sz="1800" b="0" i="0" u="none" strike="noStrike" baseline="0" dirty="0">
                <a:latin typeface="BNazanin"/>
              </a:rPr>
              <a:t>۶ . زمان كلا سها با توافق بين كانون تربيتي و موسسه تسنیم تعيين ميشود .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703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76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025" marR="296545" algn="r" rtl="1">
              <a:spcBef>
                <a:spcPts val="1665"/>
              </a:spcBef>
              <a:spcAft>
                <a:spcPts val="0"/>
              </a:spcAft>
            </a:pPr>
            <a:r>
              <a:rPr lang="ar-SA" sz="1800" b="1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ضلع</a:t>
            </a:r>
            <a:r>
              <a:rPr lang="ar-SA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دوم</a:t>
            </a:r>
            <a:r>
              <a:rPr lang="en-US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توانمندسازی</a:t>
            </a:r>
            <a:r>
              <a:rPr lang="ar-SA" sz="1800" b="1" kern="0" spc="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71120" marR="335915" indent="3810" algn="r" rtl="1">
              <a:spcBef>
                <a:spcPts val="1390"/>
              </a:spcBef>
              <a:spcAft>
                <a:spcPts val="0"/>
              </a:spcAft>
            </a:pP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مسئوليت اصلي تربيت كودک و نوجوان بر عهده والدين است و مجموعههاي تربيتي و مربيان نقش حمايتي و</a:t>
            </a:r>
            <a:r>
              <a:rPr lang="ar-SA" sz="1800" spc="4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تكميلي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 اين فرآيند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ايفا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ميكنند</a:t>
            </a:r>
            <a:r>
              <a:rPr lang="en-US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رو،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 براي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تكميل فرآيند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 بسيار</a:t>
            </a:r>
            <a:r>
              <a:rPr lang="ar-SA" sz="180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مهم و</a:t>
            </a:r>
            <a:r>
              <a:rPr lang="ar-SA" sz="180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ضروري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لازم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ذكر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صرفاً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بيان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مطالب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درباره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خانوادهها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نميتواند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تحول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اساسي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4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ايفاي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نقش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ايجاد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كند</a:t>
            </a:r>
            <a:r>
              <a:rPr lang="en-US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اين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طرح،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تلاش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همفكري،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سعي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شده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دورههاي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آموزشي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قالبها</a:t>
            </a:r>
            <a:r>
              <a:rPr lang="ar-SA" sz="1800" spc="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روشهاي</a:t>
            </a:r>
            <a:r>
              <a:rPr lang="ar-SA" sz="1800" spc="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متنوعي</a:t>
            </a:r>
            <a:r>
              <a:rPr lang="ar-SA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شود</a:t>
            </a:r>
            <a:r>
              <a:rPr lang="ar-SA" sz="1800" spc="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تا</a:t>
            </a:r>
            <a:r>
              <a:rPr lang="ar-SA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خانوادهها</a:t>
            </a:r>
            <a:r>
              <a:rPr lang="ar-SA" sz="1800" spc="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مربياني</a:t>
            </a:r>
            <a:r>
              <a:rPr lang="ar-SA" sz="1800" spc="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توانمند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تبديل</a:t>
            </a:r>
            <a:r>
              <a:rPr lang="ar-SA" sz="1800" spc="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گردند</a:t>
            </a:r>
            <a:r>
              <a:rPr lang="en-US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r>
              <a:rPr lang="en-US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قالبهاي</a:t>
            </a:r>
            <a:r>
              <a:rPr lang="ar-SA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شامل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همايش،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كلاس،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كارگاه،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ميز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گفتگو،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طرحهاي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خانوادگي،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مشاوره،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كتاب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فعال،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جشنواره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خانوادگي،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مطالعه </a:t>
            </a:r>
            <a:r>
              <a:rPr lang="ar-SA" sz="1800" spc="-1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كتاب</a:t>
            </a:r>
            <a:r>
              <a:rPr lang="ar-SA" sz="180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Times New Roman" panose="02020603050405020304" pitchFamily="18" charset="0"/>
              </a:rPr>
              <a:t> </a:t>
            </a:r>
            <a:r>
              <a:rPr lang="en-US" sz="1800" spc="-100" dirty="0">
                <a:effectLst/>
                <a:latin typeface="Times New Roman" panose="02020603050405020304" pitchFamily="18" charset="0"/>
                <a:ea typeface="B Nazanin" panose="00000400000000000000" pitchFamily="2" charset="-78"/>
                <a:cs typeface="B Nazanin" panose="00000400000000000000" pitchFamily="2" charset="-78"/>
              </a:rPr>
              <a:t>…</a:t>
            </a:r>
            <a:r>
              <a:rPr lang="en-US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ميباشد</a:t>
            </a:r>
            <a:r>
              <a:rPr lang="en-US" sz="1800" spc="-1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17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660" marR="296545" algn="r" rtl="1">
              <a:spcBef>
                <a:spcPts val="1405"/>
              </a:spcBef>
              <a:spcAft>
                <a:spcPts val="0"/>
              </a:spcAft>
            </a:pP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برخي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از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موضوعات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قابل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ارائه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دورههاي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آموزشي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خانواده</a:t>
            </a:r>
            <a:r>
              <a:rPr lang="ar-SA" sz="1800" spc="-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شرح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زير</a:t>
            </a:r>
            <a:r>
              <a:rPr lang="ar-SA" sz="18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</a:t>
            </a:r>
            <a: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</a:p>
          <a:p>
            <a:pPr marL="296545" marR="71755" algn="r" rtl="1">
              <a:spcBef>
                <a:spcPts val="1395"/>
              </a:spcBef>
              <a:spcAft>
                <a:spcPts val="0"/>
              </a:spcAft>
            </a:pPr>
            <a:r>
              <a:rPr lang="en-US" sz="1800" b="0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.۱</a:t>
            </a:r>
            <a:r>
              <a:rPr lang="en-US" sz="1800" b="1" kern="0" spc="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مبانی</a:t>
            </a:r>
            <a:r>
              <a:rPr lang="ar-SA" sz="1800" b="1" kern="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روش</a:t>
            </a:r>
            <a:r>
              <a:rPr lang="ar-SA" sz="1800" b="1" kern="0" spc="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</a:t>
            </a:r>
            <a:r>
              <a:rPr lang="ar-SA" sz="1800" b="1" kern="0" spc="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کودک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140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نقش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والدين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كودكان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0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شناخت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كودک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توجه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به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محيط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امروز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lnSpc>
                <a:spcPts val="20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بررسي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نقد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روشهاي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مرسوم</a:t>
            </a:r>
            <a:r>
              <a:rPr lang="ar-SA" sz="1800" spc="-8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lnSpc>
                <a:spcPts val="20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6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روش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مصونساز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نمود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راهكارهاي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ايجاد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مصونيت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در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كودكان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نوجوانان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28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7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2390" marR="344170" algn="r" rtl="1">
              <a:spcBef>
                <a:spcPts val="1410"/>
              </a:spcBef>
              <a:spcAft>
                <a:spcPts val="0"/>
              </a:spcAft>
            </a:pPr>
            <a:r>
              <a:rPr lang="ar-SA" sz="12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میزهای</a:t>
            </a:r>
            <a:r>
              <a:rPr lang="ar-SA" sz="1200" b="1" kern="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گفتگوی</a:t>
            </a:r>
            <a:r>
              <a:rPr lang="ar-SA" sz="1200" b="1" kern="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مادرانه</a:t>
            </a:r>
            <a:endParaRPr lang="en-US" sz="12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1390"/>
              </a:spcBef>
              <a:spcAft>
                <a:spcPts val="0"/>
              </a:spcAft>
            </a:pPr>
            <a:r>
              <a:rPr lang="en-US" sz="12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200" spc="2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ميز</a:t>
            </a:r>
            <a:r>
              <a:rPr lang="ar-SA" sz="12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گفتگوي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اول</a:t>
            </a:r>
            <a:r>
              <a:rPr lang="en-US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2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كاربردي</a:t>
            </a:r>
            <a:r>
              <a:rPr lang="ar-SA" sz="12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شدن</a:t>
            </a:r>
            <a:r>
              <a:rPr lang="ar-SA" sz="12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مباحث</a:t>
            </a:r>
            <a:r>
              <a:rPr lang="ar-SA" sz="1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2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محوريت</a:t>
            </a:r>
            <a:r>
              <a:rPr lang="ar-SA" sz="12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داستانهاي</a:t>
            </a:r>
            <a:r>
              <a:rPr lang="ar-SA" sz="12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endParaRPr lang="en-US" sz="12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2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200" spc="2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ميز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گفتگوي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دوم</a:t>
            </a:r>
            <a:r>
              <a:rPr lang="en-US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:</a:t>
            </a:r>
            <a:r>
              <a:rPr lang="en-US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تعميق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مباحث</a:t>
            </a:r>
            <a:r>
              <a:rPr lang="ar-SA" sz="120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2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با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محوريت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چند</a:t>
            </a:r>
            <a:r>
              <a:rPr lang="ar-SA" sz="12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روايت</a:t>
            </a:r>
            <a:r>
              <a:rPr lang="ar-SA" sz="1200" spc="-5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2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تربيتي</a:t>
            </a:r>
            <a:endParaRPr lang="en-US" sz="12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666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6545" marR="71755" algn="r" rtl="1">
              <a:spcBef>
                <a:spcPts val="1405"/>
              </a:spcBef>
              <a:spcAft>
                <a:spcPts val="0"/>
              </a:spcAft>
            </a:pPr>
            <a:r>
              <a:rPr lang="en-US" sz="1800" b="0" kern="0" spc="-2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.۲</a:t>
            </a:r>
            <a:r>
              <a:rPr lang="en-US" sz="1800" b="1" kern="0" spc="-3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عوامل</a:t>
            </a:r>
            <a:r>
              <a:rPr lang="ar-SA" sz="1800" b="1" kern="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وسایل</a:t>
            </a:r>
            <a:r>
              <a:rPr lang="ar-SA" sz="1800" b="1" kern="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تربیت</a:t>
            </a:r>
            <a:r>
              <a:rPr lang="ar-SA" sz="1800" b="1" kern="0" spc="-1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b="1" kern="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کودک</a:t>
            </a:r>
            <a:endParaRPr lang="en-US" sz="1800" b="1" kern="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lnSpc>
                <a:spcPts val="2070"/>
              </a:lnSpc>
              <a:spcBef>
                <a:spcPts val="140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جايگاه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عوامل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منطق</a:t>
            </a:r>
            <a:r>
              <a:rPr lang="ar-SA" sz="1800" spc="-4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استخراج</a:t>
            </a:r>
            <a:r>
              <a:rPr lang="ar-SA" sz="1800" spc="-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آن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lnSpc>
                <a:spcPts val="20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كاركرد،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آسيبهاي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2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تشويق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296545" algn="r" rtl="1">
              <a:spcBef>
                <a:spcPts val="5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en-US" sz="1800" spc="38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كاركرد،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آسيبهاي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تنبيه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كاركرد،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آسيبهاي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محبت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14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كاركرد،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5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آسيبهاي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3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تقليد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pPr marL="300355" marR="0" algn="r" rtl="1">
              <a:spcBef>
                <a:spcPts val="0"/>
              </a:spcBef>
              <a:spcAft>
                <a:spcPts val="0"/>
              </a:spcAft>
            </a:pPr>
            <a:r>
              <a:rPr lang="en-US" sz="1800" spc="-50" dirty="0">
                <a:effectLst/>
                <a:latin typeface="Symbol" panose="05050102010706020507" pitchFamily="18" charset="2"/>
                <a:ea typeface="B Nazanin" panose="00000400000000000000" pitchFamily="2" charset="-78"/>
                <a:cs typeface="Symbol" panose="05050102010706020507" pitchFamily="18" charset="2"/>
              </a:rPr>
              <a:t>·</a:t>
            </a:r>
            <a:r>
              <a:rPr lang="ar-SA" sz="1800" spc="20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تعريف،</a:t>
            </a:r>
            <a:r>
              <a:rPr lang="ar-SA" sz="1800" spc="-7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كاركرد،</a:t>
            </a:r>
            <a:r>
              <a:rPr lang="ar-SA" sz="1800" spc="-6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شرايط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و</a:t>
            </a:r>
            <a:r>
              <a:rPr lang="ar-SA" sz="1800" spc="-7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آسيبهاي</a:t>
            </a:r>
            <a:r>
              <a:rPr lang="ar-SA" sz="1800" spc="-65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 </a:t>
            </a:r>
            <a:r>
              <a:rPr lang="ar-SA" sz="1800" spc="-10" dirty="0">
                <a:effectLst/>
                <a:latin typeface="B Nazanin" panose="00000400000000000000" pitchFamily="2" charset="-78"/>
                <a:ea typeface="B Nazanin" panose="00000400000000000000" pitchFamily="2" charset="-78"/>
                <a:cs typeface="B Nazanin" panose="00000400000000000000" pitchFamily="2" charset="-78"/>
              </a:rPr>
              <a:t>رقابت</a:t>
            </a:r>
            <a:endParaRPr lang="en-US" sz="1800" dirty="0">
              <a:effectLst/>
              <a:latin typeface="B Nazanin" panose="00000400000000000000" pitchFamily="2" charset="-78"/>
              <a:ea typeface="B Nazanin" panose="00000400000000000000" pitchFamily="2" charset="-78"/>
              <a:cs typeface="B Nazanin" panose="00000400000000000000" pitchFamily="2" charset="-78"/>
            </a:endParaRPr>
          </a:p>
          <a:p>
            <a:br>
              <a:rPr lang="en-US" sz="1800" dirty="0">
                <a:effectLst/>
                <a:latin typeface="B Nazanin" panose="00000400000000000000" pitchFamily="2" charset="-78"/>
                <a:ea typeface="B Nazanin" panose="00000400000000000000" pitchFamily="2" charset="-78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04390-4194-496F-9B5F-595A027647C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34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64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9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50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2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212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7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36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0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4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60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C2D6A-7C51-4B2A-ABEB-72039FE09412}" type="datetimeFigureOut">
              <a:rPr lang="en-US" smtClean="0"/>
              <a:t>1/20/2025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0DB500B-777B-4297-A779-77F8B86CA30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63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image" Target="../media/image30.png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10" Type="http://schemas.openxmlformats.org/officeDocument/2006/relationships/image" Target="../media/image41.jpeg"/><Relationship Id="rId4" Type="http://schemas.openxmlformats.org/officeDocument/2006/relationships/image" Target="../media/image30.pn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1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3.jpeg"/><Relationship Id="rId5" Type="http://schemas.openxmlformats.org/officeDocument/2006/relationships/image" Target="../media/image33.jpeg"/><Relationship Id="rId10" Type="http://schemas.openxmlformats.org/officeDocument/2006/relationships/image" Target="../media/image42.jpeg"/><Relationship Id="rId4" Type="http://schemas.openxmlformats.org/officeDocument/2006/relationships/image" Target="../media/image30.png"/><Relationship Id="rId9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1.jpeg"/><Relationship Id="rId7" Type="http://schemas.openxmlformats.org/officeDocument/2006/relationships/image" Target="../media/image37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4.jpeg"/><Relationship Id="rId5" Type="http://schemas.openxmlformats.org/officeDocument/2006/relationships/image" Target="../media/image33.jpeg"/><Relationship Id="rId10" Type="http://schemas.openxmlformats.org/officeDocument/2006/relationships/image" Target="../media/image42.jpeg"/><Relationship Id="rId4" Type="http://schemas.openxmlformats.org/officeDocument/2006/relationships/image" Target="../media/image30.png"/><Relationship Id="rId9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7.jpeg"/><Relationship Id="rId3" Type="http://schemas.openxmlformats.org/officeDocument/2006/relationships/image" Target="../media/image31.jpeg"/><Relationship Id="rId7" Type="http://schemas.openxmlformats.org/officeDocument/2006/relationships/image" Target="../media/image37.jpe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4.jpeg"/><Relationship Id="rId5" Type="http://schemas.openxmlformats.org/officeDocument/2006/relationships/image" Target="../media/image33.jpeg"/><Relationship Id="rId10" Type="http://schemas.openxmlformats.org/officeDocument/2006/relationships/image" Target="../media/image42.jpeg"/><Relationship Id="rId4" Type="http://schemas.openxmlformats.org/officeDocument/2006/relationships/image" Target="../media/image30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anAfar\PICs\Besm2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25010" y="524772"/>
            <a:ext cx="7253202" cy="569408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EA2E8E-92BD-5AD2-E14F-992275362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EDA003-4E7B-DF13-41D9-108F9BD0A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8F6C8-509E-B9D2-1282-888076883C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26" y="3065930"/>
            <a:ext cx="8855147" cy="17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99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8E6D95-3A84-4031-9935-71571210F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68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2609"/>
            <a:ext cx="5440680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a-IR" sz="4500" b="1" dirty="0">
                <a:solidFill>
                  <a:prstClr val="black"/>
                </a:solidFill>
                <a:latin typeface="Digi Hamishe Bold" panose="02000806080000060004" pitchFamily="2" charset="-78"/>
                <a:cs typeface="B Titr TG E" panose="00000700000000000000" pitchFamily="2" charset="-78"/>
              </a:rPr>
              <a:t>5جلسه دو ساعت </a:t>
            </a:r>
          </a:p>
          <a:p>
            <a:pPr lvl="0" algn="ctr">
              <a:lnSpc>
                <a:spcPct val="150000"/>
              </a:lnSpc>
            </a:pPr>
            <a:r>
              <a:rPr lang="fa-IR" sz="4500" b="1" dirty="0">
                <a:solidFill>
                  <a:prstClr val="black"/>
                </a:solidFill>
                <a:latin typeface="Digi Hamishe Bold" panose="02000806080000060004" pitchFamily="2" charset="-78"/>
                <a:cs typeface="B Titr TG E" panose="00000700000000000000" pitchFamily="2" charset="-78"/>
              </a:rPr>
              <a:t>یک ساعت همایش آموزشی</a:t>
            </a:r>
          </a:p>
          <a:p>
            <a:pPr lvl="0" algn="ctr">
              <a:lnSpc>
                <a:spcPct val="150000"/>
              </a:lnSpc>
            </a:pPr>
            <a:r>
              <a:rPr lang="fa-IR" sz="4500" b="1" dirty="0">
                <a:solidFill>
                  <a:prstClr val="black"/>
                </a:solidFill>
                <a:latin typeface="Digi Hamishe Bold" panose="02000806080000060004" pitchFamily="2" charset="-78"/>
                <a:cs typeface="B Titr TG E" panose="00000700000000000000" pitchFamily="2" charset="-78"/>
              </a:rPr>
              <a:t>یک ساعت کارگاه آموزشی</a:t>
            </a:r>
            <a:endParaRPr lang="en-US" sz="4500" b="1" dirty="0">
              <a:solidFill>
                <a:prstClr val="black"/>
              </a:solidFill>
              <a:latin typeface="Digi Hamishe Bold" panose="02000806080000060004" pitchFamily="2" charset="-78"/>
              <a:cs typeface="B Titr TG E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4166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2515-5354-42B9-914D-36B9400C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78266-ED1F-4515-BE36-212F05704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D2DC2-B434-4444-B96D-4004CCD00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65"/>
          <a:stretch/>
        </p:blipFill>
        <p:spPr>
          <a:xfrm>
            <a:off x="-17416" y="17903"/>
            <a:ext cx="12209416" cy="6840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70F25-4F09-41ED-A3C9-D82D0672541D}"/>
              </a:ext>
            </a:extLst>
          </p:cNvPr>
          <p:cNvSpPr txBox="1"/>
          <p:nvPr/>
        </p:nvSpPr>
        <p:spPr>
          <a:xfrm>
            <a:off x="700143" y="17902"/>
            <a:ext cx="10578353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6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2  Jadid" panose="00000700000000000000" pitchFamily="2" charset="-78"/>
              </a:rPr>
              <a:t>20 جلسه میزهای گفتگوی مادرانه</a:t>
            </a:r>
          </a:p>
        </p:txBody>
      </p:sp>
    </p:spTree>
    <p:extLst>
      <p:ext uri="{BB962C8B-B14F-4D97-AF65-F5344CB8AC3E}">
        <p14:creationId xmlns:p14="http://schemas.microsoft.com/office/powerpoint/2010/main" val="302297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29EAD0-56F3-47F2-428F-5BFB67A54072}"/>
              </a:ext>
            </a:extLst>
          </p:cNvPr>
          <p:cNvSpPr/>
          <p:nvPr/>
        </p:nvSpPr>
        <p:spPr>
          <a:xfrm>
            <a:off x="654424" y="645459"/>
            <a:ext cx="10892117" cy="55670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B4BD6D-5393-8C1B-E8FA-0B409FCA0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07E43-3D32-C4DA-AF6E-3290780C49A1}"/>
              </a:ext>
            </a:extLst>
          </p:cNvPr>
          <p:cNvSpPr txBox="1"/>
          <p:nvPr/>
        </p:nvSpPr>
        <p:spPr>
          <a:xfrm rot="19894603">
            <a:off x="1502229" y="914399"/>
            <a:ext cx="849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600" dirty="0">
                <a:solidFill>
                  <a:srgbClr val="FF0000"/>
                </a:solidFill>
                <a:latin typeface="Digi Hamishe Bold" panose="02000806080000060004" pitchFamily="2" charset="-78"/>
                <a:cs typeface="Digi Hamishe Bold" panose="02000806080000060004" pitchFamily="2" charset="-78"/>
              </a:rPr>
              <a:t>!</a:t>
            </a:r>
            <a:endParaRPr lang="en-US" sz="6600" dirty="0">
              <a:solidFill>
                <a:srgbClr val="FF0000"/>
              </a:solidFill>
              <a:latin typeface="Digi Hamishe Bold" panose="02000806080000060004" pitchFamily="2" charset="-78"/>
              <a:cs typeface="Digi Hamishe Bold" panose="02000806080000060004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885CC-2342-CF07-5466-EB541520FE51}"/>
              </a:ext>
            </a:extLst>
          </p:cNvPr>
          <p:cNvSpPr txBox="1"/>
          <p:nvPr/>
        </p:nvSpPr>
        <p:spPr>
          <a:xfrm rot="19894603">
            <a:off x="788970" y="2170232"/>
            <a:ext cx="849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600" dirty="0">
                <a:solidFill>
                  <a:srgbClr val="FF0000"/>
                </a:solidFill>
                <a:latin typeface="Digi Hamishe Bold" panose="02000806080000060004" pitchFamily="2" charset="-78"/>
                <a:cs typeface="Digi Hamishe Bold" panose="02000806080000060004" pitchFamily="2" charset="-78"/>
              </a:rPr>
              <a:t>!</a:t>
            </a:r>
            <a:endParaRPr lang="en-US" sz="6600" dirty="0">
              <a:solidFill>
                <a:srgbClr val="FF0000"/>
              </a:solidFill>
              <a:latin typeface="Digi Hamishe Bold" panose="02000806080000060004" pitchFamily="2" charset="-78"/>
              <a:cs typeface="Digi Hamishe Bold" panose="02000806080000060004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81BB5-D4D5-2814-9896-90193CC984CD}"/>
              </a:ext>
            </a:extLst>
          </p:cNvPr>
          <p:cNvSpPr txBox="1"/>
          <p:nvPr/>
        </p:nvSpPr>
        <p:spPr>
          <a:xfrm rot="19894603">
            <a:off x="9361716" y="914399"/>
            <a:ext cx="849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600" dirty="0">
                <a:solidFill>
                  <a:srgbClr val="FF0000"/>
                </a:solidFill>
                <a:latin typeface="Digi Hamishe Bold" panose="02000806080000060004" pitchFamily="2" charset="-78"/>
                <a:cs typeface="Digi Hamishe Bold" panose="02000806080000060004" pitchFamily="2" charset="-78"/>
              </a:rPr>
              <a:t>!</a:t>
            </a:r>
            <a:endParaRPr lang="en-US" sz="6600" dirty="0">
              <a:solidFill>
                <a:srgbClr val="FF0000"/>
              </a:solidFill>
              <a:latin typeface="Digi Hamishe Bold" panose="02000806080000060004" pitchFamily="2" charset="-78"/>
              <a:cs typeface="Digi Hamishe Bold" panose="02000806080000060004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2A9BA-10D0-AF98-96D9-B031056466CD}"/>
              </a:ext>
            </a:extLst>
          </p:cNvPr>
          <p:cNvSpPr txBox="1"/>
          <p:nvPr/>
        </p:nvSpPr>
        <p:spPr>
          <a:xfrm rot="19894603">
            <a:off x="10404258" y="2094414"/>
            <a:ext cx="849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6600" dirty="0">
                <a:solidFill>
                  <a:srgbClr val="FF0000"/>
                </a:solidFill>
                <a:latin typeface="Digi Hamishe Bold" panose="02000806080000060004" pitchFamily="2" charset="-78"/>
                <a:cs typeface="Digi Hamishe Bold" panose="02000806080000060004" pitchFamily="2" charset="-78"/>
              </a:rPr>
              <a:t>!</a:t>
            </a:r>
            <a:endParaRPr lang="en-US" sz="6600" dirty="0">
              <a:solidFill>
                <a:srgbClr val="FF0000"/>
              </a:solidFill>
              <a:latin typeface="Digi Hamishe Bold" panose="02000806080000060004" pitchFamily="2" charset="-78"/>
              <a:cs typeface="Digi Hamishe Bold" panose="02000806080000060004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050FFD-EEAA-4950-8E43-3976DB42C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680" y="0"/>
            <a:ext cx="484882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6BADBA-54D9-471D-8EBB-A86D57FD4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798" y="0"/>
            <a:ext cx="47523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7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A2C9-C2F6-4F87-AA98-3248574FD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F538-6B0C-46B5-9EF3-5A04AF2E7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F2C03-B691-4EE9-809E-FAA62D020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50" t="36813" r="1875" b="-1"/>
          <a:stretch/>
        </p:blipFill>
        <p:spPr>
          <a:xfrm>
            <a:off x="2397" y="609600"/>
            <a:ext cx="1221822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2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0537D-3FB4-4587-95F7-4CA191BA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7214A-7D66-4CF0-AF4C-D86DF800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06429-B929-4F00-ADBB-0D0A4A7BF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25" t="36666" r="3127"/>
          <a:stretch/>
        </p:blipFill>
        <p:spPr>
          <a:xfrm>
            <a:off x="-1" y="640080"/>
            <a:ext cx="12195329" cy="57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08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0465D-0D9B-4F35-AA42-0C0A39D2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36641-0FB6-47ED-BC73-B61594874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DF402-405D-4369-8643-9F5EFAEC1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78" r="4889"/>
          <a:stretch/>
        </p:blipFill>
        <p:spPr>
          <a:xfrm>
            <a:off x="6187440" y="0"/>
            <a:ext cx="5989320" cy="6692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9E35B-6952-4C1C-9F0B-A5C214FE6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40"/>
          <a:stretch/>
        </p:blipFill>
        <p:spPr>
          <a:xfrm>
            <a:off x="15239" y="0"/>
            <a:ext cx="6114627" cy="6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3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F8B4-8168-4C13-B643-A7CC5F95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03F8-9363-460E-8F99-C543A972F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78CC3-F7EC-4F7C-BA38-12166C60F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2" r="3659"/>
          <a:stretch/>
        </p:blipFill>
        <p:spPr>
          <a:xfrm>
            <a:off x="6126480" y="0"/>
            <a:ext cx="6043122" cy="670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E2F957-49CD-4EBC-9F1F-B35019A03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4" r="3659"/>
          <a:stretch/>
        </p:blipFill>
        <p:spPr>
          <a:xfrm>
            <a:off x="45720" y="0"/>
            <a:ext cx="616504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21877-3E80-06FB-C65C-8148C822C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DF29A2-5908-FE4F-F02D-525CA9642A11}"/>
              </a:ext>
            </a:extLst>
          </p:cNvPr>
          <p:cNvSpPr txBox="1"/>
          <p:nvPr/>
        </p:nvSpPr>
        <p:spPr>
          <a:xfrm>
            <a:off x="-1176808" y="-27384"/>
            <a:ext cx="115932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4800" b="1" dirty="0">
                <a:solidFill>
                  <a:srgbClr val="FFFF00"/>
                </a:solidFill>
                <a:latin typeface="Times New Roman" panose="02020603050405020304" pitchFamily="18" charset="0"/>
                <a:cs typeface="B Jadid" panose="00000700000000000000" pitchFamily="2" charset="-78"/>
              </a:rPr>
              <a:t>کارگاه های تخصصی آموزش خانواده</a:t>
            </a:r>
            <a:endParaRPr lang="en-US" sz="4800" b="1" dirty="0">
              <a:latin typeface="Times New Roman" panose="02020603050405020304" pitchFamily="18" charset="0"/>
              <a:cs typeface="B Jadid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52B78C-ED27-6F6C-0E18-141F59F4A8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400"/>
          <a:stretch/>
        </p:blipFill>
        <p:spPr>
          <a:xfrm rot="19874595">
            <a:off x="-762144" y="2439695"/>
            <a:ext cx="6989402" cy="2916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33FC7B-3E6B-E1ED-22C8-8E7F09862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350"/>
          <a:stretch/>
        </p:blipFill>
        <p:spPr>
          <a:xfrm rot="19855238">
            <a:off x="2212378" y="2920478"/>
            <a:ext cx="7304469" cy="3099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351FF-8881-7874-F794-224BBB34EF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400"/>
          <a:stretch/>
        </p:blipFill>
        <p:spPr>
          <a:xfrm rot="19824904">
            <a:off x="5580239" y="3207501"/>
            <a:ext cx="7303740" cy="304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F3FC1-BAE3-3516-FCE6-64731F2E8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9D6ACA-529D-A57B-DD88-EEEB5D00A9C2}"/>
              </a:ext>
            </a:extLst>
          </p:cNvPr>
          <p:cNvSpPr txBox="1"/>
          <p:nvPr/>
        </p:nvSpPr>
        <p:spPr>
          <a:xfrm>
            <a:off x="-1176808" y="-27384"/>
            <a:ext cx="115932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fa-IR" sz="4800" b="1" dirty="0">
                <a:solidFill>
                  <a:srgbClr val="FFFF00"/>
                </a:solidFill>
                <a:latin typeface="Times New Roman" panose="02020603050405020304" pitchFamily="18" charset="0"/>
                <a:cs typeface="B Jadid" panose="00000700000000000000" pitchFamily="2" charset="-78"/>
              </a:rPr>
              <a:t>کارگاه های تخصصی آموزش خانواده</a:t>
            </a:r>
            <a:endParaRPr lang="en-US" sz="4800" b="1" dirty="0">
              <a:latin typeface="Times New Roman" panose="02020603050405020304" pitchFamily="18" charset="0"/>
              <a:cs typeface="B Jadid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FB131-4A93-F992-D893-F33EB00E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400"/>
          <a:stretch/>
        </p:blipFill>
        <p:spPr>
          <a:xfrm rot="19874595">
            <a:off x="-762144" y="2439695"/>
            <a:ext cx="6989402" cy="2916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22A41E-E877-02D7-777B-8228720534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350"/>
          <a:stretch/>
        </p:blipFill>
        <p:spPr>
          <a:xfrm rot="19855238">
            <a:off x="2212378" y="2920478"/>
            <a:ext cx="7304469" cy="3099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18FDC-CF7C-9B32-3998-3129FCCFE0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400"/>
          <a:stretch/>
        </p:blipFill>
        <p:spPr>
          <a:xfrm rot="19824904">
            <a:off x="5580239" y="3207501"/>
            <a:ext cx="7303740" cy="3048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AB2D1-D0F4-795F-79F1-33E931D208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67" t="37111" r="2593"/>
          <a:stretch/>
        </p:blipFill>
        <p:spPr>
          <a:xfrm rot="19884985">
            <a:off x="-745430" y="2438716"/>
            <a:ext cx="6995006" cy="2990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4C5EC0-8946-4881-7E9D-6C0DF88917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59" t="36444" r="1852"/>
          <a:stretch/>
        </p:blipFill>
        <p:spPr>
          <a:xfrm rot="19876384">
            <a:off x="1670596" y="3048180"/>
            <a:ext cx="7919820" cy="3138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297C8-AA60-0A17-BE46-97CDBEF46C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96" t="37111" r="3481"/>
          <a:stretch/>
        </p:blipFill>
        <p:spPr>
          <a:xfrm rot="19813059">
            <a:off x="5594570" y="3170266"/>
            <a:ext cx="7313538" cy="309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9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76EDADA-2DED-5B13-5A81-D6F023E90108}"/>
              </a:ext>
            </a:extLst>
          </p:cNvPr>
          <p:cNvSpPr txBox="1"/>
          <p:nvPr/>
        </p:nvSpPr>
        <p:spPr>
          <a:xfrm>
            <a:off x="479310" y="0"/>
            <a:ext cx="11496600" cy="1541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00"/>
                </a:solidFill>
                <a:latin typeface="Times New Roman" panose="02020603050405020304" pitchFamily="18" charset="0"/>
                <a:cs typeface="B Jadid" panose="00000700000000000000" pitchFamily="2" charset="-78"/>
              </a:rPr>
              <a:t>ضلع سوم: </a:t>
            </a:r>
            <a:r>
              <a:rPr lang="ar-SA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Jadid" panose="00000700000000000000" pitchFamily="2" charset="-78"/>
              </a:rPr>
              <a:t>ارائه، مشاوره و نظارت بر طرح‌های تربیتی</a:t>
            </a:r>
            <a:r>
              <a:rPr lang="fa-IR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B Jadid" panose="00000700000000000000" pitchFamily="2" charset="-78"/>
              </a:rPr>
              <a:t> به مدارس و مجموعه ها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B Jadid" panose="00000700000000000000" pitchFamily="2" charset="-78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6C9E41A-55B6-48FE-5DBA-8B7D5D2B1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857315"/>
              </p:ext>
            </p:extLst>
          </p:nvPr>
        </p:nvGraphicFramePr>
        <p:xfrm>
          <a:off x="715617" y="1524000"/>
          <a:ext cx="5168349" cy="521889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5168349">
                  <a:extLst>
                    <a:ext uri="{9D8B030D-6E8A-4147-A177-3AD203B41FA5}">
                      <a16:colId xmlns:a16="http://schemas.microsoft.com/office/drawing/2014/main" val="3449006602"/>
                    </a:ext>
                  </a:extLst>
                </a:gridCol>
              </a:tblGrid>
              <a:tr h="545849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 dirty="0">
                          <a:effectLst/>
                        </a:rPr>
                        <a:t>تفکر و خردورزی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6100858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>
                          <a:effectLst/>
                        </a:rPr>
                        <a:t>تقویت خودباوری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6988578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>
                          <a:effectLst/>
                        </a:rPr>
                        <a:t>تقویت روحیه بردباری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8541174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>
                          <a:effectLst/>
                        </a:rPr>
                        <a:t>پرورش کنجکاوی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8577969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>
                          <a:effectLst/>
                        </a:rPr>
                        <a:t>پرورش روحیه تعاون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0886474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>
                          <a:effectLst/>
                        </a:rPr>
                        <a:t>ایجاد همت بلند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9636910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>
                          <a:effectLst/>
                        </a:rPr>
                        <a:t>تقویت مسئولیت‌پذیری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520710"/>
                  </a:ext>
                </a:extLst>
              </a:tr>
              <a:tr h="657073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4000" dirty="0">
                          <a:effectLst/>
                        </a:rPr>
                        <a:t>عادت دادن به کتاب‌خوانی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87866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175449-C9A8-AC7C-5520-E96438856E0B}"/>
              </a:ext>
            </a:extLst>
          </p:cNvPr>
          <p:cNvSpPr txBox="1"/>
          <p:nvPr/>
        </p:nvSpPr>
        <p:spPr>
          <a:xfrm>
            <a:off x="7132982" y="3167390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a-IR" sz="3200" dirty="0"/>
              <a:t>اهداف کلی طرح ها تربیتی:</a:t>
            </a:r>
          </a:p>
        </p:txBody>
      </p:sp>
    </p:spTree>
    <p:extLst>
      <p:ext uri="{BB962C8B-B14F-4D97-AF65-F5344CB8AC3E}">
        <p14:creationId xmlns:p14="http://schemas.microsoft.com/office/powerpoint/2010/main" val="27700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98362B-7279-2710-8E74-A26AFA5D5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349" y="199482"/>
            <a:ext cx="5587301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13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CF41A-9E74-012B-10CC-894A5907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2403C85-7A70-53D9-2220-43B65F805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5F0037-AA4A-CE30-E732-A326FF42A421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38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B174B-F19B-BD78-155C-F78CD8262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01A2-3A34-ED3D-FD7D-3FAEBF59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A54D497-1179-A0A4-6C3E-1F34C2D39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FB6CA4-2815-115F-A2D0-0C6B1EC52C22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E75E9-B144-DD2A-646B-0C73F23318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6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10DAF-AAB3-B987-88EA-18B8399B3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B37A-5FC8-ABC2-30A4-8DB23C5F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7FA84DC-3628-20CA-F56A-193179AFF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770C6-BBE6-4C02-73E8-9376CBBE683C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A0B4F7-11E8-B7DF-24F2-2DA641355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3C41B9-FB8F-D693-E5E3-5193ED8D27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1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1034-0F2E-6F07-A49C-87C335ADD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55221-0A2A-D68C-35BF-506A38CB9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4924379-34FD-5533-86A8-DEF57CDA0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AE17A-E461-C409-D233-3A1619FE4316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6C512-5389-C150-96A7-195DA809E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C7CDC-CF4F-F4CF-CDB5-4AFFA8E2B1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8C0741-57A3-1834-66DD-82AB2B7BF7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54C82-6089-AC13-D37A-451F947A3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C35E-AF3A-7890-B704-62936747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32F5488-C4C9-505B-A706-82CBD4AE2A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839EE6-FFAE-6B58-577D-A99A9959727F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EB15C-8AF8-92D5-C77D-34DF2C8973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FB6E80-F538-D2F0-DA7C-78BD52C09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0CB800-5C3E-91A7-92D8-1821EDE2FC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FE4399-A351-8C2C-B225-1EC4381E28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7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B78C1-15EA-A67A-150E-A2E468ED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03961-5CD1-4619-4DCD-985373EA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161E84C-3BFE-1C90-7D35-FC8D93AE1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7E934-5156-9DFA-47B5-1028099A7EC2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AF2DC7-F1E5-C793-E0AC-5502163683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8700A-1622-E768-1F32-CCEA045B5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2CA63A-15D0-2A07-E064-81B46C9B62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78793B-A789-7AA8-305C-5A780BBB19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C6890-4CDF-7376-9496-5543AE4666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7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7E3-8C8E-A57A-50CB-D1EC4917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79265-088F-6E1A-39EA-67632107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2F140E-9DB9-36EE-188E-A203EDA03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C71FE3-164B-2532-CAB7-9559918A585C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F7E03-6757-FC66-6C0F-A98EA7D14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54261-C5E5-C7E0-A200-58BFDAAAA2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1078A-003B-3C21-6925-CAF0AAB58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7724C-C83B-486A-609F-0576673A7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F1851B-F07F-644B-81E0-33B72093B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D98254-7E82-30F9-0C31-FE6B69E9C2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9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0913-99D4-0900-ADB3-7F0360126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284C1-3607-753C-CD08-45DBF08E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9824525-3DC7-7B4B-9681-BA60E4DE3E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D010E2-7083-9B32-31A7-8F0314C66D74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E9B5CD-5E67-87DB-F8B7-D16EA8C7D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1C1F52-8C97-ACFB-F7B7-527512D37E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D9690-995F-6745-8B60-B1B9ED11C2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45EEA-8D19-D242-5715-C4D0743618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174E7-262D-5AAA-7F56-BB21D15E4B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ECE21F-4576-1CB7-42B2-F0DD35FA4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022E2-92B9-C39F-A129-64D6BA218B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5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6F6DA-C0FB-4C35-2693-337E3DE4B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4A81-AB46-B880-5850-5E0EF464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0D8DA6F-D2A7-F559-C3C4-005DDC450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776E7-504D-E333-CBB9-8FBDE1CCF0FD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C2561-1803-663E-D188-F5D154680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068C3A-0DFF-309F-AA05-C71C9A1F24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4DB03-CF8E-1647-4675-7E5B93761B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28F43-D30D-80DC-AF26-90597DD32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FAE0C0-241C-4612-FC0A-A25EF2EE84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48872A-A428-8B1F-9B91-503278DAD8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16EF78-589B-2442-2831-68BA37AE7D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AEA6B-0557-B846-C762-33CA210E17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3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815C6-E929-D593-1C8A-EB1D7171C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55CF-14A2-F768-BDFA-C743B613E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74CF16C-C268-47DA-37AD-0C8DE1B20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06018"/>
            <a:ext cx="11767930" cy="696401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EE2C0B-5413-C77B-4368-17E6A6F349B3}"/>
              </a:ext>
            </a:extLst>
          </p:cNvPr>
          <p:cNvPicPr/>
          <p:nvPr/>
        </p:nvPicPr>
        <p:blipFill rotWithShape="1">
          <a:blip r:embed="rId4"/>
          <a:srcRect b="21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E894A7-A4D6-8054-B5FD-8080B1CDC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AAC98-4F0B-BF2C-38DA-CCD919A311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230C80-086C-F92F-7EEF-6BB0C5B40C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CFB1E8-C5E2-72BA-EC57-927D439716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0"/>
            <a:ext cx="1195346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FF669-CAB9-AAD9-5E5B-2C10420709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3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9828DE-2A3D-3E83-B073-D3197EBF81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E30B4B-BDE9-3B63-2960-C658295001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2728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F67B4C-E4BC-78F2-75CE-C1C7F52B8C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728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1776ED-36A1-486F-A668-A13B71054D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3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6F40-A962-2207-82D0-2BEAA2362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CEC74D-486A-1B46-BE64-B096983465FF}"/>
              </a:ext>
            </a:extLst>
          </p:cNvPr>
          <p:cNvCxnSpPr/>
          <p:nvPr/>
        </p:nvCxnSpPr>
        <p:spPr>
          <a:xfrm>
            <a:off x="340552" y="3525025"/>
            <a:ext cx="3767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585CF3A-4116-6378-8323-391764949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7495"/>
            <a:ext cx="12192000" cy="5499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EE147F-D0EB-D13F-B3D7-5D359AA11BA4}"/>
              </a:ext>
            </a:extLst>
          </p:cNvPr>
          <p:cNvSpPr txBox="1"/>
          <p:nvPr/>
        </p:nvSpPr>
        <p:spPr>
          <a:xfrm>
            <a:off x="1285461" y="2442871"/>
            <a:ext cx="3339548" cy="842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3600" b="1" spc="50" dirty="0">
                <a:ln w="9525" cmpd="sng">
                  <a:noFill/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  <a:cs typeface="B Arshia" panose="00000400000000000000" pitchFamily="2" charset="-78"/>
              </a:rPr>
              <a:t>موسسه تعلیم و تربیت تسنیم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5260A-FEBE-0DFB-387D-100B07C8E489}"/>
              </a:ext>
            </a:extLst>
          </p:cNvPr>
          <p:cNvSpPr txBox="1"/>
          <p:nvPr/>
        </p:nvSpPr>
        <p:spPr>
          <a:xfrm>
            <a:off x="132522" y="66524"/>
            <a:ext cx="119269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/>
              </a:rPr>
              <a:t>برنامه عملیاتی برای ارتقای کیفیت فرآیند تربیتی در مجموعه‌های تربیت‌محور بر اساس اهداف و اصول تعلیم و تربیت اسلام</a:t>
            </a:r>
            <a:r>
              <a:rPr lang="fa-I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2  Titr"/>
              </a:rPr>
              <a:t>ی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4639276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687614" y="2242960"/>
            <a:ext cx="400462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لوازم فعالیت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44" y="1238232"/>
            <a:ext cx="7363892" cy="476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467992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52408" y="322118"/>
            <a:ext cx="57583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مقدمات و لوازم 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145977" y="1245448"/>
            <a:ext cx="12240125" cy="545543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طول زمان فعالیت </a:t>
            </a:r>
            <a:r>
              <a:rPr lang="fa-IR" dirty="0">
                <a:cs typeface="B Koodak" panose="00000700000000000000" pitchFamily="2" charset="-78"/>
              </a:rPr>
              <a:t>(زمان مورد نیاز برای فعالیت چقدر است؟ آیا فرصت زمانی خاصی دارد مثلا فقط تابستان یا ...؟)</a:t>
            </a:r>
          </a:p>
          <a:p>
            <a:pPr lvl="0">
              <a:lnSpc>
                <a:spcPct val="150000"/>
              </a:lnSpc>
            </a:pP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مکان و ویژگی‌های آن</a:t>
            </a:r>
            <a:r>
              <a:rPr lang="fa-IR" sz="4000" dirty="0">
                <a:cs typeface="B Koodak" panose="00000700000000000000" pitchFamily="2" charset="-78"/>
              </a:rPr>
              <a:t> </a:t>
            </a:r>
            <a:r>
              <a:rPr lang="fa-IR" dirty="0">
                <a:cs typeface="B Koodak" panose="00000700000000000000" pitchFamily="2" charset="-78"/>
              </a:rPr>
              <a:t>(مکان ویژه‌ای برای فعالیت نیاز است؟ با چه مشخصاتی؟)</a:t>
            </a:r>
          </a:p>
          <a:p>
            <a:pPr lvl="0">
              <a:lnSpc>
                <a:spcPct val="150000"/>
              </a:lnSpc>
            </a:pP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امکانات و ابزار </a:t>
            </a:r>
            <a:r>
              <a:rPr lang="fa-IR" dirty="0">
                <a:cs typeface="B Koodak" panose="00000700000000000000" pitchFamily="2" charset="-78"/>
              </a:rPr>
              <a:t>(یعنی برای فعالیت شما به چه مقدمات و لوازم نیاز است؟ مثل محیط خاص، ابزار و امکانات خاص، حجم استفاده از فناوری و...)</a:t>
            </a:r>
          </a:p>
          <a:p>
            <a:pPr lvl="0">
              <a:lnSpc>
                <a:spcPct val="150000"/>
              </a:lnSpc>
            </a:pPr>
            <a:endParaRPr lang="fa-IR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9746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b="19768"/>
          <a:stretch/>
        </p:blipFill>
        <p:spPr>
          <a:xfrm>
            <a:off x="0" y="1940548"/>
            <a:ext cx="12192000" cy="4134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843383" y="1017218"/>
            <a:ext cx="75777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تیم کاری و همکاران در 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A5F2F-9295-12AE-4BCB-070F3FBBC8BF}"/>
              </a:ext>
            </a:extLst>
          </p:cNvPr>
          <p:cNvSpPr/>
          <p:nvPr/>
        </p:nvSpPr>
        <p:spPr>
          <a:xfrm>
            <a:off x="1" y="2080592"/>
            <a:ext cx="12192000" cy="38563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200" dirty="0"/>
              <a:t>حجج الاسلام آقایان</a:t>
            </a:r>
          </a:p>
          <a:p>
            <a:pPr algn="ctr" rtl="1"/>
            <a:r>
              <a:rPr lang="fa-IR" sz="3200" dirty="0"/>
              <a:t>روح اله میرزاده                  اکبر کدخدایی</a:t>
            </a:r>
          </a:p>
          <a:p>
            <a:pPr algn="ctr" rtl="1"/>
            <a:r>
              <a:rPr lang="fa-IR" sz="3200" dirty="0"/>
              <a:t>رسول مصباح                       سعید فهیمی</a:t>
            </a:r>
          </a:p>
          <a:p>
            <a:pPr algn="ctr" rtl="1"/>
            <a:r>
              <a:rPr lang="fa-IR" sz="3200" dirty="0"/>
              <a:t>سید سعید موسوی                   مهدی عابدی</a:t>
            </a:r>
          </a:p>
          <a:p>
            <a:pPr algn="ctr" rtl="1"/>
            <a:r>
              <a:rPr lang="fa-IR" sz="3200" dirty="0"/>
              <a:t>حسین هادیان                       علی احمدی</a:t>
            </a:r>
          </a:p>
          <a:p>
            <a:pPr algn="ctr" rtl="1"/>
            <a:r>
              <a:rPr lang="fa-IR" sz="3200" dirty="0"/>
              <a:t>مسعود عباسی                  سید میرزاترابی</a:t>
            </a:r>
          </a:p>
          <a:p>
            <a:pPr algn="ctr" rtl="1"/>
            <a:r>
              <a:rPr lang="fa-IR" sz="3200" dirty="0"/>
              <a:t>عبد الله حضوربخش   سید موسوی زاده   محمد مهرابی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058509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25020" y="0"/>
            <a:ext cx="6813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تیم کاری و همکاران فعالیت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-454742" y="618770"/>
            <a:ext cx="11630527" cy="616775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این فعالیت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فردی، گروهی یا سازمانی </a:t>
            </a:r>
            <a:r>
              <a:rPr lang="fa-IR" sz="3600" dirty="0">
                <a:cs typeface="B Koodak" panose="00000700000000000000" pitchFamily="2" charset="-78"/>
              </a:rPr>
              <a:t>است؟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تعداد افراد درگیر </a:t>
            </a:r>
            <a:r>
              <a:rPr lang="fa-IR" sz="3600" dirty="0">
                <a:cs typeface="B Koodak" panose="00000700000000000000" pitchFamily="2" charset="-78"/>
              </a:rPr>
              <a:t>در اجرا، چند نفر هستند؟ 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اعضاء تیم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چه آموزش‌ها و مهارتهایی </a:t>
            </a:r>
            <a:r>
              <a:rPr lang="fa-IR" sz="3600" dirty="0">
                <a:cs typeface="B Koodak" panose="00000700000000000000" pitchFamily="2" charset="-78"/>
              </a:rPr>
              <a:t>برای اجرا نیاز دارد؟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آیا این فعالیت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نیازمند نقش‌های مکمل </a:t>
            </a:r>
            <a:r>
              <a:rPr lang="fa-IR" sz="3600" dirty="0">
                <a:cs typeface="B Koodak" panose="00000700000000000000" pitchFamily="2" charset="-78"/>
              </a:rPr>
              <a:t>می‌باشد؟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 همکاری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چه نهادهای در این فعالیت </a:t>
            </a:r>
            <a:r>
              <a:rPr lang="fa-IR" sz="3600" dirty="0">
                <a:cs typeface="B Koodak" panose="00000700000000000000" pitchFamily="2" charset="-78"/>
              </a:rPr>
              <a:t>ضروری است؟ (شرکای کلیدی)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آیا این فعالیت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نیازمند مجوز و تأییدی</a:t>
            </a:r>
            <a:r>
              <a:rPr lang="fa-IR" sz="3600" dirty="0">
                <a:cs typeface="B Koodak" panose="00000700000000000000" pitchFamily="2" charset="-78"/>
              </a:rPr>
              <a:t>ه از مراکز مربوطه رسمی است؟</a:t>
            </a:r>
          </a:p>
        </p:txBody>
      </p:sp>
    </p:spTree>
    <p:extLst>
      <p:ext uri="{BB962C8B-B14F-4D97-AF65-F5344CB8AC3E}">
        <p14:creationId xmlns:p14="http://schemas.microsoft.com/office/powerpoint/2010/main" val="1208463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r="27000"/>
          <a:stretch/>
        </p:blipFill>
        <p:spPr>
          <a:xfrm>
            <a:off x="705851" y="893179"/>
            <a:ext cx="4251159" cy="54535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21326" y="1911773"/>
            <a:ext cx="5591595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نوآورانه 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یا وجه امتیاز مهم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264202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2074" y="840202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جرقه اولیه، منشاء ایده اولیه</a:t>
            </a:r>
            <a:r>
              <a:rPr lang="fa-IR" sz="3600" dirty="0">
                <a:cs typeface="B Koodak" panose="00000700000000000000" pitchFamily="2" charset="-78"/>
              </a:rPr>
              <a:t>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یا پیشنهاد دهنده اولیه &gt;</a:t>
            </a:r>
            <a:r>
              <a:rPr lang="fa-IR" sz="36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تجربه چند سال تبلیغ دانش آموزی و رسیدن به نیاز و اولویت  اساسی  به تربیت اسلامی</a:t>
            </a:r>
          </a:p>
          <a:p>
            <a:pPr lvl="0">
              <a:lnSpc>
                <a:spcPct val="150000"/>
              </a:lnSpc>
            </a:pPr>
            <a:endParaRPr lang="fa-IR" sz="3600" dirty="0">
              <a:cs typeface="B Koodak" panose="00000700000000000000" pitchFamily="2" charset="-78"/>
            </a:endParaRPr>
          </a:p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مهمترین تمایز&gt;&gt; </a:t>
            </a:r>
            <a:r>
              <a:rPr lang="fa-IR" sz="36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داشتن پک تربیتی برای هر سه محور مهم و تاثیر گذار تربیت یعنی منزل مدرسه مسجد</a:t>
            </a:r>
          </a:p>
        </p:txBody>
      </p:sp>
      <p:sp>
        <p:nvSpPr>
          <p:cNvPr id="6" name="Rectangle 5"/>
          <p:cNvSpPr/>
          <p:nvPr/>
        </p:nvSpPr>
        <p:spPr>
          <a:xfrm>
            <a:off x="2673233" y="0"/>
            <a:ext cx="6813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نوآورانه یا وجه امتیاز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989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D0474-FE72-57B6-887D-851D4F231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E9564E78-B35A-A046-97B6-E1B1658EC2EF}"/>
              </a:ext>
            </a:extLst>
          </p:cNvPr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F8CACC-51FB-0046-821B-D1B84346A931}"/>
              </a:ext>
            </a:extLst>
          </p:cNvPr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6437AEF-C4C0-424D-9CE3-A55A42824596}"/>
              </a:ext>
            </a:extLst>
          </p:cNvPr>
          <p:cNvSpPr txBox="1">
            <a:spLocks/>
          </p:cNvSpPr>
          <p:nvPr/>
        </p:nvSpPr>
        <p:spPr>
          <a:xfrm>
            <a:off x="132074" y="840202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مهمترین شاخصه فعالیت </a:t>
            </a:r>
            <a:r>
              <a:rPr lang="fa-IR" sz="36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عمقی و ریشه ای نگاه کردن به تربیت 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بخش برجسته این فعالیت &gt; </a:t>
            </a:r>
            <a:r>
              <a:rPr lang="fa-IR" sz="36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قالب و محتوا کاربردی و عملیاتی شده بارویکرد تربیتی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چه چیزی باعث می‌شود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مخاطبان، شمارا انتخاب </a:t>
            </a:r>
            <a:r>
              <a:rPr lang="fa-IR" sz="3600" dirty="0">
                <a:cs typeface="B Koodak" panose="00000700000000000000" pitchFamily="2" charset="-78"/>
              </a:rPr>
              <a:t>کنند؟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fa-IR" sz="3600" dirty="0">
                <a:cs typeface="B Koodak" panose="00000700000000000000" pitchFamily="2" charset="-78"/>
              </a:rPr>
              <a:t> </a:t>
            </a:r>
            <a:r>
              <a:rPr lang="fa-IR" sz="3600" dirty="0">
                <a:solidFill>
                  <a:schemeClr val="accent1">
                    <a:lumMod val="75000"/>
                  </a:schemeClr>
                </a:solidFill>
                <a:cs typeface="B Koodak" panose="00000700000000000000" pitchFamily="2" charset="-78"/>
              </a:rPr>
              <a:t>عملیاتی بودن طرح تربیتی براساس مبانی اصیل تربیت اسلامی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60BB6-1D03-D87F-F66B-069C096B073C}"/>
              </a:ext>
            </a:extLst>
          </p:cNvPr>
          <p:cNvSpPr/>
          <p:nvPr/>
        </p:nvSpPr>
        <p:spPr>
          <a:xfrm>
            <a:off x="2673233" y="0"/>
            <a:ext cx="6813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جنبه نوآورانه یا وجه امتیاز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7757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5464831" y="2486440"/>
            <a:ext cx="540083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자유형: 도형 12">
            <a:extLst>
              <a:ext uri="{FF2B5EF4-FFF2-40B4-BE49-F238E27FC236}">
                <a16:creationId xmlns:a16="http://schemas.microsoft.com/office/drawing/2014/main" id="{82F3A14C-0072-4324-A8C2-777AF7FCB596}"/>
              </a:ext>
            </a:extLst>
          </p:cNvPr>
          <p:cNvSpPr/>
          <p:nvPr/>
        </p:nvSpPr>
        <p:spPr>
          <a:xfrm>
            <a:off x="719729" y="1452284"/>
            <a:ext cx="4248865" cy="5123631"/>
          </a:xfrm>
          <a:custGeom>
            <a:avLst/>
            <a:gdLst>
              <a:gd name="connsiteX0" fmla="*/ 324136 w 323850"/>
              <a:gd name="connsiteY0" fmla="*/ 165643 h 390525"/>
              <a:gd name="connsiteX1" fmla="*/ 301181 w 323850"/>
              <a:gd name="connsiteY1" fmla="*/ 83538 h 390525"/>
              <a:gd name="connsiteX2" fmla="*/ 320612 w 323850"/>
              <a:gd name="connsiteY2" fmla="*/ 65250 h 390525"/>
              <a:gd name="connsiteX3" fmla="*/ 323279 w 323850"/>
              <a:gd name="connsiteY3" fmla="*/ 53248 h 390525"/>
              <a:gd name="connsiteX4" fmla="*/ 313087 w 323850"/>
              <a:gd name="connsiteY4" fmla="*/ 46390 h 390525"/>
              <a:gd name="connsiteX5" fmla="*/ 284893 w 323850"/>
              <a:gd name="connsiteY5" fmla="*/ 46390 h 390525"/>
              <a:gd name="connsiteX6" fmla="*/ 284893 w 323850"/>
              <a:gd name="connsiteY6" fmla="*/ 18196 h 390525"/>
              <a:gd name="connsiteX7" fmla="*/ 278035 w 323850"/>
              <a:gd name="connsiteY7" fmla="*/ 8004 h 390525"/>
              <a:gd name="connsiteX8" fmla="*/ 266033 w 323850"/>
              <a:gd name="connsiteY8" fmla="*/ 10671 h 390525"/>
              <a:gd name="connsiteX9" fmla="*/ 247745 w 323850"/>
              <a:gd name="connsiteY9" fmla="*/ 30102 h 390525"/>
              <a:gd name="connsiteX10" fmla="*/ 164592 w 323850"/>
              <a:gd name="connsiteY10" fmla="*/ 7147 h 390525"/>
              <a:gd name="connsiteX11" fmla="*/ 7144 w 323850"/>
              <a:gd name="connsiteY11" fmla="*/ 166024 h 390525"/>
              <a:gd name="connsiteX12" fmla="*/ 64675 w 323850"/>
              <a:gd name="connsiteY12" fmla="*/ 287658 h 390525"/>
              <a:gd name="connsiteX13" fmla="*/ 52864 w 323850"/>
              <a:gd name="connsiteY13" fmla="*/ 373574 h 390525"/>
              <a:gd name="connsiteX14" fmla="*/ 63723 w 323850"/>
              <a:gd name="connsiteY14" fmla="*/ 385956 h 390525"/>
              <a:gd name="connsiteX15" fmla="*/ 107442 w 323850"/>
              <a:gd name="connsiteY15" fmla="*/ 385956 h 390525"/>
              <a:gd name="connsiteX16" fmla="*/ 118015 w 323850"/>
              <a:gd name="connsiteY16" fmla="*/ 377955 h 390525"/>
              <a:gd name="connsiteX17" fmla="*/ 133827 w 323850"/>
              <a:gd name="connsiteY17" fmla="*/ 320805 h 390525"/>
              <a:gd name="connsiteX18" fmla="*/ 165831 w 323850"/>
              <a:gd name="connsiteY18" fmla="*/ 324044 h 390525"/>
              <a:gd name="connsiteX19" fmla="*/ 197835 w 323850"/>
              <a:gd name="connsiteY19" fmla="*/ 320805 h 390525"/>
              <a:gd name="connsiteX20" fmla="*/ 213646 w 323850"/>
              <a:gd name="connsiteY20" fmla="*/ 377955 h 390525"/>
              <a:gd name="connsiteX21" fmla="*/ 224219 w 323850"/>
              <a:gd name="connsiteY21" fmla="*/ 385956 h 390525"/>
              <a:gd name="connsiteX22" fmla="*/ 267938 w 323850"/>
              <a:gd name="connsiteY22" fmla="*/ 385956 h 390525"/>
              <a:gd name="connsiteX23" fmla="*/ 278797 w 323850"/>
              <a:gd name="connsiteY23" fmla="*/ 373574 h 390525"/>
              <a:gd name="connsiteX24" fmla="*/ 266986 w 323850"/>
              <a:gd name="connsiteY24" fmla="*/ 287658 h 390525"/>
              <a:gd name="connsiteX25" fmla="*/ 324136 w 323850"/>
              <a:gd name="connsiteY25" fmla="*/ 165643 h 390525"/>
              <a:gd name="connsiteX26" fmla="*/ 98965 w 323850"/>
              <a:gd name="connsiteY26" fmla="*/ 363858 h 390525"/>
              <a:gd name="connsiteX27" fmla="*/ 76105 w 323850"/>
              <a:gd name="connsiteY27" fmla="*/ 363858 h 390525"/>
              <a:gd name="connsiteX28" fmla="*/ 84677 w 323850"/>
              <a:gd name="connsiteY28" fmla="*/ 301565 h 390525"/>
              <a:gd name="connsiteX29" fmla="*/ 112491 w 323850"/>
              <a:gd name="connsiteY29" fmla="*/ 314614 h 390525"/>
              <a:gd name="connsiteX30" fmla="*/ 98965 w 323850"/>
              <a:gd name="connsiteY30" fmla="*/ 363858 h 390525"/>
              <a:gd name="connsiteX31" fmla="*/ 232220 w 323850"/>
              <a:gd name="connsiteY31" fmla="*/ 363858 h 390525"/>
              <a:gd name="connsiteX32" fmla="*/ 218694 w 323850"/>
              <a:gd name="connsiteY32" fmla="*/ 314709 h 390525"/>
              <a:gd name="connsiteX33" fmla="*/ 246507 w 323850"/>
              <a:gd name="connsiteY33" fmla="*/ 301660 h 390525"/>
              <a:gd name="connsiteX34" fmla="*/ 255080 w 323850"/>
              <a:gd name="connsiteY34" fmla="*/ 363954 h 390525"/>
              <a:gd name="connsiteX35" fmla="*/ 232220 w 323850"/>
              <a:gd name="connsiteY35" fmla="*/ 363954 h 390525"/>
              <a:gd name="connsiteX36" fmla="*/ 258318 w 323850"/>
              <a:gd name="connsiteY36" fmla="*/ 165929 h 390525"/>
              <a:gd name="connsiteX37" fmla="*/ 144495 w 323850"/>
              <a:gd name="connsiteY37" fmla="*/ 256512 h 390525"/>
              <a:gd name="connsiteX38" fmla="*/ 74771 w 323850"/>
              <a:gd name="connsiteY38" fmla="*/ 186789 h 390525"/>
              <a:gd name="connsiteX39" fmla="*/ 165355 w 323850"/>
              <a:gd name="connsiteY39" fmla="*/ 72965 h 390525"/>
              <a:gd name="connsiteX40" fmla="*/ 214694 w 323850"/>
              <a:gd name="connsiteY40" fmla="*/ 87157 h 390525"/>
              <a:gd name="connsiteX41" fmla="*/ 214694 w 323850"/>
              <a:gd name="connsiteY41" fmla="*/ 101159 h 390525"/>
              <a:gd name="connsiteX42" fmla="*/ 207264 w 323850"/>
              <a:gd name="connsiteY42" fmla="*/ 108588 h 390525"/>
              <a:gd name="connsiteX43" fmla="*/ 162211 w 323850"/>
              <a:gd name="connsiteY43" fmla="*/ 94968 h 390525"/>
              <a:gd name="connsiteX44" fmla="*/ 94488 w 323850"/>
              <a:gd name="connsiteY44" fmla="*/ 162500 h 390525"/>
              <a:gd name="connsiteX45" fmla="*/ 168879 w 323850"/>
              <a:gd name="connsiteY45" fmla="*/ 236890 h 390525"/>
              <a:gd name="connsiteX46" fmla="*/ 236411 w 323850"/>
              <a:gd name="connsiteY46" fmla="*/ 169167 h 390525"/>
              <a:gd name="connsiteX47" fmla="*/ 222790 w 323850"/>
              <a:gd name="connsiteY47" fmla="*/ 124019 h 390525"/>
              <a:gd name="connsiteX48" fmla="*/ 230220 w 323850"/>
              <a:gd name="connsiteY48" fmla="*/ 116589 h 390525"/>
              <a:gd name="connsiteX49" fmla="*/ 244221 w 323850"/>
              <a:gd name="connsiteY49" fmla="*/ 116589 h 390525"/>
              <a:gd name="connsiteX50" fmla="*/ 258318 w 323850"/>
              <a:gd name="connsiteY50" fmla="*/ 165929 h 390525"/>
              <a:gd name="connsiteX51" fmla="*/ 214789 w 323850"/>
              <a:gd name="connsiteY51" fmla="*/ 165643 h 390525"/>
              <a:gd name="connsiteX52" fmla="*/ 165640 w 323850"/>
              <a:gd name="connsiteY52" fmla="*/ 214792 h 390525"/>
              <a:gd name="connsiteX53" fmla="*/ 116491 w 323850"/>
              <a:gd name="connsiteY53" fmla="*/ 165643 h 390525"/>
              <a:gd name="connsiteX54" fmla="*/ 165640 w 323850"/>
              <a:gd name="connsiteY54" fmla="*/ 116494 h 390525"/>
              <a:gd name="connsiteX55" fmla="*/ 191834 w 323850"/>
              <a:gd name="connsiteY55" fmla="*/ 124019 h 390525"/>
              <a:gd name="connsiteX56" fmla="*/ 157925 w 323850"/>
              <a:gd name="connsiteY56" fmla="*/ 157928 h 390525"/>
              <a:gd name="connsiteX57" fmla="*/ 157925 w 323850"/>
              <a:gd name="connsiteY57" fmla="*/ 173358 h 390525"/>
              <a:gd name="connsiteX58" fmla="*/ 173355 w 323850"/>
              <a:gd name="connsiteY58" fmla="*/ 173358 h 390525"/>
              <a:gd name="connsiteX59" fmla="*/ 207264 w 323850"/>
              <a:gd name="connsiteY59" fmla="*/ 139450 h 390525"/>
              <a:gd name="connsiteX60" fmla="*/ 214789 w 323850"/>
              <a:gd name="connsiteY60" fmla="*/ 165643 h 390525"/>
              <a:gd name="connsiteX61" fmla="*/ 274511 w 323850"/>
              <a:gd name="connsiteY61" fmla="*/ 67821 h 390525"/>
              <a:gd name="connsiteX62" fmla="*/ 286322 w 323850"/>
              <a:gd name="connsiteY62" fmla="*/ 67821 h 390525"/>
              <a:gd name="connsiteX63" fmla="*/ 258033 w 323850"/>
              <a:gd name="connsiteY63" fmla="*/ 94491 h 390525"/>
              <a:gd name="connsiteX64" fmla="*/ 236887 w 323850"/>
              <a:gd name="connsiteY64" fmla="*/ 94491 h 390525"/>
              <a:gd name="connsiteX65" fmla="*/ 236887 w 323850"/>
              <a:gd name="connsiteY65" fmla="*/ 73346 h 390525"/>
              <a:gd name="connsiteX66" fmla="*/ 263557 w 323850"/>
              <a:gd name="connsiteY66" fmla="*/ 45057 h 390525"/>
              <a:gd name="connsiteX67" fmla="*/ 263557 w 323850"/>
              <a:gd name="connsiteY67" fmla="*/ 56963 h 390525"/>
              <a:gd name="connsiteX68" fmla="*/ 274511 w 323850"/>
              <a:gd name="connsiteY68" fmla="*/ 67821 h 390525"/>
              <a:gd name="connsiteX69" fmla="*/ 28956 w 323850"/>
              <a:gd name="connsiteY69" fmla="*/ 165643 h 390525"/>
              <a:gd name="connsiteX70" fmla="*/ 165545 w 323850"/>
              <a:gd name="connsiteY70" fmla="*/ 29054 h 390525"/>
              <a:gd name="connsiteX71" fmla="*/ 232315 w 323850"/>
              <a:gd name="connsiteY71" fmla="*/ 46485 h 390525"/>
              <a:gd name="connsiteX72" fmla="*/ 217837 w 323850"/>
              <a:gd name="connsiteY72" fmla="*/ 61916 h 390525"/>
              <a:gd name="connsiteX73" fmla="*/ 216885 w 323850"/>
              <a:gd name="connsiteY73" fmla="*/ 63059 h 390525"/>
              <a:gd name="connsiteX74" fmla="*/ 165545 w 323850"/>
              <a:gd name="connsiteY74" fmla="*/ 50962 h 390525"/>
              <a:gd name="connsiteX75" fmla="*/ 50769 w 323850"/>
              <a:gd name="connsiteY75" fmla="*/ 165738 h 390525"/>
              <a:gd name="connsiteX76" fmla="*/ 165545 w 323850"/>
              <a:gd name="connsiteY76" fmla="*/ 280515 h 390525"/>
              <a:gd name="connsiteX77" fmla="*/ 280321 w 323850"/>
              <a:gd name="connsiteY77" fmla="*/ 165738 h 390525"/>
              <a:gd name="connsiteX78" fmla="*/ 268224 w 323850"/>
              <a:gd name="connsiteY78" fmla="*/ 114399 h 390525"/>
              <a:gd name="connsiteX79" fmla="*/ 269367 w 323850"/>
              <a:gd name="connsiteY79" fmla="*/ 113446 h 390525"/>
              <a:gd name="connsiteX80" fmla="*/ 284798 w 323850"/>
              <a:gd name="connsiteY80" fmla="*/ 98968 h 390525"/>
              <a:gd name="connsiteX81" fmla="*/ 302229 w 323850"/>
              <a:gd name="connsiteY81" fmla="*/ 165738 h 390525"/>
              <a:gd name="connsiteX82" fmla="*/ 165640 w 323850"/>
              <a:gd name="connsiteY82" fmla="*/ 302327 h 390525"/>
              <a:gd name="connsiteX83" fmla="*/ 28956 w 323850"/>
              <a:gd name="connsiteY83" fmla="*/ 165643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23850" h="390525">
                <a:moveTo>
                  <a:pt x="324136" y="165643"/>
                </a:moveTo>
                <a:cubicBezTo>
                  <a:pt x="324136" y="136401"/>
                  <a:pt x="316230" y="108208"/>
                  <a:pt x="301181" y="83538"/>
                </a:cubicBezTo>
                <a:lnTo>
                  <a:pt x="320612" y="65250"/>
                </a:lnTo>
                <a:cubicBezTo>
                  <a:pt x="323850" y="62202"/>
                  <a:pt x="324898" y="57439"/>
                  <a:pt x="323279" y="53248"/>
                </a:cubicBezTo>
                <a:cubicBezTo>
                  <a:pt x="321660" y="49057"/>
                  <a:pt x="317564" y="46390"/>
                  <a:pt x="313087" y="46390"/>
                </a:cubicBezTo>
                <a:lnTo>
                  <a:pt x="284893" y="46390"/>
                </a:lnTo>
                <a:lnTo>
                  <a:pt x="284893" y="18196"/>
                </a:lnTo>
                <a:cubicBezTo>
                  <a:pt x="284893" y="13719"/>
                  <a:pt x="282131" y="9719"/>
                  <a:pt x="278035" y="8004"/>
                </a:cubicBezTo>
                <a:cubicBezTo>
                  <a:pt x="273844" y="6385"/>
                  <a:pt x="269081" y="7433"/>
                  <a:pt x="266033" y="10671"/>
                </a:cubicBezTo>
                <a:lnTo>
                  <a:pt x="247745" y="30102"/>
                </a:lnTo>
                <a:cubicBezTo>
                  <a:pt x="222790" y="14862"/>
                  <a:pt x="194215" y="6957"/>
                  <a:pt x="164592" y="7147"/>
                </a:cubicBezTo>
                <a:cubicBezTo>
                  <a:pt x="77629" y="7719"/>
                  <a:pt x="6953" y="79061"/>
                  <a:pt x="7144" y="166024"/>
                </a:cubicBezTo>
                <a:cubicBezTo>
                  <a:pt x="7239" y="214887"/>
                  <a:pt x="29623" y="258607"/>
                  <a:pt x="64675" y="287658"/>
                </a:cubicBezTo>
                <a:lnTo>
                  <a:pt x="52864" y="373574"/>
                </a:lnTo>
                <a:cubicBezTo>
                  <a:pt x="52007" y="380051"/>
                  <a:pt x="57150" y="385956"/>
                  <a:pt x="63723" y="385956"/>
                </a:cubicBezTo>
                <a:lnTo>
                  <a:pt x="107442" y="385956"/>
                </a:lnTo>
                <a:cubicBezTo>
                  <a:pt x="112395" y="385956"/>
                  <a:pt x="116682" y="382718"/>
                  <a:pt x="118015" y="377955"/>
                </a:cubicBezTo>
                <a:lnTo>
                  <a:pt x="133827" y="320805"/>
                </a:lnTo>
                <a:cubicBezTo>
                  <a:pt x="144113" y="322901"/>
                  <a:pt x="154877" y="324044"/>
                  <a:pt x="165831" y="324044"/>
                </a:cubicBezTo>
                <a:cubicBezTo>
                  <a:pt x="176784" y="324044"/>
                  <a:pt x="187452" y="322901"/>
                  <a:pt x="197835" y="320805"/>
                </a:cubicBezTo>
                <a:lnTo>
                  <a:pt x="213646" y="377955"/>
                </a:lnTo>
                <a:cubicBezTo>
                  <a:pt x="214979" y="382718"/>
                  <a:pt x="219266" y="385956"/>
                  <a:pt x="224219" y="385956"/>
                </a:cubicBezTo>
                <a:lnTo>
                  <a:pt x="267938" y="385956"/>
                </a:lnTo>
                <a:cubicBezTo>
                  <a:pt x="274511" y="385956"/>
                  <a:pt x="279655" y="380051"/>
                  <a:pt x="278797" y="373574"/>
                </a:cubicBezTo>
                <a:lnTo>
                  <a:pt x="266986" y="287658"/>
                </a:lnTo>
                <a:cubicBezTo>
                  <a:pt x="301752" y="258607"/>
                  <a:pt x="324136" y="214697"/>
                  <a:pt x="324136" y="165643"/>
                </a:cubicBezTo>
                <a:close/>
                <a:moveTo>
                  <a:pt x="98965" y="363858"/>
                </a:moveTo>
                <a:lnTo>
                  <a:pt x="76105" y="363858"/>
                </a:lnTo>
                <a:lnTo>
                  <a:pt x="84677" y="301565"/>
                </a:lnTo>
                <a:cubicBezTo>
                  <a:pt x="93536" y="306804"/>
                  <a:pt x="102775" y="311185"/>
                  <a:pt x="112491" y="314614"/>
                </a:cubicBezTo>
                <a:lnTo>
                  <a:pt x="98965" y="363858"/>
                </a:lnTo>
                <a:close/>
                <a:moveTo>
                  <a:pt x="232220" y="363858"/>
                </a:moveTo>
                <a:lnTo>
                  <a:pt x="218694" y="314709"/>
                </a:lnTo>
                <a:cubicBezTo>
                  <a:pt x="228410" y="311280"/>
                  <a:pt x="237649" y="306899"/>
                  <a:pt x="246507" y="301660"/>
                </a:cubicBezTo>
                <a:lnTo>
                  <a:pt x="255080" y="363954"/>
                </a:lnTo>
                <a:lnTo>
                  <a:pt x="232220" y="363954"/>
                </a:lnTo>
                <a:close/>
                <a:moveTo>
                  <a:pt x="258318" y="165929"/>
                </a:moveTo>
                <a:cubicBezTo>
                  <a:pt x="258318" y="223936"/>
                  <a:pt x="204788" y="269751"/>
                  <a:pt x="144495" y="256512"/>
                </a:cubicBezTo>
                <a:cubicBezTo>
                  <a:pt x="113157" y="249654"/>
                  <a:pt x="81629" y="218031"/>
                  <a:pt x="74771" y="186789"/>
                </a:cubicBezTo>
                <a:cubicBezTo>
                  <a:pt x="61532" y="126495"/>
                  <a:pt x="107347" y="72965"/>
                  <a:pt x="165355" y="72965"/>
                </a:cubicBezTo>
                <a:cubicBezTo>
                  <a:pt x="182976" y="72965"/>
                  <a:pt x="199930" y="77823"/>
                  <a:pt x="214694" y="87157"/>
                </a:cubicBezTo>
                <a:lnTo>
                  <a:pt x="214694" y="101159"/>
                </a:lnTo>
                <a:lnTo>
                  <a:pt x="207264" y="108588"/>
                </a:lnTo>
                <a:cubicBezTo>
                  <a:pt x="194691" y="99349"/>
                  <a:pt x="179071" y="94206"/>
                  <a:pt x="162211" y="94968"/>
                </a:cubicBezTo>
                <a:cubicBezTo>
                  <a:pt x="125730" y="96587"/>
                  <a:pt x="96203" y="126019"/>
                  <a:pt x="94488" y="162500"/>
                </a:cubicBezTo>
                <a:cubicBezTo>
                  <a:pt x="92488" y="204410"/>
                  <a:pt x="126969" y="238891"/>
                  <a:pt x="168879" y="236890"/>
                </a:cubicBezTo>
                <a:cubicBezTo>
                  <a:pt x="205359" y="235176"/>
                  <a:pt x="234792" y="205648"/>
                  <a:pt x="236411" y="169167"/>
                </a:cubicBezTo>
                <a:cubicBezTo>
                  <a:pt x="237173" y="152308"/>
                  <a:pt x="231934" y="136592"/>
                  <a:pt x="222790" y="124019"/>
                </a:cubicBezTo>
                <a:lnTo>
                  <a:pt x="230220" y="116589"/>
                </a:lnTo>
                <a:lnTo>
                  <a:pt x="244221" y="116589"/>
                </a:lnTo>
                <a:cubicBezTo>
                  <a:pt x="253461" y="131448"/>
                  <a:pt x="258318" y="148308"/>
                  <a:pt x="258318" y="165929"/>
                </a:cubicBezTo>
                <a:close/>
                <a:moveTo>
                  <a:pt x="214789" y="165643"/>
                </a:moveTo>
                <a:cubicBezTo>
                  <a:pt x="214789" y="192789"/>
                  <a:pt x="192691" y="214792"/>
                  <a:pt x="165640" y="214792"/>
                </a:cubicBezTo>
                <a:cubicBezTo>
                  <a:pt x="138494" y="214792"/>
                  <a:pt x="116491" y="192694"/>
                  <a:pt x="116491" y="165643"/>
                </a:cubicBezTo>
                <a:cubicBezTo>
                  <a:pt x="116491" y="138497"/>
                  <a:pt x="138589" y="116494"/>
                  <a:pt x="165640" y="116494"/>
                </a:cubicBezTo>
                <a:cubicBezTo>
                  <a:pt x="175260" y="116494"/>
                  <a:pt x="184214" y="119256"/>
                  <a:pt x="191834" y="124019"/>
                </a:cubicBezTo>
                <a:lnTo>
                  <a:pt x="157925" y="157928"/>
                </a:lnTo>
                <a:cubicBezTo>
                  <a:pt x="153638" y="162214"/>
                  <a:pt x="153638" y="169072"/>
                  <a:pt x="157925" y="173358"/>
                </a:cubicBezTo>
                <a:cubicBezTo>
                  <a:pt x="162116" y="177550"/>
                  <a:pt x="169164" y="177550"/>
                  <a:pt x="173355" y="173358"/>
                </a:cubicBezTo>
                <a:lnTo>
                  <a:pt x="207264" y="139450"/>
                </a:lnTo>
                <a:cubicBezTo>
                  <a:pt x="212027" y="147069"/>
                  <a:pt x="214789" y="156023"/>
                  <a:pt x="214789" y="165643"/>
                </a:cubicBezTo>
                <a:close/>
                <a:moveTo>
                  <a:pt x="274511" y="67821"/>
                </a:moveTo>
                <a:lnTo>
                  <a:pt x="286322" y="67821"/>
                </a:lnTo>
                <a:lnTo>
                  <a:pt x="258033" y="94491"/>
                </a:lnTo>
                <a:lnTo>
                  <a:pt x="236887" y="94491"/>
                </a:lnTo>
                <a:lnTo>
                  <a:pt x="236887" y="73346"/>
                </a:lnTo>
                <a:lnTo>
                  <a:pt x="263557" y="45057"/>
                </a:lnTo>
                <a:lnTo>
                  <a:pt x="263557" y="56963"/>
                </a:lnTo>
                <a:cubicBezTo>
                  <a:pt x="263557" y="62964"/>
                  <a:pt x="268415" y="67821"/>
                  <a:pt x="274511" y="67821"/>
                </a:cubicBezTo>
                <a:close/>
                <a:moveTo>
                  <a:pt x="28956" y="165643"/>
                </a:moveTo>
                <a:cubicBezTo>
                  <a:pt x="28956" y="90300"/>
                  <a:pt x="90202" y="29054"/>
                  <a:pt x="165545" y="29054"/>
                </a:cubicBezTo>
                <a:cubicBezTo>
                  <a:pt x="189167" y="29054"/>
                  <a:pt x="212027" y="35055"/>
                  <a:pt x="232315" y="46485"/>
                </a:cubicBezTo>
                <a:lnTo>
                  <a:pt x="217837" y="61916"/>
                </a:lnTo>
                <a:cubicBezTo>
                  <a:pt x="217456" y="62297"/>
                  <a:pt x="217171" y="62678"/>
                  <a:pt x="216885" y="63059"/>
                </a:cubicBezTo>
                <a:cubicBezTo>
                  <a:pt x="201073" y="55153"/>
                  <a:pt x="183547" y="50962"/>
                  <a:pt x="165545" y="50962"/>
                </a:cubicBezTo>
                <a:cubicBezTo>
                  <a:pt x="102299" y="50962"/>
                  <a:pt x="50769" y="102492"/>
                  <a:pt x="50769" y="165738"/>
                </a:cubicBezTo>
                <a:cubicBezTo>
                  <a:pt x="50769" y="228984"/>
                  <a:pt x="102299" y="280515"/>
                  <a:pt x="165545" y="280515"/>
                </a:cubicBezTo>
                <a:cubicBezTo>
                  <a:pt x="228791" y="280515"/>
                  <a:pt x="280321" y="228984"/>
                  <a:pt x="280321" y="165738"/>
                </a:cubicBezTo>
                <a:cubicBezTo>
                  <a:pt x="280321" y="147736"/>
                  <a:pt x="276225" y="130210"/>
                  <a:pt x="268224" y="114399"/>
                </a:cubicBezTo>
                <a:cubicBezTo>
                  <a:pt x="268605" y="114113"/>
                  <a:pt x="268986" y="113827"/>
                  <a:pt x="269367" y="113446"/>
                </a:cubicBezTo>
                <a:lnTo>
                  <a:pt x="284798" y="98968"/>
                </a:lnTo>
                <a:cubicBezTo>
                  <a:pt x="296228" y="119256"/>
                  <a:pt x="302229" y="142116"/>
                  <a:pt x="302229" y="165738"/>
                </a:cubicBezTo>
                <a:cubicBezTo>
                  <a:pt x="302229" y="241081"/>
                  <a:pt x="240888" y="302327"/>
                  <a:pt x="165640" y="302327"/>
                </a:cubicBezTo>
                <a:cubicBezTo>
                  <a:pt x="90202" y="302232"/>
                  <a:pt x="28956" y="240986"/>
                  <a:pt x="28956" y="165643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968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21683" y="13614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fa-IR" sz="3600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06833" y="144378"/>
            <a:ext cx="8186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8C338-F8CA-36D4-4755-6FBF2517927D}"/>
              </a:ext>
            </a:extLst>
          </p:cNvPr>
          <p:cNvSpPr txBox="1"/>
          <p:nvPr/>
        </p:nvSpPr>
        <p:spPr>
          <a:xfrm>
            <a:off x="411444" y="1361411"/>
            <a:ext cx="1136911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sz="3200" b="0" i="0" u="none" strike="noStrike" baseline="0" dirty="0">
                <a:latin typeface="Nirmala UI" panose="020B0502040204020203" pitchFamily="34" charset="0"/>
                <a:ea typeface="Nirmala UI" panose="020B0502040204020203" pitchFamily="34" charset="0"/>
                <a:cs typeface="B Nazanin" panose="00000400000000000000" pitchFamily="2" charset="-78"/>
              </a:rPr>
              <a:t>۱.ارتقاي توانمنديهاي مربيان و فعالين تربيتي در سه حوزه بينش، دانش و مهارتهاي تربيت اسلامي</a:t>
            </a:r>
          </a:p>
          <a:p>
            <a:pPr algn="r" rtl="1"/>
            <a:r>
              <a:rPr lang="fa-IR" sz="3200" b="0" i="0" u="none" strike="noStrike" baseline="0" dirty="0">
                <a:latin typeface="Nirmala UI" panose="020B0502040204020203" pitchFamily="34" charset="0"/>
                <a:ea typeface="Nirmala UI" panose="020B0502040204020203" pitchFamily="34" charset="0"/>
                <a:cs typeface="B Nazanin" panose="00000400000000000000" pitchFamily="2" charset="-78"/>
              </a:rPr>
              <a:t>۲ . آشنايي والدين با تربيت اسلامي و تبديل شدن آنها به مربيان توانمند براي فرزندان خود </a:t>
            </a:r>
            <a:endParaRPr lang="en-US" sz="3200" b="0" i="0" u="none" strike="noStrike" baseline="0" dirty="0">
              <a:latin typeface="Nirmala UI" panose="020B0502040204020203" pitchFamily="34" charset="0"/>
              <a:ea typeface="Nirmala UI" panose="020B0502040204020203" pitchFamily="34" charset="0"/>
              <a:cs typeface="B Nazanin" panose="00000400000000000000" pitchFamily="2" charset="-78"/>
            </a:endParaRPr>
          </a:p>
          <a:p>
            <a:pPr algn="r" rtl="1"/>
            <a:endParaRPr lang="fa-IR" sz="3200" b="0" i="0" u="none" strike="noStrike" baseline="0" dirty="0">
              <a:latin typeface="Nirmala UI" panose="020B0502040204020203" pitchFamily="34" charset="0"/>
              <a:ea typeface="Nirmala UI" panose="020B0502040204020203" pitchFamily="34" charset="0"/>
              <a:cs typeface="B Nazanin" panose="00000400000000000000" pitchFamily="2" charset="-78"/>
            </a:endParaRPr>
          </a:p>
          <a:p>
            <a:pPr algn="r" rtl="1"/>
            <a:r>
              <a:rPr lang="fa-IR" sz="3200" b="0" i="0" u="none" strike="noStrike" baseline="0" dirty="0">
                <a:latin typeface="Nirmala UI" panose="020B0502040204020203" pitchFamily="34" charset="0"/>
                <a:ea typeface="Nirmala UI" panose="020B0502040204020203" pitchFamily="34" charset="0"/>
                <a:cs typeface="B Nazanin" panose="00000400000000000000" pitchFamily="2" charset="-78"/>
              </a:rPr>
              <a:t>۳ . ارتقاي شاخصهاي تربيتي در مجموعه ها تا رسيدن به خودكفايي در انجام كار تربيتي با توجه به اهداف واصول تربيت اسلامي .</a:t>
            </a:r>
          </a:p>
          <a:p>
            <a:pPr algn="r" rtl="1"/>
            <a:r>
              <a:rPr lang="fa-IR" sz="3200" b="0" i="0" u="none" strike="noStrike" baseline="0" dirty="0">
                <a:latin typeface="Nirmala UI" panose="020B0502040204020203" pitchFamily="34" charset="0"/>
                <a:ea typeface="Nirmala UI" panose="020B0502040204020203" pitchFamily="34" charset="0"/>
                <a:cs typeface="B Nazanin" panose="00000400000000000000" pitchFamily="2" charset="-78"/>
              </a:rPr>
              <a:t>۴ . اتصال سه عنصر مهم در تربيت: منزل، مدرسه و مجموعه تربيتي براي هدايت و تربيت كودكان و نوجوانان</a:t>
            </a:r>
            <a:endParaRPr lang="en-US" sz="3200" dirty="0">
              <a:latin typeface="Nirmala UI" panose="020B0502040204020203" pitchFamily="34" charset="0"/>
              <a:ea typeface="Nirmala UI" panose="020B0502040204020203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2598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50035-65C7-0AA1-9501-424434702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342B5B44-3F83-0A9C-87AF-60117D19B3D4}"/>
              </a:ext>
            </a:extLst>
          </p:cNvPr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F78AB8-B1F3-F040-8DC3-0567AAD1420B}"/>
              </a:ext>
            </a:extLst>
          </p:cNvPr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88DE3C1-26AA-FFEA-00D4-87CDA5ECD917}"/>
              </a:ext>
            </a:extLst>
          </p:cNvPr>
          <p:cNvSpPr txBox="1">
            <a:spLocks/>
          </p:cNvSpPr>
          <p:nvPr/>
        </p:nvSpPr>
        <p:spPr>
          <a:xfrm>
            <a:off x="121683" y="13614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این فعالیت ناظر به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چه نیاز و مسأله  مخاطبان </a:t>
            </a:r>
            <a:r>
              <a:rPr lang="fa-IR" sz="3600" dirty="0">
                <a:cs typeface="B Koodak" panose="00000700000000000000" pitchFamily="2" charset="-78"/>
              </a:rPr>
              <a:t>طراحی شده و مد نظر است؟ 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هدف و نیاز تشخیص داده شده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چگونه شناسائی </a:t>
            </a:r>
            <a:r>
              <a:rPr lang="fa-IR" sz="3600" dirty="0">
                <a:cs typeface="B Koodak" panose="00000700000000000000" pitchFamily="2" charset="-78"/>
              </a:rPr>
              <a:t>شده است؟ 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فعالیت شما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چگونه این نیاز را برطرف </a:t>
            </a:r>
            <a:r>
              <a:rPr lang="fa-IR" sz="3600" dirty="0">
                <a:cs typeface="B Koodak" panose="00000700000000000000" pitchFamily="2" charset="-78"/>
              </a:rPr>
              <a:t>می‌کند؟ 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پس از این فعالیت،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چه تغییر یا اتفاقی در مخاطب </a:t>
            </a:r>
            <a:r>
              <a:rPr lang="fa-IR" sz="3600" dirty="0">
                <a:cs typeface="B Koodak" panose="00000700000000000000" pitchFamily="2" charset="-78"/>
              </a:rPr>
              <a:t>ایجاد می‌شود یا متوقع است؟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B276E-BF65-DE52-0CF2-4F51C3A42B9E}"/>
              </a:ext>
            </a:extLst>
          </p:cNvPr>
          <p:cNvSpPr/>
          <p:nvPr/>
        </p:nvSpPr>
        <p:spPr>
          <a:xfrm>
            <a:off x="2106833" y="144378"/>
            <a:ext cx="81866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اهداف و تأثیرات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7246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-448706" y="500279"/>
            <a:ext cx="6754853" cy="5857441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374403 w 4813275"/>
              <a:gd name="connsiteY2" fmla="*/ 2940107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788824 w 4813275"/>
              <a:gd name="connsiteY2" fmla="*/ 2953603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788824" y="2953603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endParaRPr lang="en-US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140" y="1108453"/>
            <a:ext cx="4434286" cy="166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1"/>
            <a:r>
              <a:rPr lang="fa-IR" sz="6600" spc="-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سعید عربیان</a:t>
            </a:r>
            <a:endParaRPr lang="en-US" sz="6600" spc="-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  <a:p>
            <a:pPr algn="ctr" rtl="1"/>
            <a:r>
              <a:rPr lang="en-US" sz="3600" spc="-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@Arabeian</a:t>
            </a:r>
            <a:r>
              <a:rPr lang="fa-IR" sz="3600" spc="-3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    ایتا</a:t>
            </a:r>
            <a:endParaRPr lang="en-US" sz="3600" spc="-3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68658" y="5908264"/>
            <a:ext cx="3767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">
            <a:extLst>
              <a:ext uri="{FF2B5EF4-FFF2-40B4-BE49-F238E27FC236}">
                <a16:creationId xmlns:a16="http://schemas.microsoft.com/office/drawing/2014/main" id="{1AA6B203-6B99-4C75-9C93-A558BD12F875}"/>
              </a:ext>
            </a:extLst>
          </p:cNvPr>
          <p:cNvSpPr/>
          <p:nvPr/>
        </p:nvSpPr>
        <p:spPr>
          <a:xfrm>
            <a:off x="0" y="6092765"/>
            <a:ext cx="12190322" cy="765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76" extrusionOk="0">
                <a:moveTo>
                  <a:pt x="12796" y="7279"/>
                </a:moveTo>
                <a:cubicBezTo>
                  <a:pt x="6734" y="21599"/>
                  <a:pt x="1977" y="19295"/>
                  <a:pt x="0" y="14999"/>
                </a:cubicBezTo>
                <a:lnTo>
                  <a:pt x="0" y="20875"/>
                </a:lnTo>
                <a:lnTo>
                  <a:pt x="21600" y="20875"/>
                </a:lnTo>
                <a:lnTo>
                  <a:pt x="21600" y="3710"/>
                </a:lnTo>
                <a:cubicBezTo>
                  <a:pt x="21242" y="2616"/>
                  <a:pt x="20203" y="0"/>
                  <a:pt x="18450" y="0"/>
                </a:cubicBezTo>
                <a:cubicBezTo>
                  <a:pt x="17036" y="-1"/>
                  <a:pt x="15157" y="1701"/>
                  <a:pt x="12796" y="7279"/>
                </a:cubicBezTo>
              </a:path>
            </a:pathLst>
          </a:custGeom>
          <a:gradFill>
            <a:gsLst>
              <a:gs pos="13000">
                <a:schemeClr val="accent2"/>
              </a:gs>
              <a:gs pos="84000">
                <a:schemeClr val="accent3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698432" y="5326394"/>
            <a:ext cx="3542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www.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tasnimedu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2  Titr" panose="00000700000000000000" pitchFamily="2" charset="-78"/>
              </a:rPr>
              <a:t>.ir</a:t>
            </a:r>
            <a:endParaRPr lang="fa-IR" sz="3600" b="1" dirty="0">
              <a:solidFill>
                <a:srgbClr val="002060"/>
              </a:solidFill>
              <a:cs typeface="2 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531" y="2943184"/>
            <a:ext cx="393890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Titr" panose="00000700000000000000" pitchFamily="2" charset="-78"/>
              </a:rPr>
              <a:t>پک تربیتی</a:t>
            </a:r>
          </a:p>
          <a:p>
            <a:pPr algn="ctr" rtl="1"/>
            <a:r>
              <a:rPr lang="fa-I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Titr" panose="00000700000000000000" pitchFamily="2" charset="-78"/>
              </a:rPr>
              <a:t>مثلث رشد و تربیت</a:t>
            </a:r>
          </a:p>
          <a:p>
            <a:pPr algn="ctr" rtl="1"/>
            <a:r>
              <a:rPr lang="fa-IR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Titr" panose="00000700000000000000" pitchFamily="2" charset="-78"/>
              </a:rPr>
              <a:t>منزل مدرسه مسجد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34859" y="2717810"/>
            <a:ext cx="66459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3200" spc="-300" dirty="0">
                <a:cs typeface="B Zar" panose="00000400000000000000" pitchFamily="2" charset="-78"/>
              </a:rPr>
              <a:t>رزومه کوتاه: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>
                <a:cs typeface="B Zar" panose="00000400000000000000" pitchFamily="2" charset="-78"/>
              </a:rPr>
              <a:t>سطح دو فقه و اصول 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>
                <a:cs typeface="B Zar" panose="00000400000000000000" pitchFamily="2" charset="-78"/>
              </a:rPr>
              <a:t>در حال تحصیل سطح سه مشاوره اسلامی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>
                <a:cs typeface="B Zar" panose="00000400000000000000" pitchFamily="2" charset="-78"/>
              </a:rPr>
              <a:t>استاد  و پژوهشگر وطراح تربیتی موسسه تسنیم</a:t>
            </a:r>
            <a:endParaRPr lang="en-US" sz="3200" spc="-300" dirty="0">
              <a:cs typeface="B Zar" panose="00000400000000000000" pitchFamily="2" charset="-78"/>
            </a:endParaRP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>
                <a:cs typeface="B Zar" panose="00000400000000000000" pitchFamily="2" charset="-78"/>
              </a:rPr>
              <a:t>مبلغ طرح روشنا سازمان استعداد های درخشان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>
                <a:cs typeface="B Zar" panose="00000400000000000000" pitchFamily="2" charset="-78"/>
              </a:rPr>
              <a:t>استادیار موسسه  خطابه  امیر بیان اصفهان</a:t>
            </a:r>
          </a:p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lang="fa-IR" sz="3200" spc="-300" dirty="0">
                <a:cs typeface="B Zar" panose="00000400000000000000" pitchFamily="2" charset="-78"/>
              </a:rPr>
              <a:t>مدیریت طرح های تربیتی  در مدارس تیزهوشان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454341-1D33-9D70-2CCC-4DE7296EA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31" y="197668"/>
            <a:ext cx="2227906" cy="28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1110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438292" y="1932442"/>
            <a:ext cx="403507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بازخورد از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r="26730"/>
          <a:stretch/>
        </p:blipFill>
        <p:spPr>
          <a:xfrm>
            <a:off x="288758" y="1319688"/>
            <a:ext cx="5117432" cy="470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28939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2071" y="12242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fa-IR" sz="2800" dirty="0"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3796" y="208548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C78F3D-5D67-2958-EE49-74F8B7A5E60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679059"/>
            <a:ext cx="5562600" cy="2362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F1F3B3-3220-58E3-5855-447BD18DB4F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1347339"/>
            <a:ext cx="5486400" cy="2331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9A0E3-1739-71CF-63D8-3DC2DBC6208E}"/>
              </a:ext>
            </a:extLst>
          </p:cNvPr>
          <p:cNvSpPr txBox="1"/>
          <p:nvPr/>
        </p:nvSpPr>
        <p:spPr>
          <a:xfrm>
            <a:off x="757280" y="1514396"/>
            <a:ext cx="6175512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مدرسه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پسرانه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شهید اژه ای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1 و2</a:t>
            </a:r>
            <a:endParaRPr lang="en-US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58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4986E-0CF6-EA60-102F-EE11C7AF1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2933D8D6-213B-717F-D8F8-026B7038B957}"/>
              </a:ext>
            </a:extLst>
          </p:cNvPr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A4FB3E-7EA6-E3AB-E31F-5244702848C7}"/>
              </a:ext>
            </a:extLst>
          </p:cNvPr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25FB28B-D42C-4D54-0E84-6729756C0B1F}"/>
              </a:ext>
            </a:extLst>
          </p:cNvPr>
          <p:cNvSpPr txBox="1">
            <a:spLocks/>
          </p:cNvSpPr>
          <p:nvPr/>
        </p:nvSpPr>
        <p:spPr>
          <a:xfrm>
            <a:off x="132071" y="12242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fa-IR" sz="2800" dirty="0">
              <a:cs typeface="B Koodak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35852A-511E-5F7C-B8C4-8F354519E018}"/>
              </a:ext>
            </a:extLst>
          </p:cNvPr>
          <p:cNvSpPr/>
          <p:nvPr/>
        </p:nvSpPr>
        <p:spPr>
          <a:xfrm>
            <a:off x="2143796" y="208548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90C61-F8EA-85F7-D67F-296B03DB9B53}"/>
              </a:ext>
            </a:extLst>
          </p:cNvPr>
          <p:cNvSpPr txBox="1"/>
          <p:nvPr/>
        </p:nvSpPr>
        <p:spPr>
          <a:xfrm>
            <a:off x="4900364" y="1514396"/>
            <a:ext cx="2032427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مدرسه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دخترانه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فطرت</a:t>
            </a:r>
            <a:endParaRPr lang="en-US" sz="1800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2412E-1BAE-1A9A-AC57-5A765B11FEE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54236" y="1224211"/>
            <a:ext cx="5637764" cy="4947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31F5F-2990-67EE-FEDF-B1C6767B764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559020" y="1079719"/>
            <a:ext cx="5943599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33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37FC0-F163-42BD-1B27-2E155D7C0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3D2F7E21-FD38-50F5-95CD-6448D4EF789C}"/>
              </a:ext>
            </a:extLst>
          </p:cNvPr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2DA84C-C5C3-43EB-6C85-F7516CE3B6CA}"/>
              </a:ext>
            </a:extLst>
          </p:cNvPr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3F65D5D-8FE8-23C6-5904-805066768B21}"/>
              </a:ext>
            </a:extLst>
          </p:cNvPr>
          <p:cNvSpPr txBox="1">
            <a:spLocks/>
          </p:cNvSpPr>
          <p:nvPr/>
        </p:nvSpPr>
        <p:spPr>
          <a:xfrm>
            <a:off x="132071" y="12242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fa-IR" sz="2800" dirty="0">
              <a:cs typeface="B Koodak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83296E-1225-BB91-15EE-5770580AF754}"/>
              </a:ext>
            </a:extLst>
          </p:cNvPr>
          <p:cNvSpPr/>
          <p:nvPr/>
        </p:nvSpPr>
        <p:spPr>
          <a:xfrm>
            <a:off x="2143796" y="208548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224ABEC-5E21-DF71-88E0-700259A2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412980"/>
            <a:ext cx="5586412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7BE16-5CE6-80E9-F347-676D5F478A4F}"/>
              </a:ext>
            </a:extLst>
          </p:cNvPr>
          <p:cNvSpPr txBox="1"/>
          <p:nvPr/>
        </p:nvSpPr>
        <p:spPr>
          <a:xfrm>
            <a:off x="4956313" y="985299"/>
            <a:ext cx="2478157" cy="2632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ln w="3175">
                  <a:noFill/>
                </a:ln>
                <a:latin typeface=" Zaman"/>
                <a:cs typeface="2  Kamran" pitchFamily="2" charset="-78"/>
              </a:rPr>
              <a:t>مدرسه </a:t>
            </a:r>
          </a:p>
          <a:p>
            <a:pPr algn="ctr">
              <a:lnSpc>
                <a:spcPct val="150000"/>
              </a:lnSpc>
            </a:pPr>
            <a:r>
              <a:rPr lang="fa-IR" sz="3200" b="1" dirty="0">
                <a:ln w="3175">
                  <a:noFill/>
                </a:ln>
                <a:latin typeface=" Zaman"/>
                <a:cs typeface="2  Kamran" pitchFamily="2" charset="-78"/>
              </a:rPr>
              <a:t>دخترانه</a:t>
            </a:r>
          </a:p>
          <a:p>
            <a:pPr algn="ctr">
              <a:lnSpc>
                <a:spcPct val="150000"/>
              </a:lnSpc>
            </a:pPr>
            <a:r>
              <a:rPr lang="fa-IR" sz="3200" b="1" dirty="0">
                <a:ln w="3175">
                  <a:noFill/>
                </a:ln>
                <a:latin typeface=" Zaman"/>
                <a:cs typeface="2  Kamran" pitchFamily="2" charset="-78"/>
              </a:rPr>
              <a:t> دارالقران</a:t>
            </a:r>
          </a:p>
          <a:p>
            <a:pPr algn="ctr">
              <a:lnSpc>
                <a:spcPct val="150000"/>
              </a:lnSpc>
            </a:pPr>
            <a:endParaRPr lang="en-US" sz="1600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D08E9AB-C5EB-7D8B-6649-803804AC6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640"/>
            <a:ext cx="4829174" cy="535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544C24-9924-4D31-4FCF-6F4FA8009445}"/>
              </a:ext>
            </a:extLst>
          </p:cNvPr>
          <p:cNvSpPr txBox="1"/>
          <p:nvPr/>
        </p:nvSpPr>
        <p:spPr>
          <a:xfrm>
            <a:off x="2498657" y="3731665"/>
            <a:ext cx="6175512" cy="231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مجموعه 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فرهنگی 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یاران خورشید</a:t>
            </a:r>
          </a:p>
          <a:p>
            <a:pPr algn="ctr">
              <a:lnSpc>
                <a:spcPct val="150000"/>
              </a:lnSpc>
            </a:pPr>
            <a:endParaRPr lang="en-US" sz="1400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68508E5-321D-7D7B-4C25-9877C6DD2393}"/>
              </a:ext>
            </a:extLst>
          </p:cNvPr>
          <p:cNvSpPr/>
          <p:nvPr/>
        </p:nvSpPr>
        <p:spPr>
          <a:xfrm>
            <a:off x="5698435" y="3220277"/>
            <a:ext cx="907153" cy="384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388F00AA-B0F3-B413-F975-E1A6BFC7007D}"/>
              </a:ext>
            </a:extLst>
          </p:cNvPr>
          <p:cNvSpPr/>
          <p:nvPr/>
        </p:nvSpPr>
        <p:spPr>
          <a:xfrm>
            <a:off x="4961245" y="5703456"/>
            <a:ext cx="1294049" cy="3427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08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D3FAC-609F-BE7C-569F-F845CDCFA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AF98128F-DB9E-96CD-00E0-C33B8615BC3E}"/>
              </a:ext>
            </a:extLst>
          </p:cNvPr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DB424E-C2EE-7061-00B5-125FFDDFE595}"/>
              </a:ext>
            </a:extLst>
          </p:cNvPr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B220E1-E2DD-7431-C5A0-D0ADD23EA2C7}"/>
              </a:ext>
            </a:extLst>
          </p:cNvPr>
          <p:cNvSpPr txBox="1">
            <a:spLocks/>
          </p:cNvSpPr>
          <p:nvPr/>
        </p:nvSpPr>
        <p:spPr>
          <a:xfrm>
            <a:off x="132071" y="12242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fa-IR" sz="2800" dirty="0">
              <a:cs typeface="B Koodak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20B9B-868D-6EBF-5830-D0E82EE4B915}"/>
              </a:ext>
            </a:extLst>
          </p:cNvPr>
          <p:cNvSpPr/>
          <p:nvPr/>
        </p:nvSpPr>
        <p:spPr>
          <a:xfrm>
            <a:off x="2143796" y="208548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53978-3B37-5A1F-0D3D-2AA6BAE94544}"/>
              </a:ext>
            </a:extLst>
          </p:cNvPr>
          <p:cNvSpPr txBox="1"/>
          <p:nvPr/>
        </p:nvSpPr>
        <p:spPr>
          <a:xfrm>
            <a:off x="4956313" y="985299"/>
            <a:ext cx="2478157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>
                <a:ln w="3175">
                  <a:noFill/>
                </a:ln>
                <a:latin typeface=" Zaman"/>
                <a:cs typeface="2  Kamran" pitchFamily="2" charset="-78"/>
              </a:rPr>
              <a:t>کانون </a:t>
            </a:r>
          </a:p>
          <a:p>
            <a:pPr algn="ctr">
              <a:lnSpc>
                <a:spcPct val="150000"/>
              </a:lnSpc>
            </a:pPr>
            <a:r>
              <a:rPr lang="fa-IR" sz="3200" b="1" dirty="0">
                <a:ln w="3175">
                  <a:noFill/>
                </a:ln>
                <a:latin typeface=" Zaman"/>
                <a:cs typeface="2  Kamran" pitchFamily="2" charset="-78"/>
              </a:rPr>
              <a:t>فرهنگی</a:t>
            </a:r>
          </a:p>
          <a:p>
            <a:pPr algn="ctr">
              <a:lnSpc>
                <a:spcPct val="150000"/>
              </a:lnSpc>
            </a:pPr>
            <a:r>
              <a:rPr lang="fa-IR" sz="3200" b="1" dirty="0">
                <a:ln w="3175">
                  <a:noFill/>
                </a:ln>
                <a:latin typeface=" Zaman"/>
                <a:cs typeface="2  Kamran" pitchFamily="2" charset="-78"/>
              </a:rPr>
              <a:t>یا زهرا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46504D-A5D5-1E76-EEED-010B49372B29}"/>
              </a:ext>
            </a:extLst>
          </p:cNvPr>
          <p:cNvSpPr txBox="1"/>
          <p:nvPr/>
        </p:nvSpPr>
        <p:spPr>
          <a:xfrm>
            <a:off x="2498657" y="3731665"/>
            <a:ext cx="6175512" cy="2435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کانون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فرهنگی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مسجد شیفتگان امام</a:t>
            </a:r>
          </a:p>
          <a:p>
            <a:pPr algn="ctr">
              <a:lnSpc>
                <a:spcPct val="150000"/>
              </a:lnSpc>
            </a:pPr>
            <a:r>
              <a:rPr lang="fa-IR" sz="2000" b="1" dirty="0">
                <a:ln w="3175">
                  <a:noFill/>
                </a:ln>
                <a:solidFill>
                  <a:srgbClr val="002060"/>
                </a:solidFill>
                <a:latin typeface=" Zaman"/>
                <a:cs typeface="2  Kamran" pitchFamily="2" charset="-78"/>
              </a:rPr>
              <a:t>رحمۀالله علیه</a:t>
            </a:r>
            <a:endParaRPr lang="en-US" sz="1100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F6804E0-D688-F20B-5D86-A291FD897C3B}"/>
              </a:ext>
            </a:extLst>
          </p:cNvPr>
          <p:cNvSpPr/>
          <p:nvPr/>
        </p:nvSpPr>
        <p:spPr>
          <a:xfrm>
            <a:off x="5698435" y="3220277"/>
            <a:ext cx="907153" cy="384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9A620722-0A2A-640D-7051-8D8038E11680}"/>
              </a:ext>
            </a:extLst>
          </p:cNvPr>
          <p:cNvSpPr/>
          <p:nvPr/>
        </p:nvSpPr>
        <p:spPr>
          <a:xfrm>
            <a:off x="4961245" y="5703456"/>
            <a:ext cx="1294049" cy="342753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B3AA3B-50F5-4384-8A88-A7730E884A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52794" y="1224211"/>
            <a:ext cx="5719762" cy="53101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B3803B-BFED-9940-8394-0FCA9EE4BC0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322420" y="1272767"/>
            <a:ext cx="5341145" cy="50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41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EE893-B660-75D7-8A6A-5F1EEB2B0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0CB86D3E-4C01-511E-499F-7883821357B6}"/>
              </a:ext>
            </a:extLst>
          </p:cNvPr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194B67-4DD0-D556-9A00-9EDE63370C39}"/>
              </a:ext>
            </a:extLst>
          </p:cNvPr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25883AF-D2E8-BA23-333D-1ADA3789C8CE}"/>
              </a:ext>
            </a:extLst>
          </p:cNvPr>
          <p:cNvSpPr txBox="1">
            <a:spLocks/>
          </p:cNvSpPr>
          <p:nvPr/>
        </p:nvSpPr>
        <p:spPr>
          <a:xfrm>
            <a:off x="132071" y="1224211"/>
            <a:ext cx="11658873" cy="594568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endParaRPr lang="fa-IR" sz="2800" dirty="0">
              <a:cs typeface="B Koodak" panose="000007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63D4A9-1254-7D58-9ACA-558D0C8C46F9}"/>
              </a:ext>
            </a:extLst>
          </p:cNvPr>
          <p:cNvSpPr/>
          <p:nvPr/>
        </p:nvSpPr>
        <p:spPr>
          <a:xfrm>
            <a:off x="2098865" y="-74754"/>
            <a:ext cx="7635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اثر سنجی و بازخورد فعالیت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77BBF-030C-F6B2-7F4D-6F9800D1C823}"/>
              </a:ext>
            </a:extLst>
          </p:cNvPr>
          <p:cNvSpPr txBox="1"/>
          <p:nvPr/>
        </p:nvSpPr>
        <p:spPr>
          <a:xfrm>
            <a:off x="4479236" y="692762"/>
            <a:ext cx="1868328" cy="2482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مدرسه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پسرانه </a:t>
            </a:r>
          </a:p>
          <a:p>
            <a:pPr algn="ctr">
              <a:lnSpc>
                <a:spcPct val="150000"/>
              </a:lnSpc>
            </a:pPr>
            <a:r>
              <a:rPr lang="fa-IR" sz="3600" b="1" dirty="0">
                <a:ln w="3175">
                  <a:noFill/>
                </a:ln>
                <a:latin typeface=" Zaman"/>
                <a:cs typeface="2  Kamran" pitchFamily="2" charset="-78"/>
              </a:rPr>
              <a:t>فطرت</a:t>
            </a:r>
            <a:endParaRPr lang="en-US" sz="1800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5F7BC63-4C79-24D9-DEF0-89A609C7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158" y="1134488"/>
            <a:ext cx="5443380" cy="513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mesbah\Desktop\photo_۲۰۲۴-۱۲-۳۱_۱۳-۵۹-۰۵.jpg">
            <a:extLst>
              <a:ext uri="{FF2B5EF4-FFF2-40B4-BE49-F238E27FC236}">
                <a16:creationId xmlns:a16="http://schemas.microsoft.com/office/drawing/2014/main" id="{D5FB84F4-AACE-1546-1082-28974620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68" y="3455503"/>
            <a:ext cx="3682289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esbah\Desktop\photo_۲۰۲۴-۱۲-۳۱_۱۳-۵۹-۰۶.jpg">
            <a:extLst>
              <a:ext uri="{FF2B5EF4-FFF2-40B4-BE49-F238E27FC236}">
                <a16:creationId xmlns:a16="http://schemas.microsoft.com/office/drawing/2014/main" id="{249AB1DE-A64E-7367-D4C7-F51814458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1" y="812315"/>
            <a:ext cx="3705225" cy="264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5E62A0-D8EB-BE83-E11D-FCE7FA2AA7CA}"/>
              </a:ext>
            </a:extLst>
          </p:cNvPr>
          <p:cNvSpPr txBox="1"/>
          <p:nvPr/>
        </p:nvSpPr>
        <p:spPr>
          <a:xfrm>
            <a:off x="-1604788" y="3864171"/>
            <a:ext cx="6195390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مدرسه 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پسرانه</a:t>
            </a:r>
          </a:p>
          <a:p>
            <a:pPr algn="ctr">
              <a:lnSpc>
                <a:spcPct val="150000"/>
              </a:lnSpc>
            </a:pPr>
            <a:r>
              <a:rPr lang="fa-IR" sz="2800" b="1" dirty="0">
                <a:ln w="3175">
                  <a:noFill/>
                </a:ln>
                <a:latin typeface=" Zaman"/>
                <a:cs typeface="2  Kamran" pitchFamily="2" charset="-78"/>
              </a:rPr>
              <a:t>معراج اندیشه</a:t>
            </a:r>
            <a:endParaRPr lang="en-US" sz="1400" dirty="0">
              <a:solidFill>
                <a:srgbClr val="002060"/>
              </a:solidFill>
              <a:latin typeface="Digi Hamishe Bold" panose="02000806080000060004" pitchFamily="2" charset="-78"/>
              <a:cs typeface="2  Kamran" pitchFamily="2" charset="-78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35696F5-FA67-BEBF-1405-BD83810FAFC8}"/>
              </a:ext>
            </a:extLst>
          </p:cNvPr>
          <p:cNvSpPr/>
          <p:nvPr/>
        </p:nvSpPr>
        <p:spPr>
          <a:xfrm>
            <a:off x="6096000" y="1777873"/>
            <a:ext cx="529612" cy="7002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0052232-4DC1-7635-4232-ACD6DE7AEF39}"/>
              </a:ext>
            </a:extLst>
          </p:cNvPr>
          <p:cNvSpPr/>
          <p:nvPr/>
        </p:nvSpPr>
        <p:spPr>
          <a:xfrm>
            <a:off x="2239617" y="4492487"/>
            <a:ext cx="689650" cy="2915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70CF8446-6976-35C2-C981-76A922544887}"/>
              </a:ext>
            </a:extLst>
          </p:cNvPr>
          <p:cNvSpPr/>
          <p:nvPr/>
        </p:nvSpPr>
        <p:spPr>
          <a:xfrm>
            <a:off x="1417983" y="3581147"/>
            <a:ext cx="212034" cy="43745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37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275" y="1497475"/>
            <a:ext cx="6367087" cy="4234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932A91-5596-43EC-A1A3-2BB0E32B6C03}"/>
              </a:ext>
            </a:extLst>
          </p:cNvPr>
          <p:cNvSpPr/>
          <p:nvPr/>
        </p:nvSpPr>
        <p:spPr>
          <a:xfrm>
            <a:off x="6856362" y="2367171"/>
            <a:ext cx="496001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تأمین مالی و</a:t>
            </a:r>
          </a:p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پشتیبانی فعالیت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4177437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3345" y="1014567"/>
            <a:ext cx="11658873" cy="5292714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4000" dirty="0">
                <a:cs typeface="B Koodak" panose="00000700000000000000" pitchFamily="2" charset="-78"/>
              </a:rPr>
              <a:t>هزینه این فعالیت </a:t>
            </a: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چگونه تأمین </a:t>
            </a:r>
            <a:r>
              <a:rPr lang="fa-IR" sz="4000" dirty="0">
                <a:cs typeface="B Koodak" panose="00000700000000000000" pitchFamily="2" charset="-78"/>
              </a:rPr>
              <a:t>می‌شود؟ </a:t>
            </a:r>
          </a:p>
          <a:p>
            <a:pPr lvl="0">
              <a:lnSpc>
                <a:spcPct val="150000"/>
              </a:lnSpc>
            </a:pPr>
            <a:r>
              <a:rPr lang="fa-IR" sz="4000" dirty="0">
                <a:cs typeface="B Koodak" panose="00000700000000000000" pitchFamily="2" charset="-78"/>
              </a:rPr>
              <a:t>هزینه این فعالیت از </a:t>
            </a: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چه</a:t>
            </a:r>
            <a:r>
              <a:rPr lang="fa-IR" sz="4000" dirty="0">
                <a:cs typeface="B Koodak" panose="00000700000000000000" pitchFamily="2" charset="-78"/>
              </a:rPr>
              <a:t> </a:t>
            </a: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منابعی قابلیت تأمین </a:t>
            </a:r>
            <a:r>
              <a:rPr lang="fa-IR" sz="4000" dirty="0">
                <a:cs typeface="B Koodak" panose="00000700000000000000" pitchFamily="2" charset="-78"/>
              </a:rPr>
              <a:t>دارد؟</a:t>
            </a:r>
          </a:p>
          <a:p>
            <a:pPr lvl="0">
              <a:lnSpc>
                <a:spcPct val="150000"/>
              </a:lnSpc>
            </a:pPr>
            <a:r>
              <a:rPr lang="fa-IR" sz="4000" dirty="0">
                <a:cs typeface="B Koodak" panose="00000700000000000000" pitchFamily="2" charset="-78"/>
              </a:rPr>
              <a:t>پشتیبانی لازم جهت فعالیت از چه منابعی تأمین می شود؟</a:t>
            </a:r>
          </a:p>
          <a:p>
            <a:pPr lvl="0">
              <a:lnSpc>
                <a:spcPct val="150000"/>
              </a:lnSpc>
            </a:pP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مسیرهای درآمدزایی </a:t>
            </a:r>
            <a:r>
              <a:rPr lang="fa-IR" sz="4000" dirty="0">
                <a:cs typeface="B Koodak" panose="00000700000000000000" pitchFamily="2" charset="-78"/>
              </a:rPr>
              <a:t>این فعالیت را بیان کنید؟</a:t>
            </a:r>
          </a:p>
          <a:p>
            <a:pPr lvl="0">
              <a:lnSpc>
                <a:spcPct val="150000"/>
              </a:lnSpc>
            </a:pPr>
            <a:r>
              <a:rPr lang="fa-IR" sz="4000" dirty="0">
                <a:cs typeface="B Koodak" panose="00000700000000000000" pitchFamily="2" charset="-78"/>
              </a:rPr>
              <a:t>آیا مخاطبان حاضر به </a:t>
            </a:r>
            <a:r>
              <a:rPr lang="fa-IR" sz="4000" dirty="0">
                <a:solidFill>
                  <a:srgbClr val="FF0000"/>
                </a:solidFill>
                <a:cs typeface="B Koodak" panose="00000700000000000000" pitchFamily="2" charset="-78"/>
              </a:rPr>
              <a:t>هزینه کرد </a:t>
            </a:r>
            <a:r>
              <a:rPr lang="fa-IR" sz="4000" dirty="0">
                <a:cs typeface="B Koodak" panose="00000700000000000000" pitchFamily="2" charset="-78"/>
              </a:rPr>
              <a:t>بابت فعالیت هستند؟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7484" y="52045"/>
            <a:ext cx="84978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تأمین مالی و پشتیبانی فعالیت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777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7183832" y="2092575"/>
            <a:ext cx="4932761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شناسایی </a:t>
            </a:r>
          </a:p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</a:t>
            </a:r>
          </a:p>
          <a:p>
            <a:pPr algn="ctr" rtl="1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فرهنگی همسو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70" y="1887996"/>
            <a:ext cx="6800850" cy="382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944693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888936"/>
            <a:ext cx="11429999" cy="50645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پیشکسوتان،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فعالین و مؤثرین همسو </a:t>
            </a:r>
            <a:r>
              <a:rPr lang="fa-IR" sz="3600" dirty="0">
                <a:cs typeface="B Koodak" panose="00000700000000000000" pitchFamily="2" charset="-78"/>
              </a:rPr>
              <a:t>با این فعالیت را می‌شناسید؟ 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آیا با همسویان این فعالیت 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تبادل تجارب و هم افزائی </a:t>
            </a:r>
            <a:r>
              <a:rPr lang="fa-IR" sz="3600" dirty="0">
                <a:cs typeface="B Koodak" panose="00000700000000000000" pitchFamily="2" charset="-78"/>
              </a:rPr>
              <a:t>داشته‌اید؟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برای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اثربخش‌تر شدن فعالیت </a:t>
            </a:r>
            <a:r>
              <a:rPr lang="fa-IR" sz="3600" dirty="0">
                <a:cs typeface="B Koodak" panose="00000700000000000000" pitchFamily="2" charset="-78"/>
              </a:rPr>
              <a:t>جهت استفاده از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هموسیان چه برنامه‌ای </a:t>
            </a:r>
            <a:r>
              <a:rPr lang="fa-IR" sz="3600" dirty="0">
                <a:cs typeface="B Koodak" panose="00000700000000000000" pitchFamily="2" charset="-78"/>
              </a:rPr>
              <a:t>دارید؟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چه ابزارها یا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برنامه‌های مکمل و عمق بخشی </a:t>
            </a:r>
            <a:r>
              <a:rPr lang="fa-IR" sz="3600" dirty="0">
                <a:cs typeface="B Koodak" panose="00000700000000000000" pitchFamily="2" charset="-78"/>
              </a:rPr>
              <a:t>(ارجاعات پیشینی و پسینی) نسبت به این فعالیت پیشنهاد می‌شود؟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13B142-02FC-4879-B0C0-8A77C3EB2896}"/>
              </a:ext>
            </a:extLst>
          </p:cNvPr>
          <p:cNvSpPr/>
          <p:nvPr/>
        </p:nvSpPr>
        <p:spPr>
          <a:xfrm>
            <a:off x="1563658" y="-1"/>
            <a:ext cx="85122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فعالیت‌های فرهنگی همسو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885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3271" y="174491"/>
            <a:ext cx="4727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کاور فعالیت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548745" y="1033120"/>
            <a:ext cx="6450750" cy="5345645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endParaRPr lang="fa-IR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Jadid" panose="00000700000000000000" pitchFamily="2" charset="-78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ar-SA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توانمندسازی و حمایت بلندمدت مجموعه‌های تربیتی با روش مثلث زمینه‌ساز رشد کودک و نوجوان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B Jadid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C64CB-3B2B-D8D4-2547-0684CE52FE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8"/>
          <a:stretch/>
        </p:blipFill>
        <p:spPr bwMode="auto">
          <a:xfrm>
            <a:off x="2361" y="1007"/>
            <a:ext cx="5918406" cy="6870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02103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 rot="5400000">
            <a:off x="5894024" y="-5894023"/>
            <a:ext cx="495762" cy="12283808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Triangle 27"/>
          <p:cNvSpPr/>
          <p:nvPr/>
        </p:nvSpPr>
        <p:spPr>
          <a:xfrm flipH="1">
            <a:off x="8754742" y="6097775"/>
            <a:ext cx="3437258" cy="760225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9ECF3804-EC8B-481A-AEE2-208B7D611847}"/>
              </a:ext>
            </a:extLst>
          </p:cNvPr>
          <p:cNvSpPr/>
          <p:nvPr/>
        </p:nvSpPr>
        <p:spPr>
          <a:xfrm>
            <a:off x="0" y="0"/>
            <a:ext cx="11523664" cy="1183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9412" extrusionOk="0">
                <a:moveTo>
                  <a:pt x="21600" y="0"/>
                </a:moveTo>
                <a:cubicBezTo>
                  <a:pt x="21600" y="0"/>
                  <a:pt x="18015" y="16554"/>
                  <a:pt x="11571" y="5754"/>
                </a:cubicBezTo>
                <a:cubicBezTo>
                  <a:pt x="5127" y="-5046"/>
                  <a:pt x="0" y="6618"/>
                  <a:pt x="0" y="6618"/>
                </a:cubicBez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gradFill>
            <a:gsLst>
              <a:gs pos="8000">
                <a:schemeClr val="accent4"/>
              </a:gs>
              <a:gs pos="76000">
                <a:schemeClr val="accent5"/>
              </a:gs>
            </a:gsLst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4995555" y="2508832"/>
            <a:ext cx="664797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</a:t>
            </a:r>
          </a:p>
          <a:p>
            <a:pPr algn="ctr"/>
            <a:r>
              <a:rPr lang="fa-IR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 تکثیرپذیری فعالیت 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grpSp>
        <p:nvGrpSpPr>
          <p:cNvPr id="12" name="그룹 346">
            <a:extLst>
              <a:ext uri="{FF2B5EF4-FFF2-40B4-BE49-F238E27FC236}">
                <a16:creationId xmlns:a16="http://schemas.microsoft.com/office/drawing/2014/main" id="{622CE768-BC8F-406F-A572-BDA441F4A019}"/>
              </a:ext>
            </a:extLst>
          </p:cNvPr>
          <p:cNvGrpSpPr/>
          <p:nvPr/>
        </p:nvGrpSpPr>
        <p:grpSpPr>
          <a:xfrm>
            <a:off x="285842" y="1293971"/>
            <a:ext cx="4924926" cy="4934535"/>
            <a:chOff x="1446076" y="1570386"/>
            <a:chExt cx="390525" cy="391287"/>
          </a:xfrm>
          <a:solidFill>
            <a:schemeClr val="bg1">
              <a:lumMod val="75000"/>
            </a:schemeClr>
          </a:solidFill>
        </p:grpSpPr>
        <p:sp>
          <p:nvSpPr>
            <p:cNvPr id="14" name="자유형: 도형 347">
              <a:extLst>
                <a:ext uri="{FF2B5EF4-FFF2-40B4-BE49-F238E27FC236}">
                  <a16:creationId xmlns:a16="http://schemas.microsoft.com/office/drawing/2014/main" id="{6FD238B7-49E4-443B-A905-FE79E17D114E}"/>
                </a:ext>
              </a:extLst>
            </p:cNvPr>
            <p:cNvSpPr/>
            <p:nvPr/>
          </p:nvSpPr>
          <p:spPr>
            <a:xfrm>
              <a:off x="1725064" y="1570386"/>
              <a:ext cx="76200" cy="76200"/>
            </a:xfrm>
            <a:custGeom>
              <a:avLst/>
              <a:gdLst>
                <a:gd name="connsiteX0" fmla="*/ 73819 w 76200"/>
                <a:gd name="connsiteY0" fmla="*/ 40481 h 76200"/>
                <a:gd name="connsiteX1" fmla="*/ 40481 w 76200"/>
                <a:gd name="connsiteY1" fmla="*/ 7144 h 76200"/>
                <a:gd name="connsiteX2" fmla="*/ 7144 w 76200"/>
                <a:gd name="connsiteY2" fmla="*/ 40481 h 76200"/>
                <a:gd name="connsiteX3" fmla="*/ 40481 w 76200"/>
                <a:gd name="connsiteY3" fmla="*/ 73819 h 76200"/>
                <a:gd name="connsiteX4" fmla="*/ 73819 w 76200"/>
                <a:gd name="connsiteY4" fmla="*/ 40481 h 76200"/>
                <a:gd name="connsiteX5" fmla="*/ 40577 w 76200"/>
                <a:gd name="connsiteY5" fmla="*/ 51625 h 76200"/>
                <a:gd name="connsiteX6" fmla="*/ 29432 w 76200"/>
                <a:gd name="connsiteY6" fmla="*/ 40481 h 76200"/>
                <a:gd name="connsiteX7" fmla="*/ 40577 w 76200"/>
                <a:gd name="connsiteY7" fmla="*/ 29337 h 76200"/>
                <a:gd name="connsiteX8" fmla="*/ 51721 w 76200"/>
                <a:gd name="connsiteY8" fmla="*/ 40481 h 76200"/>
                <a:gd name="connsiteX9" fmla="*/ 40577 w 76200"/>
                <a:gd name="connsiteY9" fmla="*/ 51625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73819" y="40481"/>
                  </a:moveTo>
                  <a:cubicBezTo>
                    <a:pt x="73819" y="22098"/>
                    <a:pt x="58865" y="7144"/>
                    <a:pt x="40481" y="7144"/>
                  </a:cubicBezTo>
                  <a:cubicBezTo>
                    <a:pt x="22098" y="7144"/>
                    <a:pt x="7144" y="22098"/>
                    <a:pt x="7144" y="40481"/>
                  </a:cubicBezTo>
                  <a:cubicBezTo>
                    <a:pt x="7144" y="58865"/>
                    <a:pt x="22098" y="73819"/>
                    <a:pt x="40481" y="73819"/>
                  </a:cubicBezTo>
                  <a:cubicBezTo>
                    <a:pt x="58960" y="73819"/>
                    <a:pt x="73819" y="58865"/>
                    <a:pt x="73819" y="40481"/>
                  </a:cubicBezTo>
                  <a:close/>
                  <a:moveTo>
                    <a:pt x="40577" y="51625"/>
                  </a:moveTo>
                  <a:cubicBezTo>
                    <a:pt x="34481" y="51625"/>
                    <a:pt x="29432" y="46672"/>
                    <a:pt x="29432" y="40481"/>
                  </a:cubicBezTo>
                  <a:cubicBezTo>
                    <a:pt x="29432" y="34290"/>
                    <a:pt x="34385" y="29337"/>
                    <a:pt x="40577" y="29337"/>
                  </a:cubicBezTo>
                  <a:cubicBezTo>
                    <a:pt x="46673" y="29337"/>
                    <a:pt x="51721" y="34290"/>
                    <a:pt x="51721" y="40481"/>
                  </a:cubicBezTo>
                  <a:cubicBezTo>
                    <a:pt x="51721" y="46672"/>
                    <a:pt x="46673" y="51625"/>
                    <a:pt x="40577" y="51625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348">
              <a:extLst>
                <a:ext uri="{FF2B5EF4-FFF2-40B4-BE49-F238E27FC236}">
                  <a16:creationId xmlns:a16="http://schemas.microsoft.com/office/drawing/2014/main" id="{ECBE203A-3A36-4B57-8804-67D909942740}"/>
                </a:ext>
              </a:extLst>
            </p:cNvPr>
            <p:cNvSpPr/>
            <p:nvPr/>
          </p:nvSpPr>
          <p:spPr>
            <a:xfrm>
              <a:off x="1702966" y="1636966"/>
              <a:ext cx="123825" cy="95250"/>
            </a:xfrm>
            <a:custGeom>
              <a:avLst/>
              <a:gdLst>
                <a:gd name="connsiteX0" fmla="*/ 18288 w 123825"/>
                <a:gd name="connsiteY0" fmla="*/ 96012 h 95250"/>
                <a:gd name="connsiteX1" fmla="*/ 107061 w 123825"/>
                <a:gd name="connsiteY1" fmla="*/ 96012 h 95250"/>
                <a:gd name="connsiteX2" fmla="*/ 118205 w 123825"/>
                <a:gd name="connsiteY2" fmla="*/ 84868 h 95250"/>
                <a:gd name="connsiteX3" fmla="*/ 118205 w 123825"/>
                <a:gd name="connsiteY3" fmla="*/ 62675 h 95250"/>
                <a:gd name="connsiteX4" fmla="*/ 62675 w 123825"/>
                <a:gd name="connsiteY4" fmla="*/ 7144 h 95250"/>
                <a:gd name="connsiteX5" fmla="*/ 7144 w 123825"/>
                <a:gd name="connsiteY5" fmla="*/ 62675 h 95250"/>
                <a:gd name="connsiteX6" fmla="*/ 7144 w 123825"/>
                <a:gd name="connsiteY6" fmla="*/ 84868 h 95250"/>
                <a:gd name="connsiteX7" fmla="*/ 18288 w 123825"/>
                <a:gd name="connsiteY7" fmla="*/ 96012 h 95250"/>
                <a:gd name="connsiteX8" fmla="*/ 29337 w 123825"/>
                <a:gd name="connsiteY8" fmla="*/ 62675 h 95250"/>
                <a:gd name="connsiteX9" fmla="*/ 62675 w 123825"/>
                <a:gd name="connsiteY9" fmla="*/ 29337 h 95250"/>
                <a:gd name="connsiteX10" fmla="*/ 96012 w 123825"/>
                <a:gd name="connsiteY10" fmla="*/ 62675 h 95250"/>
                <a:gd name="connsiteX11" fmla="*/ 96012 w 123825"/>
                <a:gd name="connsiteY11" fmla="*/ 73819 h 95250"/>
                <a:gd name="connsiteX12" fmla="*/ 29432 w 123825"/>
                <a:gd name="connsiteY12" fmla="*/ 73819 h 95250"/>
                <a:gd name="connsiteX13" fmla="*/ 29432 w 123825"/>
                <a:gd name="connsiteY13" fmla="*/ 6267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825" h="95250">
                  <a:moveTo>
                    <a:pt x="18288" y="96012"/>
                  </a:moveTo>
                  <a:lnTo>
                    <a:pt x="107061" y="96012"/>
                  </a:lnTo>
                  <a:cubicBezTo>
                    <a:pt x="113157" y="96012"/>
                    <a:pt x="118205" y="91059"/>
                    <a:pt x="118205" y="84868"/>
                  </a:cubicBezTo>
                  <a:lnTo>
                    <a:pt x="118205" y="62675"/>
                  </a:lnTo>
                  <a:cubicBezTo>
                    <a:pt x="118205" y="32099"/>
                    <a:pt x="93345" y="7144"/>
                    <a:pt x="62675" y="7144"/>
                  </a:cubicBezTo>
                  <a:cubicBezTo>
                    <a:pt x="32099" y="7144"/>
                    <a:pt x="7144" y="32004"/>
                    <a:pt x="7144" y="62675"/>
                  </a:cubicBezTo>
                  <a:lnTo>
                    <a:pt x="7144" y="84868"/>
                  </a:lnTo>
                  <a:cubicBezTo>
                    <a:pt x="7144" y="91059"/>
                    <a:pt x="12097" y="96012"/>
                    <a:pt x="18288" y="96012"/>
                  </a:cubicBezTo>
                  <a:close/>
                  <a:moveTo>
                    <a:pt x="29337" y="62675"/>
                  </a:moveTo>
                  <a:cubicBezTo>
                    <a:pt x="29337" y="44291"/>
                    <a:pt x="44291" y="29337"/>
                    <a:pt x="62675" y="29337"/>
                  </a:cubicBezTo>
                  <a:cubicBezTo>
                    <a:pt x="81058" y="29337"/>
                    <a:pt x="96012" y="44291"/>
                    <a:pt x="96012" y="62675"/>
                  </a:cubicBezTo>
                  <a:lnTo>
                    <a:pt x="96012" y="73819"/>
                  </a:lnTo>
                  <a:lnTo>
                    <a:pt x="29432" y="73819"/>
                  </a:lnTo>
                  <a:lnTo>
                    <a:pt x="29432" y="62675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349">
              <a:extLst>
                <a:ext uri="{FF2B5EF4-FFF2-40B4-BE49-F238E27FC236}">
                  <a16:creationId xmlns:a16="http://schemas.microsoft.com/office/drawing/2014/main" id="{56D3DC4E-68A7-4903-B542-0257B14D1B47}"/>
                </a:ext>
              </a:extLst>
            </p:cNvPr>
            <p:cNvSpPr/>
            <p:nvPr/>
          </p:nvSpPr>
          <p:spPr>
            <a:xfrm>
              <a:off x="1446076" y="1571148"/>
              <a:ext cx="390525" cy="390525"/>
            </a:xfrm>
            <a:custGeom>
              <a:avLst/>
              <a:gdLst>
                <a:gd name="connsiteX0" fmla="*/ 375095 w 390525"/>
                <a:gd name="connsiteY0" fmla="*/ 363188 h 390525"/>
                <a:gd name="connsiteX1" fmla="*/ 29432 w 390525"/>
                <a:gd name="connsiteY1" fmla="*/ 363188 h 390525"/>
                <a:gd name="connsiteX2" fmla="*/ 29432 w 390525"/>
                <a:gd name="connsiteY2" fmla="*/ 18288 h 390525"/>
                <a:gd name="connsiteX3" fmla="*/ 18288 w 390525"/>
                <a:gd name="connsiteY3" fmla="*/ 7144 h 390525"/>
                <a:gd name="connsiteX4" fmla="*/ 7144 w 390525"/>
                <a:gd name="connsiteY4" fmla="*/ 18288 h 390525"/>
                <a:gd name="connsiteX5" fmla="*/ 7144 w 390525"/>
                <a:gd name="connsiteY5" fmla="*/ 374237 h 390525"/>
                <a:gd name="connsiteX6" fmla="*/ 18288 w 390525"/>
                <a:gd name="connsiteY6" fmla="*/ 385382 h 390525"/>
                <a:gd name="connsiteX7" fmla="*/ 374999 w 390525"/>
                <a:gd name="connsiteY7" fmla="*/ 385382 h 390525"/>
                <a:gd name="connsiteX8" fmla="*/ 386144 w 390525"/>
                <a:gd name="connsiteY8" fmla="*/ 374237 h 390525"/>
                <a:gd name="connsiteX9" fmla="*/ 375095 w 390525"/>
                <a:gd name="connsiteY9" fmla="*/ 363188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525" h="390525">
                  <a:moveTo>
                    <a:pt x="375095" y="363188"/>
                  </a:moveTo>
                  <a:lnTo>
                    <a:pt x="29432" y="363188"/>
                  </a:lnTo>
                  <a:lnTo>
                    <a:pt x="29432" y="18288"/>
                  </a:lnTo>
                  <a:cubicBezTo>
                    <a:pt x="29432" y="12192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374237"/>
                  </a:lnTo>
                  <a:cubicBezTo>
                    <a:pt x="7144" y="380333"/>
                    <a:pt x="12097" y="385382"/>
                    <a:pt x="18288" y="385382"/>
                  </a:cubicBezTo>
                  <a:lnTo>
                    <a:pt x="374999" y="385382"/>
                  </a:lnTo>
                  <a:cubicBezTo>
                    <a:pt x="381095" y="385382"/>
                    <a:pt x="386144" y="380429"/>
                    <a:pt x="386144" y="374237"/>
                  </a:cubicBezTo>
                  <a:cubicBezTo>
                    <a:pt x="386144" y="368141"/>
                    <a:pt x="381191" y="363188"/>
                    <a:pt x="375095" y="363188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350">
              <a:extLst>
                <a:ext uri="{FF2B5EF4-FFF2-40B4-BE49-F238E27FC236}">
                  <a16:creationId xmlns:a16="http://schemas.microsoft.com/office/drawing/2014/main" id="{3C8B82BA-4993-4473-A11D-13B20E5C0964}"/>
                </a:ext>
              </a:extLst>
            </p:cNvPr>
            <p:cNvSpPr/>
            <p:nvPr/>
          </p:nvSpPr>
          <p:spPr>
            <a:xfrm>
              <a:off x="1491225" y="1815369"/>
              <a:ext cx="95250" cy="95250"/>
            </a:xfrm>
            <a:custGeom>
              <a:avLst/>
              <a:gdLst>
                <a:gd name="connsiteX0" fmla="*/ 18288 w 95250"/>
                <a:gd name="connsiteY0" fmla="*/ 96012 h 95250"/>
                <a:gd name="connsiteX1" fmla="*/ 84868 w 95250"/>
                <a:gd name="connsiteY1" fmla="*/ 96012 h 95250"/>
                <a:gd name="connsiteX2" fmla="*/ 96012 w 95250"/>
                <a:gd name="connsiteY2" fmla="*/ 84868 h 95250"/>
                <a:gd name="connsiteX3" fmla="*/ 96012 w 95250"/>
                <a:gd name="connsiteY3" fmla="*/ 18288 h 95250"/>
                <a:gd name="connsiteX4" fmla="*/ 84868 w 95250"/>
                <a:gd name="connsiteY4" fmla="*/ 7144 h 95250"/>
                <a:gd name="connsiteX5" fmla="*/ 18288 w 95250"/>
                <a:gd name="connsiteY5" fmla="*/ 7144 h 95250"/>
                <a:gd name="connsiteX6" fmla="*/ 7144 w 95250"/>
                <a:gd name="connsiteY6" fmla="*/ 18288 h 95250"/>
                <a:gd name="connsiteX7" fmla="*/ 7144 w 95250"/>
                <a:gd name="connsiteY7" fmla="*/ 84868 h 95250"/>
                <a:gd name="connsiteX8" fmla="*/ 18288 w 95250"/>
                <a:gd name="connsiteY8" fmla="*/ 96012 h 95250"/>
                <a:gd name="connsiteX9" fmla="*/ 29432 w 95250"/>
                <a:gd name="connsiteY9" fmla="*/ 29337 h 95250"/>
                <a:gd name="connsiteX10" fmla="*/ 73819 w 95250"/>
                <a:gd name="connsiteY10" fmla="*/ 29337 h 95250"/>
                <a:gd name="connsiteX11" fmla="*/ 73819 w 95250"/>
                <a:gd name="connsiteY11" fmla="*/ 73724 h 95250"/>
                <a:gd name="connsiteX12" fmla="*/ 29432 w 95250"/>
                <a:gd name="connsiteY12" fmla="*/ 73724 h 95250"/>
                <a:gd name="connsiteX13" fmla="*/ 29432 w 95250"/>
                <a:gd name="connsiteY13" fmla="*/ 29337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95250">
                  <a:moveTo>
                    <a:pt x="18288" y="96012"/>
                  </a:moveTo>
                  <a:lnTo>
                    <a:pt x="84868" y="96012"/>
                  </a:lnTo>
                  <a:cubicBezTo>
                    <a:pt x="90964" y="96012"/>
                    <a:pt x="96012" y="91059"/>
                    <a:pt x="96012" y="84868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84868"/>
                  </a:lnTo>
                  <a:cubicBezTo>
                    <a:pt x="7239" y="90964"/>
                    <a:pt x="12192" y="96012"/>
                    <a:pt x="18288" y="96012"/>
                  </a:cubicBezTo>
                  <a:close/>
                  <a:moveTo>
                    <a:pt x="29432" y="29337"/>
                  </a:moveTo>
                  <a:lnTo>
                    <a:pt x="73819" y="29337"/>
                  </a:lnTo>
                  <a:lnTo>
                    <a:pt x="73819" y="73724"/>
                  </a:lnTo>
                  <a:lnTo>
                    <a:pt x="29432" y="73724"/>
                  </a:lnTo>
                  <a:lnTo>
                    <a:pt x="29432" y="29337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351">
              <a:extLst>
                <a:ext uri="{FF2B5EF4-FFF2-40B4-BE49-F238E27FC236}">
                  <a16:creationId xmlns:a16="http://schemas.microsoft.com/office/drawing/2014/main" id="{FD79F82B-E801-4997-A488-A3D446A434D0}"/>
                </a:ext>
              </a:extLst>
            </p:cNvPr>
            <p:cNvSpPr/>
            <p:nvPr/>
          </p:nvSpPr>
          <p:spPr>
            <a:xfrm>
              <a:off x="1602286" y="1770983"/>
              <a:ext cx="95250" cy="142875"/>
            </a:xfrm>
            <a:custGeom>
              <a:avLst/>
              <a:gdLst>
                <a:gd name="connsiteX0" fmla="*/ 84868 w 95250"/>
                <a:gd name="connsiteY0" fmla="*/ 7144 h 142875"/>
                <a:gd name="connsiteX1" fmla="*/ 18288 w 95250"/>
                <a:gd name="connsiteY1" fmla="*/ 7144 h 142875"/>
                <a:gd name="connsiteX2" fmla="*/ 7144 w 95250"/>
                <a:gd name="connsiteY2" fmla="*/ 18288 h 142875"/>
                <a:gd name="connsiteX3" fmla="*/ 7144 w 95250"/>
                <a:gd name="connsiteY3" fmla="*/ 129254 h 142875"/>
                <a:gd name="connsiteX4" fmla="*/ 18288 w 95250"/>
                <a:gd name="connsiteY4" fmla="*/ 140398 h 142875"/>
                <a:gd name="connsiteX5" fmla="*/ 84868 w 95250"/>
                <a:gd name="connsiteY5" fmla="*/ 140398 h 142875"/>
                <a:gd name="connsiteX6" fmla="*/ 96012 w 95250"/>
                <a:gd name="connsiteY6" fmla="*/ 129254 h 142875"/>
                <a:gd name="connsiteX7" fmla="*/ 96012 w 95250"/>
                <a:gd name="connsiteY7" fmla="*/ 18288 h 142875"/>
                <a:gd name="connsiteX8" fmla="*/ 84868 w 95250"/>
                <a:gd name="connsiteY8" fmla="*/ 7144 h 142875"/>
                <a:gd name="connsiteX9" fmla="*/ 73819 w 95250"/>
                <a:gd name="connsiteY9" fmla="*/ 118205 h 142875"/>
                <a:gd name="connsiteX10" fmla="*/ 29432 w 95250"/>
                <a:gd name="connsiteY10" fmla="*/ 118205 h 142875"/>
                <a:gd name="connsiteX11" fmla="*/ 29432 w 95250"/>
                <a:gd name="connsiteY11" fmla="*/ 29432 h 142875"/>
                <a:gd name="connsiteX12" fmla="*/ 73819 w 95250"/>
                <a:gd name="connsiteY12" fmla="*/ 29432 h 142875"/>
                <a:gd name="connsiteX13" fmla="*/ 73819 w 95250"/>
                <a:gd name="connsiteY13" fmla="*/ 1182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42875">
                  <a:moveTo>
                    <a:pt x="84868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lnTo>
                    <a:pt x="7144" y="129254"/>
                  </a:lnTo>
                  <a:cubicBezTo>
                    <a:pt x="7144" y="135350"/>
                    <a:pt x="12097" y="140398"/>
                    <a:pt x="18288" y="140398"/>
                  </a:cubicBezTo>
                  <a:lnTo>
                    <a:pt x="84868" y="140398"/>
                  </a:lnTo>
                  <a:cubicBezTo>
                    <a:pt x="90964" y="140398"/>
                    <a:pt x="96012" y="135446"/>
                    <a:pt x="96012" y="129254"/>
                  </a:cubicBezTo>
                  <a:lnTo>
                    <a:pt x="96012" y="18288"/>
                  </a:lnTo>
                  <a:cubicBezTo>
                    <a:pt x="96012" y="12097"/>
                    <a:pt x="91059" y="7144"/>
                    <a:pt x="84868" y="7144"/>
                  </a:cubicBezTo>
                  <a:close/>
                  <a:moveTo>
                    <a:pt x="73819" y="118205"/>
                  </a:moveTo>
                  <a:lnTo>
                    <a:pt x="29432" y="118205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18205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352">
              <a:extLst>
                <a:ext uri="{FF2B5EF4-FFF2-40B4-BE49-F238E27FC236}">
                  <a16:creationId xmlns:a16="http://schemas.microsoft.com/office/drawing/2014/main" id="{ED7E4EEF-B25F-44F9-9E4F-006DD94A663B}"/>
                </a:ext>
              </a:extLst>
            </p:cNvPr>
            <p:cNvSpPr/>
            <p:nvPr/>
          </p:nvSpPr>
          <p:spPr>
            <a:xfrm>
              <a:off x="1714015" y="1748694"/>
              <a:ext cx="95250" cy="161925"/>
            </a:xfrm>
            <a:custGeom>
              <a:avLst/>
              <a:gdLst>
                <a:gd name="connsiteX0" fmla="*/ 18288 w 95250"/>
                <a:gd name="connsiteY0" fmla="*/ 7239 h 161925"/>
                <a:gd name="connsiteX1" fmla="*/ 7144 w 95250"/>
                <a:gd name="connsiteY1" fmla="*/ 18383 h 161925"/>
                <a:gd name="connsiteX2" fmla="*/ 7144 w 95250"/>
                <a:gd name="connsiteY2" fmla="*/ 151543 h 161925"/>
                <a:gd name="connsiteX3" fmla="*/ 18288 w 95250"/>
                <a:gd name="connsiteY3" fmla="*/ 162687 h 161925"/>
                <a:gd name="connsiteX4" fmla="*/ 84868 w 95250"/>
                <a:gd name="connsiteY4" fmla="*/ 162687 h 161925"/>
                <a:gd name="connsiteX5" fmla="*/ 96012 w 95250"/>
                <a:gd name="connsiteY5" fmla="*/ 151543 h 161925"/>
                <a:gd name="connsiteX6" fmla="*/ 96012 w 95250"/>
                <a:gd name="connsiteY6" fmla="*/ 18288 h 161925"/>
                <a:gd name="connsiteX7" fmla="*/ 84868 w 95250"/>
                <a:gd name="connsiteY7" fmla="*/ 7144 h 161925"/>
                <a:gd name="connsiteX8" fmla="*/ 18288 w 95250"/>
                <a:gd name="connsiteY8" fmla="*/ 7144 h 161925"/>
                <a:gd name="connsiteX9" fmla="*/ 73819 w 95250"/>
                <a:gd name="connsiteY9" fmla="*/ 140494 h 161925"/>
                <a:gd name="connsiteX10" fmla="*/ 29432 w 95250"/>
                <a:gd name="connsiteY10" fmla="*/ 140494 h 161925"/>
                <a:gd name="connsiteX11" fmla="*/ 29432 w 95250"/>
                <a:gd name="connsiteY11" fmla="*/ 29432 h 161925"/>
                <a:gd name="connsiteX12" fmla="*/ 73819 w 95250"/>
                <a:gd name="connsiteY12" fmla="*/ 29432 h 161925"/>
                <a:gd name="connsiteX13" fmla="*/ 73819 w 95250"/>
                <a:gd name="connsiteY13" fmla="*/ 14049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50" h="161925">
                  <a:moveTo>
                    <a:pt x="18288" y="7239"/>
                  </a:moveTo>
                  <a:cubicBezTo>
                    <a:pt x="12192" y="7239"/>
                    <a:pt x="7144" y="12192"/>
                    <a:pt x="7144" y="18383"/>
                  </a:cubicBezTo>
                  <a:lnTo>
                    <a:pt x="7144" y="151543"/>
                  </a:lnTo>
                  <a:cubicBezTo>
                    <a:pt x="7144" y="157639"/>
                    <a:pt x="12097" y="162687"/>
                    <a:pt x="18288" y="162687"/>
                  </a:cubicBezTo>
                  <a:lnTo>
                    <a:pt x="84868" y="162687"/>
                  </a:lnTo>
                  <a:cubicBezTo>
                    <a:pt x="90964" y="162687"/>
                    <a:pt x="96012" y="157734"/>
                    <a:pt x="96012" y="151543"/>
                  </a:cubicBezTo>
                  <a:lnTo>
                    <a:pt x="96012" y="18288"/>
                  </a:lnTo>
                  <a:cubicBezTo>
                    <a:pt x="96012" y="12192"/>
                    <a:pt x="91059" y="7144"/>
                    <a:pt x="84868" y="7144"/>
                  </a:cubicBezTo>
                  <a:lnTo>
                    <a:pt x="18288" y="7144"/>
                  </a:lnTo>
                  <a:close/>
                  <a:moveTo>
                    <a:pt x="73819" y="140494"/>
                  </a:moveTo>
                  <a:lnTo>
                    <a:pt x="29432" y="140494"/>
                  </a:lnTo>
                  <a:lnTo>
                    <a:pt x="29432" y="29432"/>
                  </a:lnTo>
                  <a:lnTo>
                    <a:pt x="73819" y="29432"/>
                  </a:lnTo>
                  <a:lnTo>
                    <a:pt x="73819" y="14049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353">
              <a:extLst>
                <a:ext uri="{FF2B5EF4-FFF2-40B4-BE49-F238E27FC236}">
                  <a16:creationId xmlns:a16="http://schemas.microsoft.com/office/drawing/2014/main" id="{3FD44944-AF02-499B-94A0-1D1B29B6950E}"/>
                </a:ext>
              </a:extLst>
            </p:cNvPr>
            <p:cNvSpPr/>
            <p:nvPr/>
          </p:nvSpPr>
          <p:spPr>
            <a:xfrm>
              <a:off x="1491368" y="1637918"/>
              <a:ext cx="209550" cy="161925"/>
            </a:xfrm>
            <a:custGeom>
              <a:avLst/>
              <a:gdLst>
                <a:gd name="connsiteX0" fmla="*/ 18145 w 209550"/>
                <a:gd name="connsiteY0" fmla="*/ 162401 h 161925"/>
                <a:gd name="connsiteX1" fmla="*/ 25956 w 209550"/>
                <a:gd name="connsiteY1" fmla="*/ 159163 h 161925"/>
                <a:gd name="connsiteX2" fmla="*/ 84820 w 209550"/>
                <a:gd name="connsiteY2" fmla="*/ 100394 h 161925"/>
                <a:gd name="connsiteX3" fmla="*/ 99203 w 209550"/>
                <a:gd name="connsiteY3" fmla="*/ 114776 h 161925"/>
                <a:gd name="connsiteX4" fmla="*/ 114919 w 209550"/>
                <a:gd name="connsiteY4" fmla="*/ 114776 h 161925"/>
                <a:gd name="connsiteX5" fmla="*/ 184737 w 209550"/>
                <a:gd name="connsiteY5" fmla="*/ 44958 h 161925"/>
                <a:gd name="connsiteX6" fmla="*/ 184737 w 209550"/>
                <a:gd name="connsiteY6" fmla="*/ 62579 h 161925"/>
                <a:gd name="connsiteX7" fmla="*/ 195882 w 209550"/>
                <a:gd name="connsiteY7" fmla="*/ 73723 h 161925"/>
                <a:gd name="connsiteX8" fmla="*/ 207026 w 209550"/>
                <a:gd name="connsiteY8" fmla="*/ 62579 h 161925"/>
                <a:gd name="connsiteX9" fmla="*/ 207026 w 209550"/>
                <a:gd name="connsiteY9" fmla="*/ 18193 h 161925"/>
                <a:gd name="connsiteX10" fmla="*/ 207026 w 209550"/>
                <a:gd name="connsiteY10" fmla="*/ 18193 h 161925"/>
                <a:gd name="connsiteX11" fmla="*/ 195882 w 209550"/>
                <a:gd name="connsiteY11" fmla="*/ 7144 h 161925"/>
                <a:gd name="connsiteX12" fmla="*/ 151495 w 209550"/>
                <a:gd name="connsiteY12" fmla="*/ 7144 h 161925"/>
                <a:gd name="connsiteX13" fmla="*/ 140351 w 209550"/>
                <a:gd name="connsiteY13" fmla="*/ 18288 h 161925"/>
                <a:gd name="connsiteX14" fmla="*/ 151495 w 209550"/>
                <a:gd name="connsiteY14" fmla="*/ 29432 h 161925"/>
                <a:gd name="connsiteX15" fmla="*/ 169116 w 209550"/>
                <a:gd name="connsiteY15" fmla="*/ 29432 h 161925"/>
                <a:gd name="connsiteX16" fmla="*/ 107109 w 209550"/>
                <a:gd name="connsiteY16" fmla="*/ 91440 h 161925"/>
                <a:gd name="connsiteX17" fmla="*/ 92726 w 209550"/>
                <a:gd name="connsiteY17" fmla="*/ 77057 h 161925"/>
                <a:gd name="connsiteX18" fmla="*/ 77010 w 209550"/>
                <a:gd name="connsiteY18" fmla="*/ 77057 h 161925"/>
                <a:gd name="connsiteX19" fmla="*/ 10430 w 209550"/>
                <a:gd name="connsiteY19" fmla="*/ 143637 h 161925"/>
                <a:gd name="connsiteX20" fmla="*/ 10430 w 209550"/>
                <a:gd name="connsiteY20" fmla="*/ 159353 h 161925"/>
                <a:gd name="connsiteX21" fmla="*/ 18145 w 209550"/>
                <a:gd name="connsiteY21" fmla="*/ 1624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09550" h="161925">
                  <a:moveTo>
                    <a:pt x="18145" y="162401"/>
                  </a:moveTo>
                  <a:cubicBezTo>
                    <a:pt x="21003" y="162401"/>
                    <a:pt x="23860" y="161354"/>
                    <a:pt x="25956" y="159163"/>
                  </a:cubicBezTo>
                  <a:lnTo>
                    <a:pt x="84820" y="100394"/>
                  </a:lnTo>
                  <a:lnTo>
                    <a:pt x="99203" y="114776"/>
                  </a:lnTo>
                  <a:cubicBezTo>
                    <a:pt x="103584" y="119158"/>
                    <a:pt x="110538" y="119158"/>
                    <a:pt x="114919" y="114776"/>
                  </a:cubicBezTo>
                  <a:lnTo>
                    <a:pt x="184737" y="44958"/>
                  </a:lnTo>
                  <a:lnTo>
                    <a:pt x="184737" y="62579"/>
                  </a:lnTo>
                  <a:cubicBezTo>
                    <a:pt x="184737" y="68675"/>
                    <a:pt x="189690" y="73723"/>
                    <a:pt x="195882" y="73723"/>
                  </a:cubicBezTo>
                  <a:cubicBezTo>
                    <a:pt x="201978" y="73723"/>
                    <a:pt x="207026" y="68771"/>
                    <a:pt x="207026" y="62579"/>
                  </a:cubicBezTo>
                  <a:lnTo>
                    <a:pt x="207026" y="18193"/>
                  </a:lnTo>
                  <a:cubicBezTo>
                    <a:pt x="207026" y="18193"/>
                    <a:pt x="207026" y="18193"/>
                    <a:pt x="207026" y="18193"/>
                  </a:cubicBezTo>
                  <a:cubicBezTo>
                    <a:pt x="207026" y="12002"/>
                    <a:pt x="201978" y="7144"/>
                    <a:pt x="195882" y="7144"/>
                  </a:cubicBezTo>
                  <a:lnTo>
                    <a:pt x="151495" y="7144"/>
                  </a:lnTo>
                  <a:cubicBezTo>
                    <a:pt x="145399" y="7144"/>
                    <a:pt x="140351" y="12097"/>
                    <a:pt x="140351" y="18288"/>
                  </a:cubicBezTo>
                  <a:cubicBezTo>
                    <a:pt x="140351" y="24479"/>
                    <a:pt x="145304" y="29432"/>
                    <a:pt x="151495" y="29432"/>
                  </a:cubicBezTo>
                  <a:lnTo>
                    <a:pt x="169116" y="29432"/>
                  </a:lnTo>
                  <a:lnTo>
                    <a:pt x="107109" y="91440"/>
                  </a:lnTo>
                  <a:lnTo>
                    <a:pt x="92726" y="77057"/>
                  </a:lnTo>
                  <a:cubicBezTo>
                    <a:pt x="88344" y="72676"/>
                    <a:pt x="81391" y="72676"/>
                    <a:pt x="77010" y="77057"/>
                  </a:cubicBezTo>
                  <a:lnTo>
                    <a:pt x="10430" y="143637"/>
                  </a:lnTo>
                  <a:cubicBezTo>
                    <a:pt x="6048" y="148019"/>
                    <a:pt x="6048" y="154972"/>
                    <a:pt x="10430" y="159353"/>
                  </a:cubicBezTo>
                  <a:cubicBezTo>
                    <a:pt x="12525" y="161354"/>
                    <a:pt x="15383" y="162401"/>
                    <a:pt x="18145" y="16240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661370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flipH="1" flipV="1">
            <a:off x="10159572" y="-1"/>
            <a:ext cx="2032427" cy="1777874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6"/>
          <p:cNvSpPr/>
          <p:nvPr/>
        </p:nvSpPr>
        <p:spPr>
          <a:xfrm rot="16200000">
            <a:off x="3081965" y="3150824"/>
            <a:ext cx="490251" cy="6946134"/>
          </a:xfrm>
          <a:custGeom>
            <a:avLst/>
            <a:gdLst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5122843 w 5122843"/>
              <a:gd name="connsiteY2" fmla="*/ 372370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649118 w 5122843"/>
              <a:gd name="connsiteY2" fmla="*/ 3294044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239691 w 5122843"/>
              <a:gd name="connsiteY2" fmla="*/ 2774026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369510 w 5122843"/>
              <a:gd name="connsiteY2" fmla="*/ 3026481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5122843"/>
              <a:gd name="connsiteY0" fmla="*/ 0 h 3723701"/>
              <a:gd name="connsiteX1" fmla="*/ 5122843 w 5122843"/>
              <a:gd name="connsiteY1" fmla="*/ 0 h 3723701"/>
              <a:gd name="connsiteX2" fmla="*/ 4069929 w 5122843"/>
              <a:gd name="connsiteY2" fmla="*/ 2535970 h 3723701"/>
              <a:gd name="connsiteX3" fmla="*/ 0 w 5122843"/>
              <a:gd name="connsiteY3" fmla="*/ 3723701 h 3723701"/>
              <a:gd name="connsiteX4" fmla="*/ 0 w 5122843"/>
              <a:gd name="connsiteY4" fmla="*/ 0 h 3723701"/>
              <a:gd name="connsiteX0" fmla="*/ 0 w 4813275"/>
              <a:gd name="connsiteY0" fmla="*/ 5982 h 3729683"/>
              <a:gd name="connsiteX1" fmla="*/ 4813275 w 4813275"/>
              <a:gd name="connsiteY1" fmla="*/ 0 h 3729683"/>
              <a:gd name="connsiteX2" fmla="*/ 4069929 w 4813275"/>
              <a:gd name="connsiteY2" fmla="*/ 2541952 h 3729683"/>
              <a:gd name="connsiteX3" fmla="*/ 0 w 4813275"/>
              <a:gd name="connsiteY3" fmla="*/ 3729683 h 3729683"/>
              <a:gd name="connsiteX4" fmla="*/ 0 w 4813275"/>
              <a:gd name="connsiteY4" fmla="*/ 5982 h 372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13275" h="3729683">
                <a:moveTo>
                  <a:pt x="0" y="5982"/>
                </a:moveTo>
                <a:lnTo>
                  <a:pt x="4813275" y="0"/>
                </a:lnTo>
                <a:lnTo>
                  <a:pt x="4069929" y="2541952"/>
                </a:lnTo>
                <a:lnTo>
                  <a:pt x="0" y="3729683"/>
                </a:lnTo>
                <a:lnTo>
                  <a:pt x="0" y="59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91471" y="1608184"/>
            <a:ext cx="11658873" cy="432243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بازخورد تبلیغی این فعالیت،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نشان از امکان توسعه و تکثیر آن </a:t>
            </a:r>
            <a:r>
              <a:rPr lang="fa-IR" sz="3600" dirty="0">
                <a:cs typeface="B Koodak" panose="00000700000000000000" pitchFamily="2" charset="-78"/>
              </a:rPr>
              <a:t>دارد یا نه 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چالش‌ها و موانع کسب موفقیت </a:t>
            </a:r>
            <a:r>
              <a:rPr lang="fa-IR" sz="3600" dirty="0">
                <a:cs typeface="B Koodak" panose="00000700000000000000" pitchFamily="2" charset="-78"/>
              </a:rPr>
              <a:t>بیشتر این فعالیت را چه می‌دانید؟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آیا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زمینه توسعه و تکثیر فعالیت</a:t>
            </a:r>
            <a:r>
              <a:rPr lang="fa-IR" sz="3600" dirty="0">
                <a:cs typeface="B Koodak" panose="00000700000000000000" pitchFamily="2" charset="-78"/>
              </a:rPr>
              <a:t>، و تیم مورد نیاز آن را دارید؟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cs typeface="B Koodak" panose="00000700000000000000" pitchFamily="2" charset="-78"/>
              </a:rPr>
              <a:t>جهت تقویت و ارتقاء فعالیت، یا تکثیر این فعالیت، </a:t>
            </a:r>
            <a:r>
              <a:rPr lang="fa-IR" sz="3600" dirty="0">
                <a:solidFill>
                  <a:srgbClr val="FF0000"/>
                </a:solidFill>
                <a:cs typeface="B Koodak" panose="00000700000000000000" pitchFamily="2" charset="-78"/>
              </a:rPr>
              <a:t>چه تغییرات و افزونه‌ها و امکاناتی را در فعالیت پیشنهاد</a:t>
            </a:r>
            <a:r>
              <a:rPr lang="fa-IR" sz="3600" dirty="0">
                <a:cs typeface="B Koodak" panose="00000700000000000000" pitchFamily="2" charset="-78"/>
              </a:rPr>
              <a:t> می‌دهید؟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471" y="373380"/>
            <a:ext cx="1060899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قابلیت توسعه و تکثیر پذیری فعالیت 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5480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31"/>
            <a:ext cx="12022814" cy="595312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5482555" y="452437"/>
            <a:ext cx="6540259" cy="6241432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a-IR" sz="6000" b="1" dirty="0">
                <a:solidFill>
                  <a:srgbClr val="002060"/>
                </a:solidFill>
                <a:cs typeface="B Titr" panose="00000700000000000000" pitchFamily="2" charset="-78"/>
              </a:rPr>
              <a:t>سخن پایانی</a:t>
            </a:r>
          </a:p>
          <a:p>
            <a:pPr marL="0" indent="0" algn="ctr">
              <a:buNone/>
            </a:pPr>
            <a:r>
              <a:rPr lang="fa-IR" sz="6000" b="1" dirty="0">
                <a:solidFill>
                  <a:srgbClr val="002060"/>
                </a:solidFill>
                <a:cs typeface="B Titr" panose="00000700000000000000" pitchFamily="2" charset="-78"/>
              </a:rPr>
              <a:t> </a:t>
            </a:r>
            <a:r>
              <a:rPr lang="fa-IR" sz="6000" b="1" dirty="0">
                <a:solidFill>
                  <a:srgbClr val="FFC000"/>
                </a:solidFill>
                <a:cs typeface="B Titr" panose="00000700000000000000" pitchFamily="2" charset="-78"/>
              </a:rPr>
              <a:t>درخواست همکاری</a:t>
            </a:r>
          </a:p>
          <a:p>
            <a:pPr marL="0" indent="0" algn="ctr">
              <a:buNone/>
            </a:pPr>
            <a:r>
              <a:rPr lang="fa-IR" sz="6000" b="1" dirty="0">
                <a:solidFill>
                  <a:srgbClr val="FFC000"/>
                </a:solidFill>
                <a:cs typeface="B Titr" panose="00000700000000000000" pitchFamily="2" charset="-78"/>
              </a:rPr>
              <a:t> </a:t>
            </a:r>
            <a:r>
              <a:rPr lang="fa-IR" sz="6000" b="1" dirty="0">
                <a:solidFill>
                  <a:schemeClr val="accent6">
                    <a:lumMod val="75000"/>
                  </a:schemeClr>
                </a:solidFill>
                <a:cs typeface="B Titr" panose="00000700000000000000" pitchFamily="2" charset="-78"/>
              </a:rPr>
              <a:t>توصیه‌های ارائه دهنده</a:t>
            </a:r>
          </a:p>
          <a:p>
            <a:pPr marL="0" indent="0" algn="ctr">
              <a:buNone/>
            </a:pPr>
            <a:r>
              <a:rPr lang="fa-IR" sz="6000" b="1" dirty="0">
                <a:solidFill>
                  <a:srgbClr val="FF0000"/>
                </a:solidFill>
                <a:cs typeface="B Titr" panose="00000700000000000000" pitchFamily="2" charset="-78"/>
              </a:rPr>
              <a:t>پیشنهادات ارائه دهنده </a:t>
            </a:r>
          </a:p>
          <a:p>
            <a:pPr marL="0" indent="0" algn="ctr">
              <a:buNone/>
            </a:pPr>
            <a:endParaRPr lang="fa-IR" sz="6000" b="1" dirty="0">
              <a:solidFill>
                <a:srgbClr val="FFC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69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사각형: 둥근 모서리 4">
            <a:extLst>
              <a:ext uri="{FF2B5EF4-FFF2-40B4-BE49-F238E27FC236}">
                <a16:creationId xmlns:a16="http://schemas.microsoft.com/office/drawing/2014/main" id="{23CD4CE3-DC3F-42C0-AA34-3A941EEBDA67}"/>
              </a:ext>
            </a:extLst>
          </p:cNvPr>
          <p:cNvSpPr/>
          <p:nvPr/>
        </p:nvSpPr>
        <p:spPr>
          <a:xfrm>
            <a:off x="3005433" y="1770743"/>
            <a:ext cx="6181134" cy="3316514"/>
          </a:xfrm>
          <a:prstGeom prst="roundRect">
            <a:avLst>
              <a:gd name="adj" fmla="val 7477"/>
            </a:avLst>
          </a:prstGeom>
          <a:solidFill>
            <a:schemeClr val="bg1"/>
          </a:solidFill>
          <a:ln w="12700" cap="rnd">
            <a:noFill/>
            <a:prstDash val="solid"/>
            <a:round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ko-KR" altLang="en-US" sz="3600" dirty="0">
              <a:solidFill>
                <a:srgbClr val="1A2344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12941" y="201082"/>
            <a:ext cx="92512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72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ممنون از حس توجه شما</a:t>
            </a:r>
            <a:endParaRPr lang="en-US" sz="7200" b="1" dirty="0">
              <a:latin typeface="IRANSans Black" panose="020B0506030804020204" pitchFamily="34" charset="-78"/>
              <a:cs typeface="IRANSans Black" panose="020B0506030804020204" pitchFamily="34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0567" y="1859339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66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آرزو می‌کنم</a:t>
            </a:r>
          </a:p>
          <a:p>
            <a:pPr algn="ctr"/>
            <a:r>
              <a:rPr lang="fa-IR" sz="66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بهترین نسخه خود باشید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E84CC-20D6-77FB-5D6F-150A9DDDB2D5}"/>
              </a:ext>
            </a:extLst>
          </p:cNvPr>
          <p:cNvSpPr/>
          <p:nvPr/>
        </p:nvSpPr>
        <p:spPr>
          <a:xfrm>
            <a:off x="3184085" y="541863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a-IR" sz="6600" b="1" dirty="0">
                <a:latin typeface="IRANSans Black" panose="020B0506030804020204" pitchFamily="34" charset="-78"/>
                <a:cs typeface="IRANSans Black" panose="020B0506030804020204" pitchFamily="34" charset="-78"/>
              </a:rPr>
              <a:t>سعید عربیان</a:t>
            </a:r>
          </a:p>
        </p:txBody>
      </p:sp>
    </p:spTree>
    <p:extLst>
      <p:ext uri="{BB962C8B-B14F-4D97-AF65-F5344CB8AC3E}">
        <p14:creationId xmlns:p14="http://schemas.microsoft.com/office/powerpoint/2010/main" val="305259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CE4BEF-72DB-73F1-F01C-76C593EC7676}"/>
              </a:ext>
            </a:extLst>
          </p:cNvPr>
          <p:cNvSpPr txBox="1"/>
          <p:nvPr/>
        </p:nvSpPr>
        <p:spPr>
          <a:xfrm>
            <a:off x="-1" y="-15112"/>
            <a:ext cx="11847377" cy="170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ضلع اول:</a:t>
            </a:r>
            <a:r>
              <a:rPr lang="fa-IR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</a:t>
            </a:r>
            <a:r>
              <a:rPr lang="ar-S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آموزش و</a:t>
            </a:r>
            <a:r>
              <a:rPr lang="fa-IR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</a:t>
            </a:r>
            <a:r>
              <a:rPr lang="ar-S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توانمندسازی </a:t>
            </a:r>
            <a:endParaRPr lang="fa-IR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B Jadid" panose="00000700000000000000" pitchFamily="2" charset="-78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مربیان و</a:t>
            </a:r>
            <a:r>
              <a:rPr lang="fa-IR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</a:t>
            </a: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کادر</a:t>
            </a:r>
            <a:r>
              <a:rPr lang="fa-IR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مدارس</a:t>
            </a:r>
            <a:r>
              <a:rPr lang="fa-IR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و </a:t>
            </a: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مجموعه</a:t>
            </a:r>
            <a:r>
              <a:rPr lang="fa-IR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ها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Jadid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82C8A-3FC0-38E7-8621-EDF53649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400"/>
          <a:stretch/>
        </p:blipFill>
        <p:spPr>
          <a:xfrm>
            <a:off x="0" y="1628800"/>
            <a:ext cx="12192000" cy="50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4EB696-4BB2-339B-AF0B-83179153A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350"/>
          <a:stretch/>
        </p:blipFill>
        <p:spPr>
          <a:xfrm>
            <a:off x="0" y="1399524"/>
            <a:ext cx="12192000" cy="5173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1646C-E03A-D525-E89C-34AAEB238F26}"/>
              </a:ext>
            </a:extLst>
          </p:cNvPr>
          <p:cNvSpPr txBox="1"/>
          <p:nvPr/>
        </p:nvSpPr>
        <p:spPr>
          <a:xfrm>
            <a:off x="-744760" y="476672"/>
            <a:ext cx="12817423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Jadid" panose="00000700000000000000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D4F84-1E84-2DD1-E672-6B595F60E166}"/>
              </a:ext>
            </a:extLst>
          </p:cNvPr>
          <p:cNvSpPr txBox="1"/>
          <p:nvPr/>
        </p:nvSpPr>
        <p:spPr>
          <a:xfrm>
            <a:off x="0" y="-48793"/>
            <a:ext cx="11847377" cy="170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ضلع اول:</a:t>
            </a:r>
            <a:r>
              <a:rPr lang="fa-IR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</a:t>
            </a:r>
            <a:r>
              <a:rPr lang="ar-S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آموزش و</a:t>
            </a:r>
            <a:r>
              <a:rPr lang="fa-IR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</a:t>
            </a:r>
            <a:r>
              <a:rPr lang="ar-SA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توانمندسازی </a:t>
            </a:r>
            <a:endParaRPr lang="fa-IR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B Jadid" panose="00000700000000000000" pitchFamily="2" charset="-78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مربیان و</a:t>
            </a:r>
            <a:r>
              <a:rPr lang="fa-IR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</a:t>
            </a: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کادر</a:t>
            </a:r>
            <a:r>
              <a:rPr lang="fa-IR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مدارس</a:t>
            </a:r>
            <a:r>
              <a:rPr lang="fa-IR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و </a:t>
            </a: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مجموعه</a:t>
            </a:r>
            <a:r>
              <a:rPr lang="fa-IR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 ها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432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EF2E4A-5FE0-9B0E-5EF4-9FB1C9907641}"/>
              </a:ext>
            </a:extLst>
          </p:cNvPr>
          <p:cNvGraphicFramePr>
            <a:graphicFrameLocks noGrp="1"/>
          </p:cNvGraphicFramePr>
          <p:nvPr/>
        </p:nvGraphicFramePr>
        <p:xfrm>
          <a:off x="144016" y="1700808"/>
          <a:ext cx="11856640" cy="4536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4160">
                  <a:extLst>
                    <a:ext uri="{9D8B030D-6E8A-4147-A177-3AD203B41FA5}">
                      <a16:colId xmlns:a16="http://schemas.microsoft.com/office/drawing/2014/main" val="1442709426"/>
                    </a:ext>
                  </a:extLst>
                </a:gridCol>
                <a:gridCol w="1907704">
                  <a:extLst>
                    <a:ext uri="{9D8B030D-6E8A-4147-A177-3AD203B41FA5}">
                      <a16:colId xmlns:a16="http://schemas.microsoft.com/office/drawing/2014/main" val="2577714307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591473402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val="3330066812"/>
                    </a:ext>
                  </a:extLst>
                </a:gridCol>
              </a:tblGrid>
              <a:tr h="11341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dirty="0">
                          <a:effectLst/>
                          <a:cs typeface="B Jadid" panose="00000700000000000000" pitchFamily="2" charset="-78"/>
                        </a:rPr>
                        <a:t>مدت آزمون/پروژه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dirty="0">
                          <a:effectLst/>
                          <a:cs typeface="B Jadid" panose="00000700000000000000" pitchFamily="2" charset="-78"/>
                        </a:rPr>
                        <a:t>مدت کارورزی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dirty="0">
                          <a:effectLst/>
                          <a:cs typeface="B Jadid" panose="00000700000000000000" pitchFamily="2" charset="-78"/>
                        </a:rPr>
                        <a:t>مدت کلاس و کارگاه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200" dirty="0">
                          <a:effectLst/>
                          <a:cs typeface="B Jadid" panose="00000700000000000000" pitchFamily="2" charset="-78"/>
                        </a:rPr>
                        <a:t>دوره آموزشی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237852"/>
                  </a:ext>
                </a:extLst>
              </a:tr>
              <a:tr h="11341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 dirty="0">
                          <a:effectLst/>
                          <a:cs typeface="B Jadid" panose="00000700000000000000" pitchFamily="2" charset="-78"/>
                        </a:rPr>
                        <a:t>۶</a:t>
                      </a:r>
                      <a:r>
                        <a:rPr lang="ar-SA" sz="3600" dirty="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۳۵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۲۸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دوره آموزشی مقدماتی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3134266"/>
                  </a:ext>
                </a:extLst>
              </a:tr>
              <a:tr h="11341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۱۰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۳۲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۷۲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 dirty="0">
                          <a:effectLst/>
                          <a:cs typeface="B Jadid" panose="00000700000000000000" pitchFamily="2" charset="-78"/>
                        </a:rPr>
                        <a:t>دوره آموزشی مربی کودک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7912888"/>
                  </a:ext>
                </a:extLst>
              </a:tr>
              <a:tr h="1134126"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۱۰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۳۰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a-IR" sz="3600">
                          <a:effectLst/>
                          <a:cs typeface="B Jadid" panose="00000700000000000000" pitchFamily="2" charset="-78"/>
                        </a:rPr>
                        <a:t>۱۳۳</a:t>
                      </a:r>
                      <a:r>
                        <a:rPr lang="ar-SA" sz="3600">
                          <a:effectLst/>
                          <a:cs typeface="B Jadid" panose="00000700000000000000" pitchFamily="2" charset="-78"/>
                        </a:rPr>
                        <a:t> ساعت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3600" dirty="0">
                          <a:effectLst/>
                          <a:cs typeface="B Jadid" panose="00000700000000000000" pitchFamily="2" charset="-78"/>
                        </a:rPr>
                        <a:t>دوره آموزشی مربی نوجوان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Jadid" panose="000007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785734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5FD9AA-49EA-C173-E840-60D06935DC9F}"/>
              </a:ext>
            </a:extLst>
          </p:cNvPr>
          <p:cNvSpPr txBox="1"/>
          <p:nvPr/>
        </p:nvSpPr>
        <p:spPr>
          <a:xfrm>
            <a:off x="-744760" y="476672"/>
            <a:ext cx="12817423" cy="816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SA" sz="4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ضلع اول: </a:t>
            </a:r>
            <a:r>
              <a:rPr lang="ar-S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Jadid" panose="00000700000000000000" pitchFamily="2" charset="-78"/>
              </a:rPr>
              <a:t>آموزش و توانمندسازی مربیان و کادر مجموعه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31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2E2CE-FD83-2327-52B4-F02EC53C88DD}"/>
              </a:ext>
            </a:extLst>
          </p:cNvPr>
          <p:cNvSpPr txBox="1"/>
          <p:nvPr/>
        </p:nvSpPr>
        <p:spPr>
          <a:xfrm>
            <a:off x="7392144" y="260648"/>
            <a:ext cx="4464496" cy="5722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6000" b="1" dirty="0">
                <a:solidFill>
                  <a:srgbClr val="FFFF00"/>
                </a:solidFill>
                <a:latin typeface="Times New Roman" panose="02020603050405020304" pitchFamily="18" charset="0"/>
                <a:cs typeface="B Jadid" panose="00000700000000000000" pitchFamily="2" charset="-78"/>
              </a:rPr>
              <a:t>ضلع دوم: </a:t>
            </a:r>
            <a:endParaRPr lang="fa-IR" sz="6000" b="1" dirty="0">
              <a:solidFill>
                <a:srgbClr val="FFFF00"/>
              </a:solidFill>
              <a:latin typeface="Times New Roman" panose="02020603050405020304" pitchFamily="18" charset="0"/>
              <a:cs typeface="B Jadid" panose="00000700000000000000" pitchFamily="2" charset="-78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6000" b="1" dirty="0">
                <a:latin typeface="Times New Roman" panose="02020603050405020304" pitchFamily="18" charset="0"/>
                <a:cs typeface="B Jadid" panose="00000700000000000000" pitchFamily="2" charset="-78"/>
              </a:rPr>
              <a:t>آموزش و توانمندسازی</a:t>
            </a:r>
            <a:endParaRPr lang="fa-IR" sz="6000" b="1" dirty="0">
              <a:latin typeface="Times New Roman" panose="02020603050405020304" pitchFamily="18" charset="0"/>
              <a:cs typeface="B Jadid" panose="00000700000000000000" pitchFamily="2" charset="-78"/>
            </a:endParaRPr>
          </a:p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SA" sz="6000" b="1" dirty="0">
                <a:latin typeface="Times New Roman" panose="02020603050405020304" pitchFamily="18" charset="0"/>
                <a:cs typeface="B Jadid" panose="00000700000000000000" pitchFamily="2" charset="-78"/>
              </a:rPr>
              <a:t> خانواده</a:t>
            </a:r>
            <a:endParaRPr lang="en-US" sz="6000" b="1" dirty="0">
              <a:latin typeface="Times New Roman" panose="02020603050405020304" pitchFamily="18" charset="0"/>
              <a:cs typeface="B Jadid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026E80-5ADF-CA36-169E-F3DE8C52B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12" y="-2738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137086</TotalTime>
  <Words>4100</Words>
  <Application>Microsoft Office PowerPoint</Application>
  <PresentationFormat>Widescreen</PresentationFormat>
  <Paragraphs>431</Paragraphs>
  <Slides>53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6" baseType="lpstr">
      <vt:lpstr>Nirmala UI</vt:lpstr>
      <vt:lpstr>B Arshia</vt:lpstr>
      <vt:lpstr>B Titr</vt:lpstr>
      <vt:lpstr>BNazaninBold</vt:lpstr>
      <vt:lpstr>Times New Roman</vt:lpstr>
      <vt:lpstr>B Koodak</vt:lpstr>
      <vt:lpstr>B Jadid</vt:lpstr>
      <vt:lpstr>Symbol</vt:lpstr>
      <vt:lpstr>B Zar</vt:lpstr>
      <vt:lpstr>SymbolMT</vt:lpstr>
      <vt:lpstr>B Nazanin</vt:lpstr>
      <vt:lpstr>Gill Sans MT</vt:lpstr>
      <vt:lpstr>Digi Hamishe Bold</vt:lpstr>
      <vt:lpstr>BNazanin</vt:lpstr>
      <vt:lpstr>Calibri</vt:lpstr>
      <vt:lpstr>Arial</vt:lpstr>
      <vt:lpstr> Zaman</vt:lpstr>
      <vt:lpstr>2  Titr</vt:lpstr>
      <vt:lpstr>IRANSans Black</vt:lpstr>
      <vt:lpstr>TimesNewRomanPSMT</vt:lpstr>
      <vt:lpstr>2  Jadid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qhh</dc:creator>
  <cp:lastModifiedBy>Prec 2</cp:lastModifiedBy>
  <cp:revision>397</cp:revision>
  <dcterms:created xsi:type="dcterms:W3CDTF">2022-08-20T14:14:19Z</dcterms:created>
  <dcterms:modified xsi:type="dcterms:W3CDTF">2025-01-20T23:08:12Z</dcterms:modified>
</cp:coreProperties>
</file>