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97" r:id="rId1"/>
  </p:sldMasterIdLst>
  <p:notesMasterIdLst>
    <p:notesMasterId r:id="rId27"/>
  </p:notesMasterIdLst>
  <p:sldIdLst>
    <p:sldId id="257" r:id="rId2"/>
    <p:sldId id="258" r:id="rId3"/>
    <p:sldId id="259" r:id="rId4"/>
    <p:sldId id="565" r:id="rId5"/>
    <p:sldId id="562" r:id="rId6"/>
    <p:sldId id="569" r:id="rId7"/>
    <p:sldId id="553" r:id="rId8"/>
    <p:sldId id="493" r:id="rId9"/>
    <p:sldId id="548" r:id="rId10"/>
    <p:sldId id="543" r:id="rId11"/>
    <p:sldId id="547" r:id="rId12"/>
    <p:sldId id="544" r:id="rId13"/>
    <p:sldId id="546" r:id="rId14"/>
    <p:sldId id="545" r:id="rId15"/>
    <p:sldId id="552" r:id="rId16"/>
    <p:sldId id="550" r:id="rId17"/>
    <p:sldId id="554" r:id="rId18"/>
    <p:sldId id="557" r:id="rId19"/>
    <p:sldId id="556" r:id="rId20"/>
    <p:sldId id="558" r:id="rId21"/>
    <p:sldId id="559" r:id="rId22"/>
    <p:sldId id="560" r:id="rId23"/>
    <p:sldId id="564" r:id="rId24"/>
    <p:sldId id="568" r:id="rId25"/>
    <p:sldId id="566" r:id="rId26"/>
  </p:sldIdLst>
  <p:sldSz cx="12192000" cy="6858000"/>
  <p:notesSz cx="6858000" cy="9144000"/>
  <p:embeddedFontLst>
    <p:embeddedFont>
      <p:font typeface="Corbel" pitchFamily="34" charset="0"/>
      <p:regular r:id="rId28"/>
      <p:bold r:id="rId29"/>
      <p:italic r:id="rId30"/>
      <p:boldItalic r:id="rId31"/>
    </p:embeddedFont>
    <p:embeddedFont>
      <p:font typeface="B Titr" pitchFamily="2" charset="-78"/>
      <p:bold r:id="rId32"/>
    </p:embeddedFont>
    <p:embeddedFont>
      <p:font typeface="B Zar" pitchFamily="2" charset="-78"/>
      <p:regular r:id="rId33"/>
      <p:bold r:id="rId34"/>
    </p:embeddedFont>
    <p:embeddedFont>
      <p:font typeface="AngsanaUPC" pitchFamily="18" charset="-34"/>
      <p:regular r:id="rId35"/>
      <p:bold r:id="rId36"/>
      <p:italic r:id="rId37"/>
      <p:boldItalic r:id="rId38"/>
    </p:embeddedFont>
    <p:embeddedFont>
      <p:font typeface="B Koodak" pitchFamily="2" charset="-78"/>
      <p:bold r:id="rId39"/>
    </p:embeddedFont>
    <p:embeddedFont>
      <p:font typeface="IRANSans Black" charset="-78"/>
      <p:bold r:id="rId40"/>
    </p:embeddedFont>
    <p:embeddedFont>
      <p:font typeface="Calibri" pitchFamily="34" charset="0"/>
      <p:regular r:id="rId41"/>
      <p:bold r:id="rId42"/>
      <p:italic r:id="rId43"/>
      <p:boldItalic r:id="rId44"/>
    </p:embeddedFont>
    <p:embeddedFont>
      <p:font typeface="Wingdings 2" pitchFamily="18" charset="2"/>
      <p:regular r:id="rId45"/>
    </p:embeddedFont>
    <p:embeddedFont>
      <p:font typeface="Wingdings 3" pitchFamily="18" charset="2"/>
      <p:regular r:id="rId4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00"/>
    <a:srgbClr val="990033"/>
    <a:srgbClr val="CC0000"/>
    <a:srgbClr val="D60093"/>
    <a:srgbClr val="FF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8309" autoAdjust="0"/>
    <p:restoredTop sz="58602" autoAdjust="0"/>
  </p:normalViewPr>
  <p:slideViewPr>
    <p:cSldViewPr snapToGrid="0">
      <p:cViewPr varScale="1">
        <p:scale>
          <a:sx n="41" d="100"/>
          <a:sy n="41" d="100"/>
        </p:scale>
        <p:origin x="-132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73543F-AEC7-4307-B4B7-7012ED94245B}" type="datetimeFigureOut">
              <a:rPr lang="en-US" smtClean="0"/>
              <a:pPr/>
              <a:t>2/10/2025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004390-4194-496F-9B5F-595A027647C6}" type="slidenum">
              <a:rPr lang="en-US" smtClean="0"/>
              <a:pPr/>
              <a:t>‹#›</a:t>
            </a:fld>
            <a:endParaRPr lang="en-US" dirty="0"/>
          </a:p>
        </p:txBody>
      </p:sp>
    </p:spTree>
    <p:extLst>
      <p:ext uri="{BB962C8B-B14F-4D97-AF65-F5344CB8AC3E}">
        <p14:creationId xmlns="" xmlns:p14="http://schemas.microsoft.com/office/powerpoint/2010/main" val="1570563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04390-4194-496F-9B5F-595A027647C6}" type="slidenum">
              <a:rPr lang="en-US" smtClean="0"/>
              <a:pPr/>
              <a:t>3</a:t>
            </a:fld>
            <a:endParaRPr lang="en-US" dirty="0"/>
          </a:p>
        </p:txBody>
      </p:sp>
    </p:spTree>
    <p:extLst>
      <p:ext uri="{BB962C8B-B14F-4D97-AF65-F5344CB8AC3E}">
        <p14:creationId xmlns="" xmlns:p14="http://schemas.microsoft.com/office/powerpoint/2010/main" val="3484994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004390-4194-496F-9B5F-595A027647C6}" type="slidenum">
              <a:rPr lang="en-US" smtClean="0"/>
              <a:pPr/>
              <a:t>21</a:t>
            </a:fld>
            <a:endParaRPr lang="en-US" dirty="0"/>
          </a:p>
        </p:txBody>
      </p:sp>
    </p:spTree>
    <p:extLst>
      <p:ext uri="{BB962C8B-B14F-4D97-AF65-F5344CB8AC3E}">
        <p14:creationId xmlns="" xmlns:p14="http://schemas.microsoft.com/office/powerpoint/2010/main" val="1267773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FA004390-4194-496F-9B5F-595A027647C6}" type="slidenum">
              <a:rPr lang="en-US" smtClean="0"/>
              <a:pPr/>
              <a:t>22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342900" lvl="0" indent="-342900" algn="r" defTabSz="914400" rtl="1" eaLnBrk="1" latinLnBrk="0" hangingPunct="1">
              <a:lnSpc>
                <a:spcPct val="150000"/>
              </a:lnSpc>
              <a:spcBef>
                <a:spcPct val="20000"/>
              </a:spcBef>
              <a:buFont typeface="Arial" pitchFamily="34" charset="0"/>
            </a:pPr>
            <a:endParaRPr lang="en-US" sz="3600" kern="1200" dirty="0">
              <a:solidFill>
                <a:srgbClr val="0070C0"/>
              </a:solidFill>
              <a:latin typeface="+mn-lt"/>
              <a:ea typeface="+mn-ea"/>
              <a:cs typeface="B Koodak" panose="00000700000000000000" pitchFamily="2" charset="-78"/>
            </a:endParaRPr>
          </a:p>
        </p:txBody>
      </p:sp>
      <p:sp>
        <p:nvSpPr>
          <p:cNvPr id="4" name="Slide Number Placeholder 3"/>
          <p:cNvSpPr>
            <a:spLocks noGrp="1"/>
          </p:cNvSpPr>
          <p:nvPr>
            <p:ph type="sldNum" sz="quarter" idx="10"/>
          </p:nvPr>
        </p:nvSpPr>
        <p:spPr/>
        <p:txBody>
          <a:bodyPr/>
          <a:lstStyle/>
          <a:p>
            <a:fld id="{FA004390-4194-496F-9B5F-595A027647C6}" type="slidenum">
              <a:rPr lang="en-US" smtClean="0"/>
              <a:pPr/>
              <a:t>23</a:t>
            </a:fld>
            <a:endParaRPr lang="en-US" dirty="0"/>
          </a:p>
        </p:txBody>
      </p:sp>
    </p:spTree>
    <p:extLst>
      <p:ext uri="{BB962C8B-B14F-4D97-AF65-F5344CB8AC3E}">
        <p14:creationId xmlns="" xmlns:p14="http://schemas.microsoft.com/office/powerpoint/2010/main" val="194965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A004390-4194-496F-9B5F-595A027647C6}" type="slidenum">
              <a:rPr lang="en-US" smtClean="0"/>
              <a:pPr/>
              <a:t>24</a:t>
            </a:fld>
            <a:endParaRPr lang="en-US" dirty="0"/>
          </a:p>
        </p:txBody>
      </p:sp>
    </p:spTree>
    <p:extLst>
      <p:ext uri="{BB962C8B-B14F-4D97-AF65-F5344CB8AC3E}">
        <p14:creationId xmlns="" xmlns:p14="http://schemas.microsoft.com/office/powerpoint/2010/main" val="2208976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a:endParaRPr lang="en-US" dirty="0"/>
          </a:p>
        </p:txBody>
      </p:sp>
      <p:sp>
        <p:nvSpPr>
          <p:cNvPr id="4" name="Slide Number Placeholder 3"/>
          <p:cNvSpPr>
            <a:spLocks noGrp="1"/>
          </p:cNvSpPr>
          <p:nvPr>
            <p:ph type="sldNum" sz="quarter" idx="10"/>
          </p:nvPr>
        </p:nvSpPr>
        <p:spPr/>
        <p:txBody>
          <a:bodyPr/>
          <a:lstStyle/>
          <a:p>
            <a:fld id="{FA004390-4194-496F-9B5F-595A027647C6}" type="slidenum">
              <a:rPr lang="en-US" smtClean="0"/>
              <a:pPr/>
              <a:t>5</a:t>
            </a:fld>
            <a:endParaRPr lang="en-US" dirty="0"/>
          </a:p>
        </p:txBody>
      </p:sp>
    </p:spTree>
    <p:extLst>
      <p:ext uri="{BB962C8B-B14F-4D97-AF65-F5344CB8AC3E}">
        <p14:creationId xmlns="" xmlns:p14="http://schemas.microsoft.com/office/powerpoint/2010/main" val="408553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معرفی کار با هیجان و ابهام در هدف (معرفی تبلیغی  و بیان فعالیت در ضمن یک داستان یا خاطره)  داستان برند</a:t>
            </a:r>
            <a:endParaRPr lang="en-US" dirty="0"/>
          </a:p>
        </p:txBody>
      </p:sp>
      <p:sp>
        <p:nvSpPr>
          <p:cNvPr id="4" name="Slide Number Placeholder 3"/>
          <p:cNvSpPr>
            <a:spLocks noGrp="1"/>
          </p:cNvSpPr>
          <p:nvPr>
            <p:ph type="sldNum" sz="quarter" idx="10"/>
          </p:nvPr>
        </p:nvSpPr>
        <p:spPr/>
        <p:txBody>
          <a:bodyPr/>
          <a:lstStyle/>
          <a:p>
            <a:fld id="{FA004390-4194-496F-9B5F-595A027647C6}" type="slidenum">
              <a:rPr lang="en-US" smtClean="0"/>
              <a:pPr/>
              <a:t>8</a:t>
            </a:fld>
            <a:endParaRPr lang="en-US" dirty="0"/>
          </a:p>
        </p:txBody>
      </p:sp>
    </p:spTree>
    <p:extLst>
      <p:ext uri="{BB962C8B-B14F-4D97-AF65-F5344CB8AC3E}">
        <p14:creationId xmlns="" xmlns:p14="http://schemas.microsoft.com/office/powerpoint/2010/main" val="1710084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FA004390-4194-496F-9B5F-595A027647C6}" type="slidenum">
              <a:rPr lang="en-US" smtClean="0"/>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lgn="r" rtl="1"/>
            <a:r>
              <a:rPr lang="fa-IR" sz="1200" b="1" kern="1200" dirty="0">
                <a:solidFill>
                  <a:schemeClr val="tx1"/>
                </a:solidFill>
                <a:effectLst/>
                <a:latin typeface="+mn-lt"/>
                <a:ea typeface="+mn-ea"/>
                <a:cs typeface="+mn-cs"/>
              </a:rPr>
              <a:t>جنس فعالیت شما در کدام از انواع قالب ها هست؟ (قالب از 32 قالب موجود) </a:t>
            </a:r>
            <a:r>
              <a:rPr lang="ar-SA" sz="1200" b="1" kern="1200" dirty="0">
                <a:solidFill>
                  <a:schemeClr val="tx1"/>
                </a:solidFill>
                <a:effectLst/>
                <a:latin typeface="+mn-lt"/>
                <a:ea typeface="+mn-ea"/>
                <a:cs typeface="+mn-cs"/>
              </a:rPr>
              <a:t>در قالب‌‌های ارائه معارف و اهداف تبلیغی (مانند کلاس داری، اجرا و مجری‌گری، مشاوره چهره به چهره و پاسخگویی، مناظره، منبر و خطابه، روایتگری، نمایشگاه داری و...) </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004390-4194-496F-9B5F-595A027647C6}" type="slidenum">
              <a:rPr lang="en-US" smtClean="0"/>
              <a:pPr/>
              <a:t>10</a:t>
            </a:fld>
            <a:endParaRPr lang="en-US" dirty="0"/>
          </a:p>
        </p:txBody>
      </p:sp>
    </p:spTree>
    <p:extLst>
      <p:ext uri="{BB962C8B-B14F-4D97-AF65-F5344CB8AC3E}">
        <p14:creationId xmlns="" xmlns:p14="http://schemas.microsoft.com/office/powerpoint/2010/main" val="3557047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fa-IR" sz="1200" kern="1200" dirty="0">
                <a:solidFill>
                  <a:schemeClr val="tx1"/>
                </a:solidFill>
                <a:effectLst/>
                <a:latin typeface="+mn-lt"/>
                <a:ea typeface="+mn-ea"/>
                <a:cs typeface="+mn-cs"/>
              </a:rPr>
              <a:t>آیا حجم برنامه و طول زمان خاصی یا حتی استمرار برای تاثیر گذاری و رفع نیاز لازم است؟ (ضمنی)</a:t>
            </a:r>
            <a:endParaRPr lang="en-US" sz="1200" kern="1200" dirty="0">
              <a:solidFill>
                <a:schemeClr val="tx1"/>
              </a:solidFill>
              <a:effectLst/>
              <a:latin typeface="+mn-lt"/>
              <a:ea typeface="+mn-ea"/>
              <a:cs typeface="+mn-cs"/>
            </a:endParaRPr>
          </a:p>
          <a:p>
            <a:pPr algn="r" rtl="1"/>
            <a:r>
              <a:rPr lang="fa-IR" sz="1200" kern="1200" dirty="0">
                <a:solidFill>
                  <a:schemeClr val="tx1"/>
                </a:solidFill>
                <a:effectLst/>
                <a:latin typeface="+mn-lt"/>
                <a:ea typeface="+mn-ea"/>
                <a:cs typeface="+mn-cs"/>
              </a:rPr>
              <a:t>برای فعالیت شما به چه مقدمات و لوازم نیاز است؟ (محیط خاص، ابزار و امکانات خاص، حجم استفاده از فناوری، آیا این فعالیت فردی است یا گروهی ، تعداد افراد درگیر در اجرا، اعضاء تیم مجری این فعالیت چند نفر و کیستند؟ آموزش‌ها و مهارتهای لازم برای مجری برنامه نیاز است و کدامند؟</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004390-4194-496F-9B5F-595A027647C6}" type="slidenum">
              <a:rPr lang="en-US" smtClean="0"/>
              <a:pPr/>
              <a:t>12</a:t>
            </a:fld>
            <a:endParaRPr lang="en-US" dirty="0"/>
          </a:p>
        </p:txBody>
      </p:sp>
    </p:spTree>
    <p:extLst>
      <p:ext uri="{BB962C8B-B14F-4D97-AF65-F5344CB8AC3E}">
        <p14:creationId xmlns="" xmlns:p14="http://schemas.microsoft.com/office/powerpoint/2010/main" val="1044766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r>
              <a:rPr lang="fa-IR" sz="1200" kern="1200" dirty="0">
                <a:solidFill>
                  <a:schemeClr val="tx1"/>
                </a:solidFill>
                <a:effectLst/>
                <a:latin typeface="+mn-lt"/>
                <a:ea typeface="+mn-ea"/>
                <a:cs typeface="+mn-cs"/>
              </a:rPr>
              <a:t>آیا حجم برنامه و طول زمان خاصی یا حتی استمرار برای تاثیر گذاری و رفع نیاز لازم است؟ (ضمنی)</a:t>
            </a:r>
            <a:endParaRPr lang="en-US" sz="1200" kern="1200" dirty="0">
              <a:solidFill>
                <a:schemeClr val="tx1"/>
              </a:solidFill>
              <a:effectLst/>
              <a:latin typeface="+mn-lt"/>
              <a:ea typeface="+mn-ea"/>
              <a:cs typeface="+mn-cs"/>
            </a:endParaRPr>
          </a:p>
          <a:p>
            <a:pPr algn="r" rtl="1"/>
            <a:r>
              <a:rPr lang="fa-IR" sz="1200" kern="1200" dirty="0">
                <a:solidFill>
                  <a:schemeClr val="tx1"/>
                </a:solidFill>
                <a:effectLst/>
                <a:latin typeface="+mn-lt"/>
                <a:ea typeface="+mn-ea"/>
                <a:cs typeface="+mn-cs"/>
              </a:rPr>
              <a:t>برای فعالیت شما به چه مقدمات و لوازم نیاز است؟ (محیط خاص، ابزار و امکانات خاص، حجم استفاده از فناوری، آیا این فعالیت فردی است یا گروهی ، تعداد افراد درگیر در اجرا، اعضاء تیم مجری این فعالیت چند نفر و کیستند؟ آموزش‌ها و مهارتهای لازم برای مجری برنامه نیاز است و کدامند؟</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004390-4194-496F-9B5F-595A027647C6}" type="slidenum">
              <a:rPr lang="en-US" smtClean="0"/>
              <a:pPr/>
              <a:t>14</a:t>
            </a:fld>
            <a:endParaRPr lang="en-US" dirty="0"/>
          </a:p>
        </p:txBody>
      </p:sp>
    </p:spTree>
    <p:extLst>
      <p:ext uri="{BB962C8B-B14F-4D97-AF65-F5344CB8AC3E}">
        <p14:creationId xmlns="" xmlns:p14="http://schemas.microsoft.com/office/powerpoint/2010/main" val="1386304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004390-4194-496F-9B5F-595A027647C6}" type="slidenum">
              <a:rPr lang="en-US" smtClean="0"/>
              <a:pPr/>
              <a:t>16</a:t>
            </a:fld>
            <a:endParaRPr lang="en-US" dirty="0"/>
          </a:p>
        </p:txBody>
      </p:sp>
    </p:spTree>
    <p:extLst>
      <p:ext uri="{BB962C8B-B14F-4D97-AF65-F5344CB8AC3E}">
        <p14:creationId xmlns="" xmlns:p14="http://schemas.microsoft.com/office/powerpoint/2010/main" val="1415106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rt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004390-4194-496F-9B5F-595A027647C6}" type="slidenum">
              <a:rPr lang="en-US" smtClean="0"/>
              <a:pPr/>
              <a:t>18</a:t>
            </a:fld>
            <a:endParaRPr lang="en-US" dirty="0"/>
          </a:p>
        </p:txBody>
      </p:sp>
    </p:spTree>
    <p:extLst>
      <p:ext uri="{BB962C8B-B14F-4D97-AF65-F5344CB8AC3E}">
        <p14:creationId xmlns="" xmlns:p14="http://schemas.microsoft.com/office/powerpoint/2010/main" val="1548239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61AC2D6A-7C51-4B2A-ABEB-72039FE09412}" type="datetimeFigureOut">
              <a:rPr lang="en-US" smtClean="0"/>
              <a:pPr/>
              <a:t>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DB500B-777B-4297-A779-77F8B86CA308}" type="slidenum">
              <a:rPr lang="en-US" smtClean="0"/>
              <a:pPr/>
              <a:t>‹#›</a:t>
            </a:fld>
            <a:endParaRPr lang="en-US" dirty="0"/>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AC2D6A-7C51-4B2A-ABEB-72039FE09412}" type="datetimeFigureOut">
              <a:rPr lang="en-US" smtClean="0"/>
              <a:pPr/>
              <a:t>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DB500B-777B-4297-A779-77F8B86CA30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9042400" y="274641"/>
            <a:ext cx="2540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304801"/>
            <a:ext cx="8026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AC2D6A-7C51-4B2A-ABEB-72039FE09412}" type="datetimeFigureOut">
              <a:rPr lang="en-US" smtClean="0"/>
              <a:pPr/>
              <a:t>2/10/2025</a:t>
            </a:fld>
            <a:endParaRPr lang="en-US" dirty="0"/>
          </a:p>
        </p:txBody>
      </p:sp>
      <p:sp>
        <p:nvSpPr>
          <p:cNvPr id="5" name="Footer Placeholder 4"/>
          <p:cNvSpPr>
            <a:spLocks noGrp="1"/>
          </p:cNvSpPr>
          <p:nvPr>
            <p:ph type="ftr" sz="quarter" idx="11"/>
          </p:nvPr>
        </p:nvSpPr>
        <p:spPr>
          <a:xfrm>
            <a:off x="3520796" y="6377460"/>
            <a:ext cx="5115205" cy="365125"/>
          </a:xfrm>
        </p:spPr>
        <p:txBody>
          <a:bodyPr/>
          <a:lstStyle/>
          <a:p>
            <a:endParaRPr lang="en-US" dirty="0"/>
          </a:p>
        </p:txBody>
      </p:sp>
      <p:sp>
        <p:nvSpPr>
          <p:cNvPr id="6" name="Slide Number Placeholder 5"/>
          <p:cNvSpPr>
            <a:spLocks noGrp="1"/>
          </p:cNvSpPr>
          <p:nvPr>
            <p:ph type="sldNum" sz="quarter" idx="12"/>
          </p:nvPr>
        </p:nvSpPr>
        <p:spPr/>
        <p:txBody>
          <a:bodyPr/>
          <a:lstStyle/>
          <a:p>
            <a:fld id="{90DB500B-777B-4297-A779-77F8B86CA30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AC2D6A-7C51-4B2A-ABEB-72039FE09412}" type="datetimeFigureOut">
              <a:rPr lang="en-US" smtClean="0"/>
              <a:pPr/>
              <a:t>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DB500B-777B-4297-A779-77F8B86CA30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1AC2D6A-7C51-4B2A-ABEB-72039FE09412}" type="datetimeFigureOut">
              <a:rPr lang="en-US" smtClean="0"/>
              <a:pPr/>
              <a:t>2/10/2025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DB500B-777B-4297-A779-77F8B86CA30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1AC2D6A-7C51-4B2A-ABEB-72039FE09412}" type="datetimeFigureOut">
              <a:rPr lang="en-US" smtClean="0"/>
              <a:pPr/>
              <a:t>2/10/2025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DB500B-777B-4297-A779-77F8B86CA30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1AC2D6A-7C51-4B2A-ABEB-72039FE09412}" type="datetimeFigureOut">
              <a:rPr lang="en-US" smtClean="0"/>
              <a:pPr/>
              <a:t>2/10/2025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DB500B-777B-4297-A779-77F8B86CA30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1AC2D6A-7C51-4B2A-ABEB-72039FE09412}" type="datetimeFigureOut">
              <a:rPr lang="en-US" smtClean="0"/>
              <a:pPr/>
              <a:t>2/10/2025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DB500B-777B-4297-A779-77F8B86CA30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AC2D6A-7C51-4B2A-ABEB-72039FE09412}" type="datetimeFigureOut">
              <a:rPr lang="en-US" smtClean="0"/>
              <a:pPr/>
              <a:t>2/10/2025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DB500B-777B-4297-A779-77F8B86CA30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1AC2D6A-7C51-4B2A-ABEB-72039FE09412}" type="datetimeFigureOut">
              <a:rPr lang="en-US" smtClean="0"/>
              <a:pPr/>
              <a:t>2/10/2025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DB500B-777B-4297-A779-77F8B86CA308}" type="slidenum">
              <a:rPr lang="en-US" smtClean="0"/>
              <a:pPr/>
              <a:t>‹#›</a:t>
            </a:fld>
            <a:endParaRPr lang="en-US" dirty="0"/>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61AC2D6A-7C51-4B2A-ABEB-72039FE09412}" type="datetimeFigureOut">
              <a:rPr lang="en-US" smtClean="0"/>
              <a:pPr/>
              <a:t>2/10/2025</a:t>
            </a:fld>
            <a:endParaRPr lang="en-US" dirty="0"/>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11119104" y="1170432"/>
            <a:ext cx="978485" cy="201168"/>
          </a:xfrm>
        </p:spPr>
        <p:txBody>
          <a:bodyPr/>
          <a:lstStyle/>
          <a:p>
            <a:fld id="{90DB500B-777B-4297-A779-77F8B86CA308}"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1AC2D6A-7C51-4B2A-ABEB-72039FE09412}" type="datetimeFigureOut">
              <a:rPr lang="en-US" smtClean="0"/>
              <a:pPr/>
              <a:t>2/10/2025</a:t>
            </a:fld>
            <a:endParaRPr lang="en-US" dirty="0"/>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0DB500B-777B-4297-A779-77F8B86CA30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xStyles>
    <p:titleStyle>
      <a:lvl1pPr algn="l" rtl="1"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r" rtl="1"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r" rtl="1"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r" rtl="1"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r" rtl="1"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r" rtl="1"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r" rtl="1"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r" rtl="1"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r" rtl="1"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r" rtl="1"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FanAfar\PICs\Besm2.pn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2725009" y="524772"/>
            <a:ext cx="7253203" cy="5694086"/>
          </a:xfrm>
          <a:prstGeom prst="rect">
            <a:avLst/>
          </a:prstGeom>
          <a:noFill/>
        </p:spPr>
      </p:pic>
      <p:pic>
        <p:nvPicPr>
          <p:cNvPr id="1026" name="Picture 2" descr="C:\Users\P C\Desktop\nody-عکس-بسم-الله-الرحمن-الرحیم-متحرک-1636740499.jpg"/>
          <p:cNvPicPr>
            <a:picLocks noChangeAspect="1" noChangeArrowheads="1"/>
          </p:cNvPicPr>
          <p:nvPr/>
        </p:nvPicPr>
        <p:blipFill>
          <a:blip r:embed="rId3"/>
          <a:srcRect/>
          <a:stretch>
            <a:fillRect/>
          </a:stretch>
        </p:blipFill>
        <p:spPr bwMode="auto">
          <a:xfrm>
            <a:off x="1022924" y="882320"/>
            <a:ext cx="9835576" cy="4937459"/>
          </a:xfrm>
          <a:prstGeom prst="rect">
            <a:avLst/>
          </a:prstGeom>
          <a:noFill/>
        </p:spPr>
      </p:pic>
      <p:pic>
        <p:nvPicPr>
          <p:cNvPr id="1027" name="Picture 3"/>
          <p:cNvPicPr>
            <a:picLocks noChangeAspect="1" noChangeArrowheads="1"/>
          </p:cNvPicPr>
          <p:nvPr/>
        </p:nvPicPr>
        <p:blipFill>
          <a:blip r:embed="rId4"/>
          <a:srcRect/>
          <a:stretch>
            <a:fillRect/>
          </a:stretch>
        </p:blipFill>
        <p:spPr bwMode="auto">
          <a:xfrm>
            <a:off x="0" y="7938"/>
            <a:ext cx="12192000" cy="6858000"/>
          </a:xfrm>
          <a:prstGeom prst="rect">
            <a:avLst/>
          </a:prstGeom>
          <a:noFill/>
          <a:ln w="9525">
            <a:noFill/>
            <a:miter lim="800000"/>
            <a:headEnd/>
            <a:tailEnd/>
          </a:ln>
          <a:effectLst/>
        </p:spPr>
      </p:pic>
    </p:spTree>
    <p:extLst>
      <p:ext uri="{BB962C8B-B14F-4D97-AF65-F5344CB8AC3E}">
        <p14:creationId xmlns="" xmlns:p14="http://schemas.microsoft.com/office/powerpoint/2010/main" val="31292992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250" fill="hold"/>
                                        <p:tgtEl>
                                          <p:spTgt spid="4"/>
                                        </p:tgtEl>
                                        <p:attrNameLst>
                                          <p:attrName>ppt_w</p:attrName>
                                        </p:attrNameLst>
                                      </p:cBhvr>
                                      <p:tavLst>
                                        <p:tav tm="0">
                                          <p:val>
                                            <p:fltVal val="0"/>
                                          </p:val>
                                        </p:tav>
                                        <p:tav tm="100000">
                                          <p:val>
                                            <p:strVal val="#ppt_w"/>
                                          </p:val>
                                        </p:tav>
                                      </p:tavLst>
                                    </p:anim>
                                    <p:anim calcmode="lin" valueType="num">
                                      <p:cBhvr>
                                        <p:cTn id="8" dur="1250" fill="hold"/>
                                        <p:tgtEl>
                                          <p:spTgt spid="4"/>
                                        </p:tgtEl>
                                        <p:attrNameLst>
                                          <p:attrName>ppt_h</p:attrName>
                                        </p:attrNameLst>
                                      </p:cBhvr>
                                      <p:tavLst>
                                        <p:tav tm="0">
                                          <p:val>
                                            <p:fltVal val="0"/>
                                          </p:val>
                                        </p:tav>
                                        <p:tav tm="100000">
                                          <p:val>
                                            <p:strVal val="#ppt_h"/>
                                          </p:val>
                                        </p:tav>
                                      </p:tavLst>
                                    </p:anim>
                                    <p:animEffect transition="in" filter="fade">
                                      <p:cBhvr>
                                        <p:cTn id="9"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flipH="1" flipV="1">
            <a:off x="10159573" y="-1"/>
            <a:ext cx="2032427" cy="1777874"/>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6"/>
          <p:cNvSpPr/>
          <p:nvPr/>
        </p:nvSpPr>
        <p:spPr>
          <a:xfrm rot="16200000">
            <a:off x="3081968" y="3150827"/>
            <a:ext cx="490251" cy="6946135"/>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328141" y="0"/>
            <a:ext cx="8606843" cy="923330"/>
          </a:xfrm>
          <a:prstGeom prst="rect">
            <a:avLst/>
          </a:prstGeom>
        </p:spPr>
        <p:txBody>
          <a:bodyPr wrap="none">
            <a:spAutoFit/>
          </a:bodyPr>
          <a:lstStyle/>
          <a:p>
            <a:pPr algn="ctr"/>
            <a:r>
              <a:rPr lang="fa-IR" sz="5400" b="1" dirty="0">
                <a:ln w="9525">
                  <a:solidFill>
                    <a:schemeClr val="bg1"/>
                  </a:solidFill>
                  <a:prstDash val="solid"/>
                </a:ln>
                <a:effectLst>
                  <a:outerShdw blurRad="12700" dist="38100" dir="2700000" algn="tl" rotWithShape="0">
                    <a:schemeClr val="accent5">
                      <a:lumMod val="60000"/>
                      <a:lumOff val="40000"/>
                    </a:schemeClr>
                  </a:outerShdw>
                </a:effectLst>
                <a:cs typeface="B Titr" panose="00000700000000000000" pitchFamily="2" charset="-78"/>
              </a:rPr>
              <a:t>معرفی فعالیت ( محصول یا </a:t>
            </a:r>
            <a:r>
              <a:rPr lang="fa-IR" sz="5400" b="1" dirty="0" smtClean="0">
                <a:ln w="9525">
                  <a:solidFill>
                    <a:schemeClr val="bg1"/>
                  </a:solidFill>
                  <a:prstDash val="solid"/>
                </a:ln>
                <a:effectLst>
                  <a:outerShdw blurRad="12700" dist="38100" dir="2700000" algn="tl" rotWithShape="0">
                    <a:schemeClr val="accent5">
                      <a:lumMod val="60000"/>
                      <a:lumOff val="40000"/>
                    </a:schemeClr>
                  </a:outerShdw>
                </a:effectLst>
                <a:cs typeface="B Titr" panose="00000700000000000000" pitchFamily="2" charset="-78"/>
              </a:rPr>
              <a:t>خدمت</a:t>
            </a: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Titr" panose="00000700000000000000" pitchFamily="2" charset="-78"/>
            </a:endParaRPr>
          </a:p>
        </p:txBody>
      </p:sp>
      <p:sp>
        <p:nvSpPr>
          <p:cNvPr id="9" name="Subtitle 2"/>
          <p:cNvSpPr txBox="1">
            <a:spLocks/>
          </p:cNvSpPr>
          <p:nvPr/>
        </p:nvSpPr>
        <p:spPr>
          <a:xfrm>
            <a:off x="-145976" y="888940"/>
            <a:ext cx="11630527" cy="6167757"/>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50000"/>
              </a:lnSpc>
            </a:pPr>
            <a:r>
              <a:rPr lang="fa-IR" sz="2400" dirty="0">
                <a:solidFill>
                  <a:srgbClr val="002060"/>
                </a:solidFill>
                <a:cs typeface="B Koodak" panose="00000700000000000000" pitchFamily="2" charset="-78"/>
              </a:rPr>
              <a:t>تبیین فعالیت </a:t>
            </a:r>
            <a:r>
              <a:rPr lang="fa-IR" sz="2400" dirty="0" smtClean="0">
                <a:solidFill>
                  <a:srgbClr val="002060"/>
                </a:solidFill>
                <a:cs typeface="B Koodak" panose="00000700000000000000" pitchFamily="2" charset="-78"/>
              </a:rPr>
              <a:t>:(فعالیت ورسالت هر مبلغ در درجه اول تبلیغ می باشدروش فعالیت تبلیغی  به بصورت سخنرانی،کلاسداری،مشاوره خانواده از قبل از ازدواج تا بعد،پاسخ به سئولات شرعی</a:t>
            </a:r>
            <a:endParaRPr lang="fa-IR" sz="2800" dirty="0">
              <a:solidFill>
                <a:srgbClr val="002060"/>
              </a:solidFill>
              <a:cs typeface="B Koodak" panose="00000700000000000000" pitchFamily="2" charset="-78"/>
            </a:endParaRPr>
          </a:p>
          <a:p>
            <a:pPr lvl="0">
              <a:lnSpc>
                <a:spcPct val="150000"/>
              </a:lnSpc>
            </a:pPr>
            <a:r>
              <a:rPr lang="fa-IR" sz="2800" dirty="0" smtClean="0">
                <a:solidFill>
                  <a:srgbClr val="002060"/>
                </a:solidFill>
                <a:cs typeface="B Koodak" panose="00000700000000000000" pitchFamily="2" charset="-78"/>
              </a:rPr>
              <a:t>فعالیت </a:t>
            </a:r>
            <a:r>
              <a:rPr lang="fa-IR" sz="2800" dirty="0" smtClean="0">
                <a:solidFill>
                  <a:srgbClr val="002060"/>
                </a:solidFill>
                <a:cs typeface="B Koodak" panose="00000700000000000000" pitchFamily="2" charset="-78"/>
              </a:rPr>
              <a:t>باروش تبلیغ واگاهی </a:t>
            </a:r>
            <a:r>
              <a:rPr lang="fa-IR" sz="2800" dirty="0" smtClean="0">
                <a:solidFill>
                  <a:srgbClr val="002060"/>
                </a:solidFill>
                <a:cs typeface="B Koodak" panose="00000700000000000000" pitchFamily="2" charset="-78"/>
              </a:rPr>
              <a:t>مخاطب در استحکام خانواده</a:t>
            </a:r>
            <a:endParaRPr lang="fa-IR" sz="2800" dirty="0" smtClean="0">
              <a:solidFill>
                <a:srgbClr val="002060"/>
              </a:solidFill>
              <a:cs typeface="B Koodak" panose="00000700000000000000" pitchFamily="2" charset="-78"/>
            </a:endParaRPr>
          </a:p>
          <a:p>
            <a:pPr lvl="0">
              <a:lnSpc>
                <a:spcPct val="150000"/>
              </a:lnSpc>
            </a:pPr>
            <a:r>
              <a:rPr lang="fa-IR" sz="2800" dirty="0" smtClean="0">
                <a:solidFill>
                  <a:srgbClr val="002060"/>
                </a:solidFill>
                <a:cs typeface="B Koodak" panose="00000700000000000000" pitchFamily="2" charset="-78"/>
              </a:rPr>
              <a:t>موضوع فعالیت عمومی برای عموم </a:t>
            </a:r>
            <a:r>
              <a:rPr lang="fa-IR" sz="2800" dirty="0" smtClean="0">
                <a:solidFill>
                  <a:srgbClr val="002060"/>
                </a:solidFill>
                <a:cs typeface="B Koodak" panose="00000700000000000000" pitchFamily="2" charset="-78"/>
              </a:rPr>
              <a:t>مردم  </a:t>
            </a:r>
            <a:r>
              <a:rPr lang="fa-IR" sz="2800" dirty="0" smtClean="0">
                <a:solidFill>
                  <a:srgbClr val="002060"/>
                </a:solidFill>
                <a:cs typeface="B Koodak" panose="00000700000000000000" pitchFamily="2" charset="-78"/>
              </a:rPr>
              <a:t>ولی نیازمندان در الویت هستن</a:t>
            </a:r>
            <a:endParaRPr lang="fa-IR" sz="2800" dirty="0">
              <a:solidFill>
                <a:srgbClr val="002060"/>
              </a:solidFill>
              <a:cs typeface="B Koodak" panose="00000700000000000000" pitchFamily="2" charset="-78"/>
            </a:endParaRPr>
          </a:p>
          <a:p>
            <a:pPr lvl="0">
              <a:lnSpc>
                <a:spcPct val="150000"/>
              </a:lnSpc>
            </a:pPr>
            <a:r>
              <a:rPr lang="fa-IR" sz="2800" dirty="0" smtClean="0">
                <a:solidFill>
                  <a:srgbClr val="002060"/>
                </a:solidFill>
                <a:cs typeface="B Koodak" panose="00000700000000000000" pitchFamily="2" charset="-78"/>
              </a:rPr>
              <a:t>:مخاطبین ما همه قشر می باشند بچه ،پیروجوان هر سنی که باشند فرق نمی کند هم جنس مونث ومذکر متاهل ومجرد  همه  با هر نوع پوشش وسن</a:t>
            </a:r>
            <a:endParaRPr lang="fa-IR" sz="2800" dirty="0">
              <a:solidFill>
                <a:srgbClr val="002060"/>
              </a:solidFill>
              <a:cs typeface="B Koodak" panose="00000700000000000000" pitchFamily="2" charset="-78"/>
            </a:endParaRPr>
          </a:p>
          <a:p>
            <a:pPr lvl="0">
              <a:lnSpc>
                <a:spcPct val="150000"/>
              </a:lnSpc>
            </a:pPr>
            <a:r>
              <a:rPr lang="fa-IR" sz="2800" dirty="0">
                <a:solidFill>
                  <a:srgbClr val="002060"/>
                </a:solidFill>
                <a:cs typeface="B Koodak" panose="00000700000000000000" pitchFamily="2" charset="-78"/>
              </a:rPr>
              <a:t>تبلیغات و معرفی </a:t>
            </a:r>
            <a:r>
              <a:rPr lang="fa-IR" sz="2800" dirty="0" smtClean="0">
                <a:solidFill>
                  <a:srgbClr val="002060"/>
                </a:solidFill>
                <a:cs typeface="B Koodak" panose="00000700000000000000" pitchFamily="2" charset="-78"/>
              </a:rPr>
              <a:t>فعالیت مرکز نیکو کاری در راستای خدمات رسانی به قشر نیازمند جامعه می باشدهمراه با مشاوره خانواده دیگر خدمات مثل سخنرانی ومنبر وخطابه وکلاسدار برای عموم می باشد</a:t>
            </a:r>
            <a:endParaRPr lang="fa-IR" sz="2800" dirty="0">
              <a:solidFill>
                <a:srgbClr val="002060"/>
              </a:solidFill>
              <a:cs typeface="B Koodak" panose="00000700000000000000" pitchFamily="2" charset="-78"/>
            </a:endParaRPr>
          </a:p>
        </p:txBody>
      </p:sp>
    </p:spTree>
    <p:extLst>
      <p:ext uri="{BB962C8B-B14F-4D97-AF65-F5344CB8AC3E}">
        <p14:creationId xmlns="" xmlns:p14="http://schemas.microsoft.com/office/powerpoint/2010/main" val="21192066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500"/>
                                        <p:tgtEl>
                                          <p:spTgt spid="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fade">
                                      <p:cBhvr>
                                        <p:cTn id="30"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p:nvPr/>
        </p:nvSpPr>
        <p:spPr>
          <a:xfrm rot="5400000">
            <a:off x="5894024" y="-5894023"/>
            <a:ext cx="495762" cy="12283808"/>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p:cNvSpPr/>
          <p:nvPr/>
        </p:nvSpPr>
        <p:spPr>
          <a:xfrm flipH="1">
            <a:off x="8754741" y="6097779"/>
            <a:ext cx="3437259" cy="76022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hape">
            <a:extLst>
              <a:ext uri="{FF2B5EF4-FFF2-40B4-BE49-F238E27FC236}">
                <a16:creationId xmlns="" xmlns:a16="http://schemas.microsoft.com/office/drawing/2014/main" id="{9ECF3804-EC8B-481A-AEE2-208B7D611847}"/>
              </a:ext>
            </a:extLst>
          </p:cNvPr>
          <p:cNvSpPr/>
          <p:nvPr/>
        </p:nvSpPr>
        <p:spPr>
          <a:xfrm>
            <a:off x="0" y="4"/>
            <a:ext cx="11523664" cy="1183429"/>
          </a:xfrm>
          <a:custGeom>
            <a:avLst/>
            <a:gdLst/>
            <a:ahLst/>
            <a:cxnLst>
              <a:cxn ang="0">
                <a:pos x="wd2" y="hd2"/>
              </a:cxn>
              <a:cxn ang="5400000">
                <a:pos x="wd2" y="hd2"/>
              </a:cxn>
              <a:cxn ang="10800000">
                <a:pos x="wd2" y="hd2"/>
              </a:cxn>
              <a:cxn ang="16200000">
                <a:pos x="wd2" y="hd2"/>
              </a:cxn>
            </a:cxnLst>
            <a:rect l="0" t="0"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8000">
                <a:schemeClr val="accent4"/>
              </a:gs>
              <a:gs pos="76000">
                <a:schemeClr val="accent5"/>
              </a:gs>
            </a:gsLst>
          </a:gra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9" name="Rectangle 8"/>
          <p:cNvSpPr/>
          <p:nvPr/>
        </p:nvSpPr>
        <p:spPr>
          <a:xfrm>
            <a:off x="7687613" y="2242960"/>
            <a:ext cx="4004622" cy="2123658"/>
          </a:xfrm>
          <a:prstGeom prst="rect">
            <a:avLst/>
          </a:prstGeom>
        </p:spPr>
        <p:txBody>
          <a:bodyPr wrap="none">
            <a:spAutoFit/>
          </a:bodyPr>
          <a:lstStyle/>
          <a:p>
            <a:pPr algn="ctr"/>
            <a:r>
              <a:rPr lang="fa-IR" sz="6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B Titr" panose="00000700000000000000" pitchFamily="2" charset="-78"/>
              </a:rPr>
              <a:t>مقدمات و </a:t>
            </a:r>
            <a:endParaRPr lang="en-US" sz="6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B Titr" panose="00000700000000000000" pitchFamily="2" charset="-78"/>
            </a:endParaRPr>
          </a:p>
          <a:p>
            <a:pPr algn="ctr"/>
            <a:r>
              <a:rPr lang="fa-IR" sz="6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B Titr" panose="00000700000000000000" pitchFamily="2" charset="-78"/>
              </a:rPr>
              <a:t>لوازم فعالیت</a:t>
            </a:r>
            <a:endParaRPr 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Titr" panose="00000700000000000000" pitchFamily="2" charset="-78"/>
            </a:endParaRPr>
          </a:p>
        </p:txBody>
      </p:sp>
      <p:pic>
        <p:nvPicPr>
          <p:cNvPr id="4098" name="Picture 2" descr="C:\Users\P C\Desktop\photo_2025-02-05_15-30-08.jpg"/>
          <p:cNvPicPr>
            <a:picLocks noChangeAspect="1" noChangeArrowheads="1"/>
          </p:cNvPicPr>
          <p:nvPr/>
        </p:nvPicPr>
        <p:blipFill>
          <a:blip r:embed="rId2"/>
          <a:srcRect/>
          <a:stretch>
            <a:fillRect/>
          </a:stretch>
        </p:blipFill>
        <p:spPr bwMode="auto">
          <a:xfrm>
            <a:off x="-304800" y="342900"/>
            <a:ext cx="12496800" cy="6172200"/>
          </a:xfrm>
          <a:prstGeom prst="rect">
            <a:avLst/>
          </a:prstGeom>
          <a:noFill/>
        </p:spPr>
      </p:pic>
    </p:spTree>
    <p:extLst>
      <p:ext uri="{BB962C8B-B14F-4D97-AF65-F5344CB8AC3E}">
        <p14:creationId xmlns="" xmlns:p14="http://schemas.microsoft.com/office/powerpoint/2010/main" val="51467992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flipH="1" flipV="1">
            <a:off x="10159573" y="-1"/>
            <a:ext cx="2032427" cy="1777874"/>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6"/>
          <p:cNvSpPr/>
          <p:nvPr/>
        </p:nvSpPr>
        <p:spPr>
          <a:xfrm rot="16200000">
            <a:off x="3081968" y="3150827"/>
            <a:ext cx="490251" cy="6946135"/>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52408" y="322118"/>
            <a:ext cx="3990195" cy="923330"/>
          </a:xfrm>
          <a:prstGeom prst="rect">
            <a:avLst/>
          </a:prstGeom>
        </p:spPr>
        <p:txBody>
          <a:bodyPr wrap="none">
            <a:spAutoFit/>
          </a:bodyPr>
          <a:lstStyle/>
          <a:p>
            <a:pPr algn="ctr"/>
            <a:r>
              <a:rPr lang="fa-IR" sz="5400" b="1" dirty="0" smtClean="0">
                <a:ln w="9525">
                  <a:solidFill>
                    <a:schemeClr val="bg1"/>
                  </a:solidFill>
                  <a:prstDash val="solid"/>
                </a:ln>
                <a:solidFill>
                  <a:srgbClr val="00B0F0"/>
                </a:solidFill>
                <a:effectLst>
                  <a:outerShdw blurRad="12700" dist="38100" dir="2700000" algn="tl" rotWithShape="0">
                    <a:schemeClr val="accent5">
                      <a:lumMod val="60000"/>
                      <a:lumOff val="40000"/>
                    </a:schemeClr>
                  </a:outerShdw>
                </a:effectLst>
                <a:cs typeface="B Titr" panose="00000700000000000000" pitchFamily="2" charset="-78"/>
              </a:rPr>
              <a:t>مقدمات </a:t>
            </a:r>
            <a:r>
              <a:rPr lang="fa-IR" sz="5400" b="1" dirty="0">
                <a:ln w="9525">
                  <a:solidFill>
                    <a:schemeClr val="bg1"/>
                  </a:solidFill>
                  <a:prstDash val="solid"/>
                </a:ln>
                <a:solidFill>
                  <a:srgbClr val="00B0F0"/>
                </a:solidFill>
                <a:effectLst>
                  <a:outerShdw blurRad="12700" dist="38100" dir="2700000" algn="tl" rotWithShape="0">
                    <a:schemeClr val="accent5">
                      <a:lumMod val="60000"/>
                      <a:lumOff val="40000"/>
                    </a:schemeClr>
                  </a:outerShdw>
                </a:effectLst>
                <a:cs typeface="B Titr" panose="00000700000000000000" pitchFamily="2" charset="-78"/>
              </a:rPr>
              <a:t>فعالیت</a:t>
            </a:r>
            <a:endParaRPr lang="en-US" sz="5400" b="1" dirty="0">
              <a:ln w="9525">
                <a:solidFill>
                  <a:schemeClr val="bg1"/>
                </a:solidFill>
                <a:prstDash val="solid"/>
              </a:ln>
              <a:solidFill>
                <a:srgbClr val="00B0F0"/>
              </a:solidFill>
              <a:effectLst>
                <a:outerShdw blurRad="12700" dist="38100" dir="2700000" algn="tl" rotWithShape="0">
                  <a:schemeClr val="accent5">
                    <a:lumMod val="60000"/>
                    <a:lumOff val="40000"/>
                  </a:schemeClr>
                </a:outerShdw>
              </a:effectLst>
              <a:cs typeface="B Titr" panose="00000700000000000000" pitchFamily="2" charset="-78"/>
            </a:endParaRPr>
          </a:p>
        </p:txBody>
      </p:sp>
      <p:sp>
        <p:nvSpPr>
          <p:cNvPr id="9" name="Subtitle 2"/>
          <p:cNvSpPr txBox="1">
            <a:spLocks/>
          </p:cNvSpPr>
          <p:nvPr/>
        </p:nvSpPr>
        <p:spPr>
          <a:xfrm>
            <a:off x="-1" y="820615"/>
            <a:ext cx="12192001" cy="8464062"/>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nSpc>
                <a:spcPct val="150000"/>
              </a:lnSpc>
            </a:pPr>
            <a:r>
              <a:rPr lang="fa-IR" sz="4000" dirty="0" smtClean="0">
                <a:solidFill>
                  <a:srgbClr val="FF0000"/>
                </a:solidFill>
                <a:cs typeface="B Koodak" panose="00000700000000000000" pitchFamily="2" charset="-78"/>
              </a:rPr>
              <a:t> </a:t>
            </a:r>
            <a:r>
              <a:rPr lang="fa-IR" dirty="0" smtClean="0">
                <a:cs typeface="B Koodak" panose="00000700000000000000" pitchFamily="2" charset="-78"/>
              </a:rPr>
              <a:t>(</a:t>
            </a:r>
            <a:r>
              <a:rPr lang="fa-IR" dirty="0" smtClean="0">
                <a:solidFill>
                  <a:srgbClr val="002060"/>
                </a:solidFill>
                <a:cs typeface="B Koodak" panose="00000700000000000000" pitchFamily="2" charset="-78"/>
              </a:rPr>
              <a:t>زمان خاصی برای فعالیت نداریم در تمام طول سال ما خدمتگزار مردم هستیم حتی ماه رمضان سحر هم پاسخگوی سئولات شرعی هستیم </a:t>
            </a:r>
          </a:p>
          <a:p>
            <a:pPr lvl="0">
              <a:lnSpc>
                <a:spcPct val="150000"/>
              </a:lnSpc>
            </a:pPr>
            <a:r>
              <a:rPr lang="fa-IR" dirty="0" smtClean="0">
                <a:solidFill>
                  <a:srgbClr val="002060"/>
                </a:solidFill>
                <a:cs typeface="B Koodak" panose="00000700000000000000" pitchFamily="2" charset="-78"/>
              </a:rPr>
              <a:t>مشاوره های خانوادههای خاص رو در منزل انجام میدهم</a:t>
            </a:r>
            <a:endParaRPr lang="fa-IR" dirty="0">
              <a:solidFill>
                <a:srgbClr val="002060"/>
              </a:solidFill>
              <a:cs typeface="B Koodak" panose="00000700000000000000" pitchFamily="2" charset="-78"/>
            </a:endParaRPr>
          </a:p>
          <a:p>
            <a:pPr lvl="0">
              <a:lnSpc>
                <a:spcPct val="150000"/>
              </a:lnSpc>
            </a:pPr>
            <a:r>
              <a:rPr lang="fa-IR" sz="4000" dirty="0" smtClean="0">
                <a:solidFill>
                  <a:srgbClr val="002060"/>
                </a:solidFill>
                <a:cs typeface="B Koodak" panose="00000700000000000000" pitchFamily="2" charset="-78"/>
              </a:rPr>
              <a:t> </a:t>
            </a:r>
            <a:r>
              <a:rPr lang="fa-IR" sz="4000" dirty="0" smtClean="0">
                <a:solidFill>
                  <a:srgbClr val="002060"/>
                </a:solidFill>
                <a:cs typeface="B Koodak" panose="00000700000000000000" pitchFamily="2" charset="-78"/>
              </a:rPr>
              <a:t>برای انجام خدمات ومشاوره</a:t>
            </a:r>
            <a:r>
              <a:rPr lang="fa-IR" dirty="0" smtClean="0">
                <a:solidFill>
                  <a:srgbClr val="002060"/>
                </a:solidFill>
                <a:cs typeface="B Koodak" panose="00000700000000000000" pitchFamily="2" charset="-78"/>
              </a:rPr>
              <a:t>مکان </a:t>
            </a:r>
            <a:r>
              <a:rPr lang="fa-IR" dirty="0" smtClean="0">
                <a:solidFill>
                  <a:srgbClr val="002060"/>
                </a:solidFill>
                <a:cs typeface="B Koodak" panose="00000700000000000000" pitchFamily="2" charset="-78"/>
              </a:rPr>
              <a:t>مخصوص داریم برای تمام فعالیت های ذکر شده  جایی رو اجاره کردیم با کمک خیرین  بعضی افراد هم درخواست مشاوره در مکان باز رو دارند</a:t>
            </a:r>
            <a:endParaRPr lang="fa-IR" dirty="0">
              <a:solidFill>
                <a:srgbClr val="002060"/>
              </a:solidFill>
              <a:cs typeface="B Koodak" panose="00000700000000000000" pitchFamily="2" charset="-78"/>
            </a:endParaRPr>
          </a:p>
          <a:p>
            <a:pPr lvl="0">
              <a:lnSpc>
                <a:spcPct val="150000"/>
              </a:lnSpc>
            </a:pPr>
            <a:r>
              <a:rPr lang="fa-IR" dirty="0" smtClean="0">
                <a:cs typeface="B Koodak" panose="00000700000000000000" pitchFamily="2" charset="-78"/>
              </a:rPr>
              <a:t> </a:t>
            </a:r>
            <a:r>
              <a:rPr lang="fa-IR" dirty="0" smtClean="0">
                <a:cs typeface="B Koodak" panose="00000700000000000000" pitchFamily="2" charset="-78"/>
              </a:rPr>
              <a:t>(دفتر کار داریم سیستم کامپیوتری وخط تلف ثابت وهمراه دایم برای ارتباط گیری</a:t>
            </a:r>
            <a:endParaRPr lang="fa-IR" dirty="0">
              <a:cs typeface="B Koodak" panose="00000700000000000000" pitchFamily="2" charset="-78"/>
            </a:endParaRPr>
          </a:p>
          <a:p>
            <a:pPr lvl="0">
              <a:lnSpc>
                <a:spcPct val="150000"/>
              </a:lnSpc>
            </a:pPr>
            <a:endParaRPr lang="fa-IR" dirty="0">
              <a:cs typeface="B Koodak" panose="00000700000000000000" pitchFamily="2" charset="-78"/>
            </a:endParaRPr>
          </a:p>
        </p:txBody>
      </p:sp>
    </p:spTree>
    <p:extLst>
      <p:ext uri="{BB962C8B-B14F-4D97-AF65-F5344CB8AC3E}">
        <p14:creationId xmlns="" xmlns:p14="http://schemas.microsoft.com/office/powerpoint/2010/main" val="38797465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p:nvPr/>
        </p:nvSpPr>
        <p:spPr>
          <a:xfrm rot="5400000">
            <a:off x="5894024" y="-5894023"/>
            <a:ext cx="495762" cy="12283808"/>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p:cNvSpPr/>
          <p:nvPr/>
        </p:nvSpPr>
        <p:spPr>
          <a:xfrm flipH="1">
            <a:off x="8754741" y="6097779"/>
            <a:ext cx="3437259" cy="76022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hape">
            <a:extLst>
              <a:ext uri="{FF2B5EF4-FFF2-40B4-BE49-F238E27FC236}">
                <a16:creationId xmlns="" xmlns:a16="http://schemas.microsoft.com/office/drawing/2014/main" id="{9ECF3804-EC8B-481A-AEE2-208B7D611847}"/>
              </a:ext>
            </a:extLst>
          </p:cNvPr>
          <p:cNvSpPr/>
          <p:nvPr/>
        </p:nvSpPr>
        <p:spPr>
          <a:xfrm>
            <a:off x="0" y="4"/>
            <a:ext cx="11523664" cy="1183429"/>
          </a:xfrm>
          <a:custGeom>
            <a:avLst/>
            <a:gdLst/>
            <a:ahLst/>
            <a:cxnLst>
              <a:cxn ang="0">
                <a:pos x="wd2" y="hd2"/>
              </a:cxn>
              <a:cxn ang="5400000">
                <a:pos x="wd2" y="hd2"/>
              </a:cxn>
              <a:cxn ang="10800000">
                <a:pos x="wd2" y="hd2"/>
              </a:cxn>
              <a:cxn ang="16200000">
                <a:pos x="wd2" y="hd2"/>
              </a:cxn>
            </a:cxnLst>
            <a:rect l="0" t="0"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8000">
                <a:schemeClr val="accent4"/>
              </a:gs>
              <a:gs pos="76000">
                <a:schemeClr val="accent5"/>
              </a:gs>
            </a:gsLst>
          </a:gra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pic>
        <p:nvPicPr>
          <p:cNvPr id="2050" name="Picture 2" descr="C:\Users\P C\Desktop\photo_2025-02-04_21-10-51.jpg"/>
          <p:cNvPicPr>
            <a:picLocks noChangeAspect="1" noChangeArrowheads="1"/>
          </p:cNvPicPr>
          <p:nvPr/>
        </p:nvPicPr>
        <p:blipFill>
          <a:blip r:embed="rId2"/>
          <a:srcRect/>
          <a:stretch>
            <a:fillRect/>
          </a:stretch>
        </p:blipFill>
        <p:spPr bwMode="auto">
          <a:xfrm>
            <a:off x="1809750" y="1262063"/>
            <a:ext cx="8572500" cy="4333875"/>
          </a:xfrm>
          <a:prstGeom prst="rect">
            <a:avLst/>
          </a:prstGeom>
          <a:noFill/>
        </p:spPr>
      </p:pic>
    </p:spTree>
    <p:extLst>
      <p:ext uri="{BB962C8B-B14F-4D97-AF65-F5344CB8AC3E}">
        <p14:creationId xmlns="" xmlns:p14="http://schemas.microsoft.com/office/powerpoint/2010/main" val="68058509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flipH="1" flipV="1">
            <a:off x="10159573" y="-1"/>
            <a:ext cx="2032427" cy="1777874"/>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6"/>
          <p:cNvSpPr/>
          <p:nvPr/>
        </p:nvSpPr>
        <p:spPr>
          <a:xfrm rot="16200000">
            <a:off x="3081968" y="3150827"/>
            <a:ext cx="490251" cy="6946135"/>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p:cNvSpPr txBox="1">
            <a:spLocks/>
          </p:cNvSpPr>
          <p:nvPr/>
        </p:nvSpPr>
        <p:spPr>
          <a:xfrm>
            <a:off x="-304800" y="0"/>
            <a:ext cx="12965723" cy="73152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nSpc>
                <a:spcPct val="150000"/>
              </a:lnSpc>
            </a:pPr>
            <a:r>
              <a:rPr lang="fa-IR" sz="3600" dirty="0">
                <a:solidFill>
                  <a:srgbClr val="002060"/>
                </a:solidFill>
                <a:cs typeface="B Koodak" panose="00000700000000000000" pitchFamily="2" charset="-78"/>
              </a:rPr>
              <a:t>این فعالیت </a:t>
            </a:r>
            <a:r>
              <a:rPr lang="fa-IR" sz="3600" dirty="0" smtClean="0">
                <a:solidFill>
                  <a:srgbClr val="002060"/>
                </a:solidFill>
                <a:cs typeface="B Koodak" panose="00000700000000000000" pitchFamily="2" charset="-78"/>
              </a:rPr>
              <a:t> مشاوره وتبلیغ  فردی   می باشداما حمایت ها با همکاری خیرین وکمیته امدادمی باشد</a:t>
            </a:r>
            <a:endParaRPr lang="fa-IR" sz="3600" dirty="0">
              <a:solidFill>
                <a:srgbClr val="002060"/>
              </a:solidFill>
              <a:cs typeface="B Koodak" panose="00000700000000000000" pitchFamily="2" charset="-78"/>
            </a:endParaRPr>
          </a:p>
          <a:p>
            <a:pPr lvl="0">
              <a:lnSpc>
                <a:spcPct val="150000"/>
              </a:lnSpc>
            </a:pPr>
            <a:r>
              <a:rPr lang="fa-IR" sz="3600" dirty="0">
                <a:solidFill>
                  <a:srgbClr val="002060"/>
                </a:solidFill>
                <a:cs typeface="B Koodak" panose="00000700000000000000" pitchFamily="2" charset="-78"/>
              </a:rPr>
              <a:t> تعداد افراد درگیر </a:t>
            </a:r>
            <a:r>
              <a:rPr lang="fa-IR" sz="3600" dirty="0" smtClean="0">
                <a:solidFill>
                  <a:srgbClr val="002060"/>
                </a:solidFill>
                <a:cs typeface="B Koodak" panose="00000700000000000000" pitchFamily="2" charset="-78"/>
              </a:rPr>
              <a:t>برای ارائه خدمات 10نفر افتخاری هست</a:t>
            </a:r>
            <a:endParaRPr lang="fa-IR" sz="3600" dirty="0">
              <a:solidFill>
                <a:srgbClr val="002060"/>
              </a:solidFill>
              <a:cs typeface="B Koodak" panose="00000700000000000000" pitchFamily="2" charset="-78"/>
            </a:endParaRPr>
          </a:p>
          <a:p>
            <a:pPr lvl="0">
              <a:lnSpc>
                <a:spcPct val="150000"/>
              </a:lnSpc>
            </a:pPr>
            <a:r>
              <a:rPr lang="fa-IR" sz="3600" dirty="0">
                <a:solidFill>
                  <a:srgbClr val="002060"/>
                </a:solidFill>
                <a:cs typeface="B Koodak" panose="00000700000000000000" pitchFamily="2" charset="-78"/>
              </a:rPr>
              <a:t>اعضاء </a:t>
            </a:r>
            <a:r>
              <a:rPr lang="fa-IR" sz="3600" dirty="0" smtClean="0">
                <a:solidFill>
                  <a:srgbClr val="002060"/>
                </a:solidFill>
                <a:cs typeface="B Koodak" panose="00000700000000000000" pitchFamily="2" charset="-78"/>
              </a:rPr>
              <a:t>تیم نیاز به وسیله برای حمل ونقل کمک ها نیاز داند</a:t>
            </a:r>
            <a:endParaRPr lang="fa-IR" sz="3600" dirty="0">
              <a:solidFill>
                <a:srgbClr val="002060"/>
              </a:solidFill>
              <a:cs typeface="B Koodak" panose="00000700000000000000" pitchFamily="2" charset="-78"/>
            </a:endParaRPr>
          </a:p>
          <a:p>
            <a:pPr lvl="0">
              <a:lnSpc>
                <a:spcPct val="150000"/>
              </a:lnSpc>
            </a:pPr>
            <a:r>
              <a:rPr lang="fa-IR" sz="3600" dirty="0" smtClean="0">
                <a:solidFill>
                  <a:srgbClr val="002060"/>
                </a:solidFill>
                <a:cs typeface="B Koodak" panose="00000700000000000000" pitchFamily="2" charset="-78"/>
              </a:rPr>
              <a:t>فعالیت </a:t>
            </a:r>
            <a:r>
              <a:rPr lang="fa-IR" sz="3600" dirty="0">
                <a:solidFill>
                  <a:srgbClr val="002060"/>
                </a:solidFill>
                <a:cs typeface="B Koodak" panose="00000700000000000000" pitchFamily="2" charset="-78"/>
              </a:rPr>
              <a:t>نیازمند </a:t>
            </a:r>
            <a:r>
              <a:rPr lang="fa-IR" sz="3600" dirty="0" smtClean="0">
                <a:solidFill>
                  <a:srgbClr val="002060"/>
                </a:solidFill>
                <a:cs typeface="B Koodak" panose="00000700000000000000" pitchFamily="2" charset="-78"/>
              </a:rPr>
              <a:t>نقش‌ها مکمل نمی باشد</a:t>
            </a:r>
            <a:endParaRPr lang="fa-IR" sz="3600" dirty="0">
              <a:solidFill>
                <a:srgbClr val="002060"/>
              </a:solidFill>
              <a:cs typeface="B Koodak" panose="00000700000000000000" pitchFamily="2" charset="-78"/>
            </a:endParaRPr>
          </a:p>
          <a:p>
            <a:pPr lvl="0">
              <a:lnSpc>
                <a:spcPct val="150000"/>
              </a:lnSpc>
            </a:pPr>
            <a:r>
              <a:rPr lang="fa-IR" sz="3600" dirty="0">
                <a:solidFill>
                  <a:srgbClr val="002060"/>
                </a:solidFill>
                <a:cs typeface="B Koodak" panose="00000700000000000000" pitchFamily="2" charset="-78"/>
              </a:rPr>
              <a:t> </a:t>
            </a:r>
            <a:r>
              <a:rPr lang="fa-IR" sz="3600" dirty="0" smtClean="0">
                <a:solidFill>
                  <a:srgbClr val="002060"/>
                </a:solidFill>
                <a:cs typeface="B Koodak" panose="00000700000000000000" pitchFamily="2" charset="-78"/>
              </a:rPr>
              <a:t>همکاری نهادهادر </a:t>
            </a:r>
            <a:r>
              <a:rPr lang="fa-IR" sz="3600" dirty="0">
                <a:solidFill>
                  <a:srgbClr val="002060"/>
                </a:solidFill>
                <a:cs typeface="B Koodak" panose="00000700000000000000" pitchFamily="2" charset="-78"/>
              </a:rPr>
              <a:t>این فعالیت ضروری </a:t>
            </a:r>
            <a:r>
              <a:rPr lang="fa-IR" sz="3600" dirty="0" smtClean="0">
                <a:solidFill>
                  <a:srgbClr val="002060"/>
                </a:solidFill>
                <a:cs typeface="B Koodak" panose="00000700000000000000" pitchFamily="2" charset="-78"/>
              </a:rPr>
              <a:t>است همکاری امام جمعه وفرمانداری و.......</a:t>
            </a:r>
            <a:endParaRPr lang="fa-IR" sz="3600" dirty="0">
              <a:solidFill>
                <a:srgbClr val="002060"/>
              </a:solidFill>
              <a:cs typeface="B Koodak" panose="00000700000000000000" pitchFamily="2" charset="-78"/>
            </a:endParaRPr>
          </a:p>
          <a:p>
            <a:pPr lvl="0">
              <a:lnSpc>
                <a:spcPct val="150000"/>
              </a:lnSpc>
              <a:buNone/>
            </a:pPr>
            <a:r>
              <a:rPr lang="fa-IR" sz="3600" dirty="0" smtClean="0">
                <a:cs typeface="B Koodak" panose="00000700000000000000" pitchFamily="2" charset="-78"/>
              </a:rPr>
              <a:t>0 </a:t>
            </a:r>
            <a:r>
              <a:rPr lang="fa-IR" sz="3600" dirty="0">
                <a:cs typeface="B Koodak" panose="00000700000000000000" pitchFamily="2" charset="-78"/>
              </a:rPr>
              <a:t>فعالیت </a:t>
            </a:r>
            <a:r>
              <a:rPr lang="fa-IR" sz="3600" dirty="0">
                <a:solidFill>
                  <a:srgbClr val="FF0000"/>
                </a:solidFill>
                <a:cs typeface="B Koodak" panose="00000700000000000000" pitchFamily="2" charset="-78"/>
              </a:rPr>
              <a:t>نیازمند مجوز و تأییدی</a:t>
            </a:r>
            <a:r>
              <a:rPr lang="fa-IR" sz="3600" dirty="0">
                <a:cs typeface="B Koodak" panose="00000700000000000000" pitchFamily="2" charset="-78"/>
              </a:rPr>
              <a:t>ه </a:t>
            </a:r>
            <a:r>
              <a:rPr lang="fa-IR" sz="3600" dirty="0" smtClean="0">
                <a:cs typeface="B Koodak" panose="00000700000000000000" pitchFamily="2" charset="-78"/>
              </a:rPr>
              <a:t>از کمیته امداد می باشد</a:t>
            </a:r>
            <a:endParaRPr lang="fa-IR" sz="3600" dirty="0">
              <a:cs typeface="B Koodak" panose="00000700000000000000" pitchFamily="2" charset="-78"/>
            </a:endParaRPr>
          </a:p>
        </p:txBody>
      </p:sp>
    </p:spTree>
    <p:extLst>
      <p:ext uri="{BB962C8B-B14F-4D97-AF65-F5344CB8AC3E}">
        <p14:creationId xmlns="" xmlns:p14="http://schemas.microsoft.com/office/powerpoint/2010/main" val="12084631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fade">
                                      <p:cBhvr>
                                        <p:cTn id="3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p:nvPr/>
        </p:nvSpPr>
        <p:spPr>
          <a:xfrm rot="5400000">
            <a:off x="5894024" y="-5894023"/>
            <a:ext cx="495762" cy="12283808"/>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p:cNvSpPr/>
          <p:nvPr/>
        </p:nvSpPr>
        <p:spPr>
          <a:xfrm flipH="1">
            <a:off x="8754741" y="6097779"/>
            <a:ext cx="3437259" cy="76022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hape">
            <a:extLst>
              <a:ext uri="{FF2B5EF4-FFF2-40B4-BE49-F238E27FC236}">
                <a16:creationId xmlns="" xmlns:a16="http://schemas.microsoft.com/office/drawing/2014/main" id="{9ECF3804-EC8B-481A-AEE2-208B7D611847}"/>
              </a:ext>
            </a:extLst>
          </p:cNvPr>
          <p:cNvSpPr/>
          <p:nvPr/>
        </p:nvSpPr>
        <p:spPr>
          <a:xfrm>
            <a:off x="0" y="4"/>
            <a:ext cx="11523664" cy="1183429"/>
          </a:xfrm>
          <a:custGeom>
            <a:avLst/>
            <a:gdLst/>
            <a:ahLst/>
            <a:cxnLst>
              <a:cxn ang="0">
                <a:pos x="wd2" y="hd2"/>
              </a:cxn>
              <a:cxn ang="5400000">
                <a:pos x="wd2" y="hd2"/>
              </a:cxn>
              <a:cxn ang="10800000">
                <a:pos x="wd2" y="hd2"/>
              </a:cxn>
              <a:cxn ang="16200000">
                <a:pos x="wd2" y="hd2"/>
              </a:cxn>
            </a:cxnLst>
            <a:rect l="0" t="0"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8000">
                <a:schemeClr val="accent4"/>
              </a:gs>
              <a:gs pos="76000">
                <a:schemeClr val="accent5"/>
              </a:gs>
            </a:gsLst>
          </a:gra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8" name="Rectangle 7"/>
          <p:cNvSpPr/>
          <p:nvPr/>
        </p:nvSpPr>
        <p:spPr>
          <a:xfrm>
            <a:off x="5321329" y="1911773"/>
            <a:ext cx="4885352" cy="3416320"/>
          </a:xfrm>
          <a:prstGeom prst="rect">
            <a:avLst/>
          </a:prstGeom>
        </p:spPr>
        <p:txBody>
          <a:bodyPr wrap="square">
            <a:spAutoFit/>
          </a:bodyPr>
          <a:lstStyle/>
          <a:p>
            <a:pPr algn="ctr"/>
            <a:r>
              <a:rPr lang="fa-IR" sz="72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anose="00000700000000000000" pitchFamily="2" charset="-78"/>
              </a:rPr>
              <a:t>امتیاز </a:t>
            </a:r>
            <a:r>
              <a:rPr lang="fa-IR" sz="7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anose="00000700000000000000" pitchFamily="2" charset="-78"/>
              </a:rPr>
              <a:t>مهم</a:t>
            </a:r>
            <a:endParaRPr lang="fa-IR" sz="4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anose="00000700000000000000" pitchFamily="2" charset="-78"/>
            </a:endParaRPr>
          </a:p>
          <a:p>
            <a:pPr algn="ctr"/>
            <a:r>
              <a:rPr lang="fa-IR" sz="4800"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cs typeface="B Titr" panose="00000700000000000000" pitchFamily="2" charset="-78"/>
              </a:rPr>
              <a:t>فعالیت رفتار وعملکرد مبلغ با مخاطب می باشد</a:t>
            </a:r>
            <a:endParaRPr lang="en-US" sz="48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cs typeface="B Titr" panose="00000700000000000000" pitchFamily="2" charset="-78"/>
            </a:endParaRPr>
          </a:p>
        </p:txBody>
      </p:sp>
      <p:pic>
        <p:nvPicPr>
          <p:cNvPr id="6147" name="Picture 3" descr="C:\Users\P C\Desktop\photo_2025-02-05_16-12-48.jpg"/>
          <p:cNvPicPr>
            <a:picLocks noChangeAspect="1" noChangeArrowheads="1"/>
          </p:cNvPicPr>
          <p:nvPr/>
        </p:nvPicPr>
        <p:blipFill>
          <a:blip r:embed="rId2"/>
          <a:srcRect/>
          <a:stretch>
            <a:fillRect/>
          </a:stretch>
        </p:blipFill>
        <p:spPr bwMode="auto">
          <a:xfrm>
            <a:off x="-5369168" y="-1995488"/>
            <a:ext cx="10237730" cy="10848976"/>
          </a:xfrm>
          <a:prstGeom prst="rect">
            <a:avLst/>
          </a:prstGeom>
          <a:noFill/>
        </p:spPr>
      </p:pic>
    </p:spTree>
    <p:extLst>
      <p:ext uri="{BB962C8B-B14F-4D97-AF65-F5344CB8AC3E}">
        <p14:creationId xmlns="" xmlns:p14="http://schemas.microsoft.com/office/powerpoint/2010/main" val="251264202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flipH="1" flipV="1">
            <a:off x="10159573" y="-1"/>
            <a:ext cx="2032427" cy="1777874"/>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6"/>
          <p:cNvSpPr/>
          <p:nvPr/>
        </p:nvSpPr>
        <p:spPr>
          <a:xfrm rot="16200000">
            <a:off x="3081968" y="3150827"/>
            <a:ext cx="490251" cy="6946135"/>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p:cNvSpPr txBox="1">
            <a:spLocks/>
          </p:cNvSpPr>
          <p:nvPr/>
        </p:nvSpPr>
        <p:spPr>
          <a:xfrm>
            <a:off x="-1" y="840202"/>
            <a:ext cx="11790951" cy="5945687"/>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nSpc>
                <a:spcPct val="150000"/>
              </a:lnSpc>
            </a:pPr>
            <a:r>
              <a:rPr lang="fa-IR" sz="3600" dirty="0" smtClean="0">
                <a:solidFill>
                  <a:srgbClr val="0070C0"/>
                </a:solidFill>
                <a:cs typeface="B Koodak" panose="00000700000000000000" pitchFamily="2" charset="-78"/>
              </a:rPr>
              <a:t>اولین جرقه  نیاز خود مخاطبین بودرخواست مردم  بخاطر اینکه مخاطبین بیشتراعتماد دارند مسائل شخصی خودرو بامبلغین مذهبی باز گو کنند</a:t>
            </a:r>
            <a:endParaRPr lang="fa-IR" sz="3600" dirty="0">
              <a:solidFill>
                <a:srgbClr val="0070C0"/>
              </a:solidFill>
              <a:cs typeface="B Koodak" panose="00000700000000000000" pitchFamily="2" charset="-78"/>
            </a:endParaRPr>
          </a:p>
          <a:p>
            <a:pPr lvl="0">
              <a:lnSpc>
                <a:spcPct val="150000"/>
              </a:lnSpc>
            </a:pPr>
            <a:r>
              <a:rPr lang="fa-IR" sz="3600" dirty="0">
                <a:solidFill>
                  <a:srgbClr val="0070C0"/>
                </a:solidFill>
                <a:cs typeface="B Koodak" panose="00000700000000000000" pitchFamily="2" charset="-78"/>
              </a:rPr>
              <a:t>مهمترین تمایز این فعالیت </a:t>
            </a:r>
            <a:r>
              <a:rPr lang="fa-IR" sz="3600" dirty="0" smtClean="0">
                <a:solidFill>
                  <a:srgbClr val="0070C0"/>
                </a:solidFill>
                <a:cs typeface="B Koodak" panose="00000700000000000000" pitchFamily="2" charset="-78"/>
              </a:rPr>
              <a:t>همراه وهمدل بودن با مردم واطمینان خاطر داشتن انها</a:t>
            </a:r>
            <a:endParaRPr lang="fa-IR" sz="3600" dirty="0">
              <a:solidFill>
                <a:srgbClr val="0070C0"/>
              </a:solidFill>
              <a:cs typeface="B Koodak" panose="00000700000000000000" pitchFamily="2" charset="-78"/>
            </a:endParaRPr>
          </a:p>
          <a:p>
            <a:pPr lvl="0">
              <a:lnSpc>
                <a:spcPct val="150000"/>
              </a:lnSpc>
            </a:pPr>
            <a:r>
              <a:rPr lang="fa-IR" sz="3600" dirty="0">
                <a:solidFill>
                  <a:srgbClr val="0070C0"/>
                </a:solidFill>
                <a:cs typeface="B Koodak" panose="00000700000000000000" pitchFamily="2" charset="-78"/>
              </a:rPr>
              <a:t>مهمترین شاخصه فعالیت و بخش برجسته این فعالیت </a:t>
            </a:r>
            <a:r>
              <a:rPr lang="fa-IR" sz="3600" dirty="0" smtClean="0">
                <a:solidFill>
                  <a:srgbClr val="0070C0"/>
                </a:solidFill>
                <a:cs typeface="B Koodak" panose="00000700000000000000" pitchFamily="2" charset="-78"/>
              </a:rPr>
              <a:t>همراه بودن با مخاطب ودرک مشکلات او رفتار یک مبلغ از محتوای سخنرانی مهمترمی باشد رفتار ما علت اصلی  انتخاب  مخاطب می باشد</a:t>
            </a:r>
            <a:endParaRPr lang="fa-IR" sz="3600" dirty="0">
              <a:solidFill>
                <a:srgbClr val="0070C0"/>
              </a:solidFill>
              <a:cs typeface="B Koodak" panose="00000700000000000000" pitchFamily="2" charset="-78"/>
            </a:endParaRPr>
          </a:p>
          <a:p>
            <a:pPr lvl="0">
              <a:lnSpc>
                <a:spcPct val="150000"/>
              </a:lnSpc>
            </a:pPr>
            <a:r>
              <a:rPr lang="fa-IR" sz="3600" dirty="0" smtClean="0">
                <a:cs typeface="B Koodak" panose="00000700000000000000" pitchFamily="2" charset="-78"/>
              </a:rPr>
              <a:t> انچه که  </a:t>
            </a:r>
            <a:r>
              <a:rPr lang="fa-IR" sz="3600" dirty="0">
                <a:cs typeface="B Koodak" panose="00000700000000000000" pitchFamily="2" charset="-78"/>
              </a:rPr>
              <a:t>باعث </a:t>
            </a:r>
            <a:r>
              <a:rPr lang="fa-IR" sz="3600" dirty="0" smtClean="0">
                <a:cs typeface="B Koodak" panose="00000700000000000000" pitchFamily="2" charset="-78"/>
              </a:rPr>
              <a:t>نزدیک شدن مخاطب می‌شود </a:t>
            </a:r>
            <a:endParaRPr lang="fa-IR" sz="3600" dirty="0">
              <a:cs typeface="B Koodak" panose="00000700000000000000" pitchFamily="2" charset="-78"/>
            </a:endParaRPr>
          </a:p>
        </p:txBody>
      </p:sp>
      <p:sp>
        <p:nvSpPr>
          <p:cNvPr id="6" name="Rectangle 5"/>
          <p:cNvSpPr/>
          <p:nvPr/>
        </p:nvSpPr>
        <p:spPr>
          <a:xfrm>
            <a:off x="2673235" y="0"/>
            <a:ext cx="6675224" cy="923330"/>
          </a:xfrm>
          <a:prstGeom prst="rect">
            <a:avLst/>
          </a:prstGeom>
        </p:spPr>
        <p:txBody>
          <a:bodyPr wrap="none">
            <a:spAutoFit/>
          </a:bodyPr>
          <a:lstStyle/>
          <a:p>
            <a:pPr algn="ctr"/>
            <a:r>
              <a:rPr lang="fa-IR"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anose="00000700000000000000" pitchFamily="2" charset="-78"/>
              </a:rPr>
              <a:t>جنبه نوآورانه یا وجه امتیاز</a:t>
            </a:r>
            <a:endPar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anose="00000700000000000000" pitchFamily="2" charset="-78"/>
            </a:endParaRPr>
          </a:p>
        </p:txBody>
      </p:sp>
    </p:spTree>
    <p:extLst>
      <p:ext uri="{BB962C8B-B14F-4D97-AF65-F5344CB8AC3E}">
        <p14:creationId xmlns="" xmlns:p14="http://schemas.microsoft.com/office/powerpoint/2010/main" val="14098970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p:nvPr/>
        </p:nvSpPr>
        <p:spPr>
          <a:xfrm rot="5400000">
            <a:off x="5894024" y="-5894023"/>
            <a:ext cx="495762" cy="12283808"/>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p:cNvSpPr/>
          <p:nvPr/>
        </p:nvSpPr>
        <p:spPr>
          <a:xfrm flipH="1">
            <a:off x="8754741" y="6097779"/>
            <a:ext cx="3437259" cy="76022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hape">
            <a:extLst>
              <a:ext uri="{FF2B5EF4-FFF2-40B4-BE49-F238E27FC236}">
                <a16:creationId xmlns="" xmlns:a16="http://schemas.microsoft.com/office/drawing/2014/main" id="{9ECF3804-EC8B-481A-AEE2-208B7D611847}"/>
              </a:ext>
            </a:extLst>
          </p:cNvPr>
          <p:cNvSpPr/>
          <p:nvPr/>
        </p:nvSpPr>
        <p:spPr>
          <a:xfrm>
            <a:off x="0" y="4"/>
            <a:ext cx="11523664" cy="1183429"/>
          </a:xfrm>
          <a:custGeom>
            <a:avLst/>
            <a:gdLst/>
            <a:ahLst/>
            <a:cxnLst>
              <a:cxn ang="0">
                <a:pos x="wd2" y="hd2"/>
              </a:cxn>
              <a:cxn ang="5400000">
                <a:pos x="wd2" y="hd2"/>
              </a:cxn>
              <a:cxn ang="10800000">
                <a:pos x="wd2" y="hd2"/>
              </a:cxn>
              <a:cxn ang="16200000">
                <a:pos x="wd2" y="hd2"/>
              </a:cxn>
            </a:cxnLst>
            <a:rect l="0" t="0"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8000">
                <a:schemeClr val="accent4"/>
              </a:gs>
              <a:gs pos="76000">
                <a:schemeClr val="accent5"/>
              </a:gs>
            </a:gsLst>
          </a:gra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8" name="Rectangle 7"/>
          <p:cNvSpPr/>
          <p:nvPr/>
        </p:nvSpPr>
        <p:spPr>
          <a:xfrm>
            <a:off x="5365978" y="2387586"/>
            <a:ext cx="6447081" cy="2000548"/>
          </a:xfrm>
          <a:prstGeom prst="rect">
            <a:avLst/>
          </a:prstGeom>
        </p:spPr>
        <p:txBody>
          <a:bodyPr wrap="square">
            <a:spAutoFit/>
          </a:bodyPr>
          <a:lstStyle/>
          <a:p>
            <a:pPr algn="ctr"/>
            <a:r>
              <a:rPr lang="fa-IR"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anose="00000700000000000000" pitchFamily="2" charset="-78"/>
              </a:rPr>
              <a:t>اهداف </a:t>
            </a:r>
            <a:r>
              <a:rPr lang="fa-IR" sz="44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anose="00000700000000000000" pitchFamily="2" charset="-78"/>
              </a:rPr>
              <a:t>فعالیت</a:t>
            </a:r>
            <a:endParaRPr lang="fa-IR" sz="40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anose="00000700000000000000" pitchFamily="2" charset="-78"/>
            </a:endParaRPr>
          </a:p>
          <a:p>
            <a:pPr algn="ctr"/>
            <a:r>
              <a:rPr lang="fa-IR" sz="40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anose="00000700000000000000" pitchFamily="2" charset="-78"/>
              </a:rPr>
              <a:t>داشتن خانواده وجامعه </a:t>
            </a:r>
            <a:r>
              <a:rPr lang="fa-IR" sz="40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anose="00000700000000000000" pitchFamily="2" charset="-78"/>
              </a:rPr>
              <a:t>سالم واستحکام خانواده</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anose="00000700000000000000" pitchFamily="2" charset="-78"/>
            </a:endParaRPr>
          </a:p>
        </p:txBody>
      </p:sp>
      <p:pic>
        <p:nvPicPr>
          <p:cNvPr id="1026" name="Picture 2" descr="C:\Users\P C\Desktop\photo_2025-02-05_18-58-45.jpg"/>
          <p:cNvPicPr>
            <a:picLocks noChangeAspect="1" noChangeArrowheads="1"/>
          </p:cNvPicPr>
          <p:nvPr/>
        </p:nvPicPr>
        <p:blipFill>
          <a:blip r:embed="rId2"/>
          <a:srcRect/>
          <a:stretch>
            <a:fillRect/>
          </a:stretch>
        </p:blipFill>
        <p:spPr bwMode="auto">
          <a:xfrm>
            <a:off x="-5659394" y="-506627"/>
            <a:ext cx="10157254" cy="8287923"/>
          </a:xfrm>
          <a:prstGeom prst="rect">
            <a:avLst/>
          </a:prstGeom>
          <a:noFill/>
        </p:spPr>
      </p:pic>
    </p:spTree>
    <p:extLst>
      <p:ext uri="{BB962C8B-B14F-4D97-AF65-F5344CB8AC3E}">
        <p14:creationId xmlns="" xmlns:p14="http://schemas.microsoft.com/office/powerpoint/2010/main" val="184996841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flipH="1" flipV="1">
            <a:off x="10159573" y="-1"/>
            <a:ext cx="2032427" cy="1777874"/>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6"/>
          <p:cNvSpPr/>
          <p:nvPr/>
        </p:nvSpPr>
        <p:spPr>
          <a:xfrm rot="16200000">
            <a:off x="3081968" y="3150827"/>
            <a:ext cx="490251" cy="6946135"/>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p:cNvSpPr txBox="1">
            <a:spLocks/>
          </p:cNvSpPr>
          <p:nvPr/>
        </p:nvSpPr>
        <p:spPr>
          <a:xfrm>
            <a:off x="0" y="1430215"/>
            <a:ext cx="12192000" cy="5876887"/>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nSpc>
                <a:spcPct val="150000"/>
              </a:lnSpc>
            </a:pPr>
            <a:r>
              <a:rPr lang="fa-IR" sz="3600" dirty="0">
                <a:cs typeface="B Koodak" panose="00000700000000000000" pitchFamily="2" charset="-78"/>
              </a:rPr>
              <a:t>این فعالیت </a:t>
            </a:r>
            <a:r>
              <a:rPr lang="fa-IR" sz="3600" dirty="0" smtClean="0">
                <a:cs typeface="B Koodak" panose="00000700000000000000" pitchFamily="2" charset="-78"/>
              </a:rPr>
              <a:t>با توچه به اسیب های اجتماعی برای رفع رفتارهای هنجار شکن که باعث تزلزل در استحکام خانواده  می باشد</a:t>
            </a:r>
            <a:endParaRPr lang="fa-IR" sz="3600" dirty="0">
              <a:cs typeface="B Koodak" panose="00000700000000000000" pitchFamily="2" charset="-78"/>
            </a:endParaRPr>
          </a:p>
          <a:p>
            <a:pPr lvl="0">
              <a:lnSpc>
                <a:spcPct val="150000"/>
              </a:lnSpc>
            </a:pPr>
            <a:r>
              <a:rPr lang="fa-IR" sz="3600" dirty="0">
                <a:cs typeface="B Koodak" panose="00000700000000000000" pitchFamily="2" charset="-78"/>
              </a:rPr>
              <a:t>هدف و </a:t>
            </a:r>
            <a:r>
              <a:rPr lang="fa-IR" sz="3600" dirty="0" smtClean="0">
                <a:cs typeface="B Koodak" panose="00000700000000000000" pitchFamily="2" charset="-78"/>
              </a:rPr>
              <a:t>نیازبا مراجعه مخاطبین  با توجه به اعتمادی که دارند</a:t>
            </a:r>
            <a:endParaRPr lang="fa-IR" sz="3600" dirty="0">
              <a:cs typeface="B Koodak" panose="00000700000000000000" pitchFamily="2" charset="-78"/>
            </a:endParaRPr>
          </a:p>
          <a:p>
            <a:pPr lvl="0">
              <a:lnSpc>
                <a:spcPct val="150000"/>
              </a:lnSpc>
            </a:pPr>
            <a:r>
              <a:rPr lang="fa-IR" sz="3600" dirty="0" smtClean="0">
                <a:cs typeface="B Koodak" panose="00000700000000000000" pitchFamily="2" charset="-78"/>
              </a:rPr>
              <a:t>رفع احساسات زود گذر،پیش گیری از مشکلات خانوادگی واصلاح رفتارهای غلط</a:t>
            </a:r>
            <a:endParaRPr lang="fa-IR" sz="3600" dirty="0">
              <a:cs typeface="B Koodak" panose="00000700000000000000" pitchFamily="2" charset="-78"/>
            </a:endParaRPr>
          </a:p>
          <a:p>
            <a:pPr lvl="0">
              <a:lnSpc>
                <a:spcPct val="150000"/>
              </a:lnSpc>
            </a:pPr>
            <a:r>
              <a:rPr lang="fa-IR" sz="3600" dirty="0">
                <a:cs typeface="B Koodak" panose="00000700000000000000" pitchFamily="2" charset="-78"/>
              </a:rPr>
              <a:t>پس از </a:t>
            </a:r>
            <a:r>
              <a:rPr lang="fa-IR" sz="3600" dirty="0" smtClean="0">
                <a:cs typeface="B Koodak" panose="00000700000000000000" pitchFamily="2" charset="-78"/>
              </a:rPr>
              <a:t>مشاوره یا کمک های خیر خواهانه  مخاطب احساس ارامش دارد  </a:t>
            </a:r>
            <a:endParaRPr lang="fa-IR" sz="3600" dirty="0">
              <a:cs typeface="B Koodak" panose="00000700000000000000" pitchFamily="2" charset="-78"/>
            </a:endParaRPr>
          </a:p>
        </p:txBody>
      </p:sp>
      <p:sp>
        <p:nvSpPr>
          <p:cNvPr id="8" name="Rectangle 7"/>
          <p:cNvSpPr/>
          <p:nvPr/>
        </p:nvSpPr>
        <p:spPr>
          <a:xfrm>
            <a:off x="2106835" y="144380"/>
            <a:ext cx="8186636" cy="1015663"/>
          </a:xfrm>
          <a:prstGeom prst="rect">
            <a:avLst/>
          </a:prstGeom>
        </p:spPr>
        <p:txBody>
          <a:bodyPr wrap="square">
            <a:spAutoFit/>
          </a:bodyPr>
          <a:lstStyle/>
          <a:p>
            <a:pPr algn="ctr"/>
            <a:r>
              <a:rPr lang="fa-IR" sz="6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anose="00000700000000000000" pitchFamily="2" charset="-78"/>
              </a:rPr>
              <a:t>اهداف و تأثیرات فعالیت</a:t>
            </a:r>
            <a:endParaRPr lang="en-US" sz="6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anose="00000700000000000000" pitchFamily="2" charset="-78"/>
            </a:endParaRPr>
          </a:p>
        </p:txBody>
      </p:sp>
    </p:spTree>
    <p:extLst>
      <p:ext uri="{BB962C8B-B14F-4D97-AF65-F5344CB8AC3E}">
        <p14:creationId xmlns="" xmlns:p14="http://schemas.microsoft.com/office/powerpoint/2010/main" val="17425980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p:nvPr/>
        </p:nvSpPr>
        <p:spPr>
          <a:xfrm rot="5400000">
            <a:off x="5894024" y="-5894023"/>
            <a:ext cx="495762" cy="12283808"/>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p:cNvSpPr/>
          <p:nvPr/>
        </p:nvSpPr>
        <p:spPr>
          <a:xfrm flipH="1">
            <a:off x="8754741" y="6097779"/>
            <a:ext cx="3437259" cy="76022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hape">
            <a:extLst>
              <a:ext uri="{FF2B5EF4-FFF2-40B4-BE49-F238E27FC236}">
                <a16:creationId xmlns="" xmlns:a16="http://schemas.microsoft.com/office/drawing/2014/main" id="{9ECF3804-EC8B-481A-AEE2-208B7D611847}"/>
              </a:ext>
            </a:extLst>
          </p:cNvPr>
          <p:cNvSpPr/>
          <p:nvPr/>
        </p:nvSpPr>
        <p:spPr>
          <a:xfrm>
            <a:off x="0" y="4"/>
            <a:ext cx="11523664" cy="1183429"/>
          </a:xfrm>
          <a:custGeom>
            <a:avLst/>
            <a:gdLst/>
            <a:ahLst/>
            <a:cxnLst>
              <a:cxn ang="0">
                <a:pos x="wd2" y="hd2"/>
              </a:cxn>
              <a:cxn ang="5400000">
                <a:pos x="wd2" y="hd2"/>
              </a:cxn>
              <a:cxn ang="10800000">
                <a:pos x="wd2" y="hd2"/>
              </a:cxn>
              <a:cxn ang="16200000">
                <a:pos x="wd2" y="hd2"/>
              </a:cxn>
            </a:cxnLst>
            <a:rect l="0" t="0"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8000">
                <a:schemeClr val="accent4"/>
              </a:gs>
              <a:gs pos="76000">
                <a:schemeClr val="accent5"/>
              </a:gs>
            </a:gsLst>
          </a:gra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8" name="Rectangle 7"/>
          <p:cNvSpPr/>
          <p:nvPr/>
        </p:nvSpPr>
        <p:spPr>
          <a:xfrm>
            <a:off x="6438293" y="1932442"/>
            <a:ext cx="3716081" cy="3416320"/>
          </a:xfrm>
          <a:prstGeom prst="rect">
            <a:avLst/>
          </a:prstGeom>
        </p:spPr>
        <p:txBody>
          <a:bodyPr wrap="none">
            <a:spAutoFit/>
          </a:bodyPr>
          <a:lstStyle/>
          <a:p>
            <a:pPr algn="ctr"/>
            <a:r>
              <a:rPr lang="fa-IR" sz="72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B Titr" panose="00000700000000000000" pitchFamily="2" charset="-78"/>
              </a:rPr>
              <a:t> </a:t>
            </a:r>
            <a:endParaRPr lang="fa-IR" sz="72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B Titr" panose="00000700000000000000" pitchFamily="2" charset="-78"/>
            </a:endParaRPr>
          </a:p>
          <a:p>
            <a:pPr algn="ctr"/>
            <a:r>
              <a:rPr lang="fa-IR" sz="7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anose="00000700000000000000" pitchFamily="2" charset="-78"/>
              </a:rPr>
              <a:t>بازخورد از</a:t>
            </a:r>
          </a:p>
          <a:p>
            <a:pPr algn="ctr"/>
            <a:r>
              <a:rPr lang="fa-IR" sz="7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anose="00000700000000000000" pitchFamily="2" charset="-78"/>
              </a:rPr>
              <a:t> فعالیت</a:t>
            </a:r>
            <a:endParaRPr lang="en-US" sz="7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anose="00000700000000000000" pitchFamily="2" charset="-78"/>
            </a:endParaRPr>
          </a:p>
        </p:txBody>
      </p:sp>
      <p:pic>
        <p:nvPicPr>
          <p:cNvPr id="3074" name="Picture 2"/>
          <p:cNvPicPr>
            <a:picLocks noChangeAspect="1" noChangeArrowheads="1"/>
          </p:cNvPicPr>
          <p:nvPr/>
        </p:nvPicPr>
        <p:blipFill>
          <a:blip r:embed="rId2"/>
          <a:srcRect/>
          <a:stretch>
            <a:fillRect/>
          </a:stretch>
        </p:blipFill>
        <p:spPr bwMode="auto">
          <a:xfrm>
            <a:off x="-281353" y="328246"/>
            <a:ext cx="6682154" cy="5791200"/>
          </a:xfrm>
          <a:prstGeom prst="rect">
            <a:avLst/>
          </a:prstGeom>
          <a:noFill/>
          <a:ln w="9525">
            <a:noFill/>
            <a:miter lim="800000"/>
            <a:headEnd/>
            <a:tailEnd/>
          </a:ln>
          <a:effectLst/>
        </p:spPr>
      </p:pic>
    </p:spTree>
    <p:extLst>
      <p:ext uri="{BB962C8B-B14F-4D97-AF65-F5344CB8AC3E}">
        <p14:creationId xmlns="" xmlns:p14="http://schemas.microsoft.com/office/powerpoint/2010/main" val="422828939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40552" y="3525025"/>
            <a:ext cx="3767768"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267245" y="2771622"/>
            <a:ext cx="1799915" cy="830997"/>
          </a:xfrm>
          <a:prstGeom prst="rect">
            <a:avLst/>
          </a:prstGeom>
        </p:spPr>
        <p:txBody>
          <a:bodyPr wrap="square">
            <a:spAutoFit/>
          </a:bodyPr>
          <a:lstStyle/>
          <a:p>
            <a:pPr algn="ctr" rtl="1"/>
            <a:r>
              <a:rPr lang="fa-IR" sz="2400" b="1" dirty="0">
                <a:solidFill>
                  <a:schemeClr val="bg1"/>
                </a:solidFill>
                <a:cs typeface="B Titr" panose="00000700000000000000" pitchFamily="2" charset="-78"/>
              </a:rPr>
              <a:t>هوش مالی</a:t>
            </a:r>
          </a:p>
          <a:p>
            <a:pPr algn="ctr" rtl="1"/>
            <a:r>
              <a:rPr lang="fa-IR" sz="2400" b="1" dirty="0">
                <a:solidFill>
                  <a:schemeClr val="bg1"/>
                </a:solidFill>
                <a:cs typeface="B Titr" panose="00000700000000000000" pitchFamily="2" charset="-78"/>
              </a:rPr>
              <a:t>فرزندان</a:t>
            </a:r>
            <a:endParaRPr lang="en-US" sz="2400" b="1" dirty="0">
              <a:solidFill>
                <a:schemeClr val="bg1"/>
              </a:solidFill>
              <a:cs typeface="B Titr" panose="00000700000000000000" pitchFamily="2" charset="-78"/>
            </a:endParaRPr>
          </a:p>
        </p:txBody>
      </p:sp>
      <p:sp>
        <p:nvSpPr>
          <p:cNvPr id="7" name="Rectangle 6"/>
          <p:cNvSpPr/>
          <p:nvPr/>
        </p:nvSpPr>
        <p:spPr>
          <a:xfrm rot="16200000" flipV="1">
            <a:off x="-806376" y="-603007"/>
            <a:ext cx="5752010" cy="7575777"/>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 name="connsiteX0" fmla="*/ 0 w 4813275"/>
              <a:gd name="connsiteY0" fmla="*/ 5982 h 3729683"/>
              <a:gd name="connsiteX1" fmla="*/ 4813275 w 4813275"/>
              <a:gd name="connsiteY1" fmla="*/ 0 h 3729683"/>
              <a:gd name="connsiteX2" fmla="*/ 4374403 w 4813275"/>
              <a:gd name="connsiteY2" fmla="*/ 2940107 h 3729683"/>
              <a:gd name="connsiteX3" fmla="*/ 0 w 4813275"/>
              <a:gd name="connsiteY3" fmla="*/ 3729683 h 3729683"/>
              <a:gd name="connsiteX4" fmla="*/ 0 w 4813275"/>
              <a:gd name="connsiteY4" fmla="*/ 5982 h 3729683"/>
              <a:gd name="connsiteX0" fmla="*/ 0 w 4813275"/>
              <a:gd name="connsiteY0" fmla="*/ 5982 h 3729683"/>
              <a:gd name="connsiteX1" fmla="*/ 4813275 w 4813275"/>
              <a:gd name="connsiteY1" fmla="*/ 0 h 3729683"/>
              <a:gd name="connsiteX2" fmla="*/ 4788824 w 4813275"/>
              <a:gd name="connsiteY2" fmla="*/ 2953603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788824" y="2953603"/>
                </a:lnTo>
                <a:lnTo>
                  <a:pt x="0" y="3729683"/>
                </a:lnTo>
                <a:lnTo>
                  <a:pt x="0" y="5982"/>
                </a:lnTo>
                <a:close/>
              </a:path>
            </a:pathLst>
          </a:custGeom>
          <a:ln/>
        </p:spPr>
        <p:style>
          <a:lnRef idx="1">
            <a:schemeClr val="accent2"/>
          </a:lnRef>
          <a:fillRef idx="3">
            <a:schemeClr val="accent2"/>
          </a:fillRef>
          <a:effectRef idx="2">
            <a:schemeClr val="accent2"/>
          </a:effectRef>
          <a:fontRef idx="minor">
            <a:schemeClr val="lt1"/>
          </a:fontRef>
        </p:style>
        <p:txBody>
          <a:bodyPr lIns="38100" tIns="38100" rIns="38100" bIns="38100" anchor="ctr"/>
          <a:lstStyle/>
          <a:p>
            <a:endParaRPr lang="en-US" sz="3000" dirty="0">
              <a:solidFill>
                <a:srgbClr val="FFFFFF"/>
              </a:solidFill>
              <a:effectLst>
                <a:outerShdw blurRad="38100" dist="12700" dir="5400000" rotWithShape="0">
                  <a:srgbClr val="000000">
                    <a:alpha val="50000"/>
                  </a:srgbClr>
                </a:outerShdw>
              </a:effectLst>
            </a:endParaRPr>
          </a:p>
        </p:txBody>
      </p:sp>
      <p:sp>
        <p:nvSpPr>
          <p:cNvPr id="14" name="Rectangle 13"/>
          <p:cNvSpPr/>
          <p:nvPr/>
        </p:nvSpPr>
        <p:spPr>
          <a:xfrm>
            <a:off x="561273" y="4647769"/>
            <a:ext cx="4370808"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rtl="1"/>
            <a:r>
              <a:rPr lang="fa-IR" sz="3600" dirty="0">
                <a:ln w="0"/>
                <a:effectLst>
                  <a:outerShdw blurRad="38100" dist="19050" dir="2700000" algn="tl" rotWithShape="0">
                    <a:schemeClr val="dk1">
                      <a:alpha val="40000"/>
                    </a:schemeClr>
                  </a:outerShdw>
                </a:effectLst>
                <a:cs typeface="B Titr" panose="00000700000000000000" pitchFamily="2" charset="-78"/>
              </a:rPr>
              <a:t>تهیه و تنظیم:</a:t>
            </a:r>
          </a:p>
          <a:p>
            <a:pPr algn="ctr" rtl="1"/>
            <a:r>
              <a:rPr lang="fa-IR" sz="3600" dirty="0" smtClean="0">
                <a:ln w="0"/>
                <a:effectLst>
                  <a:outerShdw blurRad="38100" dist="19050" dir="2700000" algn="tl" rotWithShape="0">
                    <a:schemeClr val="dk1">
                      <a:alpha val="40000"/>
                    </a:schemeClr>
                  </a:outerShdw>
                </a:effectLst>
                <a:cs typeface="B Titr" panose="00000700000000000000" pitchFamily="2" charset="-78"/>
              </a:rPr>
              <a:t>مهوش شیعه زاده</a:t>
            </a:r>
            <a:endParaRPr lang="en-US" sz="3600" dirty="0">
              <a:ln w="0"/>
              <a:effectLst>
                <a:outerShdw blurRad="38100" dist="19050" dir="2700000" algn="tl" rotWithShape="0">
                  <a:schemeClr val="dk1">
                    <a:alpha val="40000"/>
                  </a:schemeClr>
                </a:outerShdw>
              </a:effectLst>
              <a:cs typeface="B Titr" panose="00000700000000000000" pitchFamily="2" charset="-78"/>
            </a:endParaRPr>
          </a:p>
        </p:txBody>
      </p:sp>
      <p:sp>
        <p:nvSpPr>
          <p:cNvPr id="10" name="TextBox 9"/>
          <p:cNvSpPr txBox="1"/>
          <p:nvPr/>
        </p:nvSpPr>
        <p:spPr>
          <a:xfrm>
            <a:off x="52111" y="1201959"/>
            <a:ext cx="5389132" cy="2800767"/>
          </a:xfrm>
          <a:prstGeom prst="rect">
            <a:avLst/>
          </a:prstGeom>
          <a:noFill/>
        </p:spPr>
        <p:txBody>
          <a:bodyPr wrap="square" rtlCol="0" anchor="ctr">
            <a:spAutoFit/>
          </a:bodyPr>
          <a:lstStyle/>
          <a:p>
            <a:pPr algn="ctr" rtl="1"/>
            <a:r>
              <a:rPr lang="fa-IR" sz="4400" b="1" spc="50" dirty="0" smtClean="0">
                <a:ln w="9525" cmpd="sng">
                  <a:solidFill>
                    <a:schemeClr val="accent1"/>
                  </a:solidFill>
                  <a:prstDash val="solid"/>
                </a:ln>
                <a:solidFill>
                  <a:srgbClr val="70AD47">
                    <a:tint val="1000"/>
                  </a:srgbClr>
                </a:solidFill>
                <a:effectLst>
                  <a:glow rad="38100">
                    <a:schemeClr val="accent1">
                      <a:alpha val="40000"/>
                    </a:schemeClr>
                  </a:glow>
                </a:effectLst>
                <a:cs typeface="B Titr" panose="00000700000000000000" pitchFamily="2" charset="-78"/>
              </a:rPr>
              <a:t>طرح ارائه شده :کلاس مشاوره قبل وبعداز ازدواج وسبک زندگی تهیه جهیزیه ولوازم تحریر</a:t>
            </a:r>
            <a:endParaRPr lang="en-US" sz="4400" b="1" spc="50" dirty="0">
              <a:ln w="9525" cmpd="sng">
                <a:solidFill>
                  <a:schemeClr val="accent1"/>
                </a:solidFill>
                <a:prstDash val="solid"/>
              </a:ln>
              <a:solidFill>
                <a:srgbClr val="70AD47">
                  <a:tint val="1000"/>
                </a:srgbClr>
              </a:solidFill>
              <a:effectLst>
                <a:glow rad="38100">
                  <a:schemeClr val="accent1">
                    <a:alpha val="40000"/>
                  </a:schemeClr>
                </a:glow>
              </a:effectLst>
              <a:cs typeface="B Titr" panose="00000700000000000000" pitchFamily="2" charset="-78"/>
            </a:endParaRPr>
          </a:p>
        </p:txBody>
      </p:sp>
      <p:pic>
        <p:nvPicPr>
          <p:cNvPr id="11" name="Picture 10"/>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73551" y="292248"/>
            <a:ext cx="5587301" cy="5714286"/>
          </a:xfrm>
          <a:prstGeom prst="rect">
            <a:avLst/>
          </a:prstGeom>
        </p:spPr>
      </p:pic>
    </p:spTree>
    <p:extLst>
      <p:ext uri="{BB962C8B-B14F-4D97-AF65-F5344CB8AC3E}">
        <p14:creationId xmlns="" xmlns:p14="http://schemas.microsoft.com/office/powerpoint/2010/main" val="1655611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p:nvPr/>
        </p:nvSpPr>
        <p:spPr>
          <a:xfrm rot="5400000">
            <a:off x="5894024" y="-5894023"/>
            <a:ext cx="495762" cy="12283808"/>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p:cNvSpPr/>
          <p:nvPr/>
        </p:nvSpPr>
        <p:spPr>
          <a:xfrm flipH="1">
            <a:off x="8754741" y="6097779"/>
            <a:ext cx="3437259" cy="76022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hape">
            <a:extLst>
              <a:ext uri="{FF2B5EF4-FFF2-40B4-BE49-F238E27FC236}">
                <a16:creationId xmlns="" xmlns:a16="http://schemas.microsoft.com/office/drawing/2014/main" id="{9ECF3804-EC8B-481A-AEE2-208B7D611847}"/>
              </a:ext>
            </a:extLst>
          </p:cNvPr>
          <p:cNvSpPr/>
          <p:nvPr/>
        </p:nvSpPr>
        <p:spPr>
          <a:xfrm>
            <a:off x="0" y="4"/>
            <a:ext cx="11523664" cy="1183429"/>
          </a:xfrm>
          <a:custGeom>
            <a:avLst/>
            <a:gdLst/>
            <a:ahLst/>
            <a:cxnLst>
              <a:cxn ang="0">
                <a:pos x="wd2" y="hd2"/>
              </a:cxn>
              <a:cxn ang="5400000">
                <a:pos x="wd2" y="hd2"/>
              </a:cxn>
              <a:cxn ang="10800000">
                <a:pos x="wd2" y="hd2"/>
              </a:cxn>
              <a:cxn ang="16200000">
                <a:pos x="wd2" y="hd2"/>
              </a:cxn>
            </a:cxnLst>
            <a:rect l="0" t="0"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8000">
                <a:schemeClr val="accent4"/>
              </a:gs>
              <a:gs pos="76000">
                <a:schemeClr val="accent5"/>
              </a:gs>
            </a:gsLst>
          </a:gra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7" name="Rectangle 6">
            <a:extLst>
              <a:ext uri="{FF2B5EF4-FFF2-40B4-BE49-F238E27FC236}">
                <a16:creationId xmlns="" xmlns:a16="http://schemas.microsoft.com/office/drawing/2014/main" id="{77932A91-5596-43EC-A1A3-2BB0E32B6C03}"/>
              </a:ext>
            </a:extLst>
          </p:cNvPr>
          <p:cNvSpPr/>
          <p:nvPr/>
        </p:nvSpPr>
        <p:spPr>
          <a:xfrm>
            <a:off x="6856365" y="2367171"/>
            <a:ext cx="5208477" cy="2123658"/>
          </a:xfrm>
          <a:prstGeom prst="rect">
            <a:avLst/>
          </a:prstGeom>
        </p:spPr>
        <p:txBody>
          <a:bodyPr wrap="none">
            <a:spAutoFit/>
          </a:bodyPr>
          <a:lstStyle/>
          <a:p>
            <a:pPr algn="ctr"/>
            <a:r>
              <a:rPr lang="fa-IR" sz="6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B Titr" panose="00000700000000000000" pitchFamily="2" charset="-78"/>
              </a:rPr>
              <a:t>تأمین مالی و</a:t>
            </a:r>
          </a:p>
          <a:p>
            <a:pPr algn="ctr"/>
            <a:r>
              <a:rPr lang="fa-IR" sz="6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B Titr" panose="00000700000000000000" pitchFamily="2" charset="-78"/>
              </a:rPr>
              <a:t> پشتیبانی فعالیت </a:t>
            </a:r>
            <a:endParaRPr 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Titr" panose="00000700000000000000" pitchFamily="2" charset="-78"/>
            </a:endParaRPr>
          </a:p>
        </p:txBody>
      </p:sp>
      <p:pic>
        <p:nvPicPr>
          <p:cNvPr id="7170" name="Picture 2" descr="C:\Users\P C\Desktop\photo_2025-02-05_16-33-11.jpg"/>
          <p:cNvPicPr>
            <a:picLocks noChangeAspect="1" noChangeArrowheads="1"/>
          </p:cNvPicPr>
          <p:nvPr/>
        </p:nvPicPr>
        <p:blipFill>
          <a:blip r:embed="rId2"/>
          <a:srcRect/>
          <a:stretch>
            <a:fillRect/>
          </a:stretch>
        </p:blipFill>
        <p:spPr bwMode="auto">
          <a:xfrm>
            <a:off x="0" y="1219200"/>
            <a:ext cx="7080737" cy="5638799"/>
          </a:xfrm>
          <a:prstGeom prst="rect">
            <a:avLst/>
          </a:prstGeom>
          <a:noFill/>
        </p:spPr>
      </p:pic>
    </p:spTree>
    <p:extLst>
      <p:ext uri="{BB962C8B-B14F-4D97-AF65-F5344CB8AC3E}">
        <p14:creationId xmlns="" xmlns:p14="http://schemas.microsoft.com/office/powerpoint/2010/main" val="69417743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flipH="1" flipV="1">
            <a:off x="10159573" y="-1"/>
            <a:ext cx="2032427" cy="1777874"/>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6"/>
          <p:cNvSpPr/>
          <p:nvPr/>
        </p:nvSpPr>
        <p:spPr>
          <a:xfrm rot="16200000">
            <a:off x="3081968" y="3150827"/>
            <a:ext cx="490251" cy="6946135"/>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p:cNvSpPr txBox="1">
            <a:spLocks/>
          </p:cNvSpPr>
          <p:nvPr/>
        </p:nvSpPr>
        <p:spPr>
          <a:xfrm>
            <a:off x="143348" y="1014567"/>
            <a:ext cx="11658873" cy="5292714"/>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nSpc>
                <a:spcPct val="150000"/>
              </a:lnSpc>
            </a:pPr>
            <a:r>
              <a:rPr lang="fa-IR" sz="4000" dirty="0">
                <a:solidFill>
                  <a:srgbClr val="0070C0"/>
                </a:solidFill>
                <a:cs typeface="B Koodak" panose="00000700000000000000" pitchFamily="2" charset="-78"/>
              </a:rPr>
              <a:t>هزینه </a:t>
            </a:r>
            <a:r>
              <a:rPr lang="fa-IR" sz="4000" dirty="0" smtClean="0">
                <a:solidFill>
                  <a:srgbClr val="0070C0"/>
                </a:solidFill>
                <a:cs typeface="B Koodak" panose="00000700000000000000" pitchFamily="2" charset="-78"/>
              </a:rPr>
              <a:t>جانبی این فعالیت از کمک های خیر خواهانه خیرین</a:t>
            </a:r>
            <a:endParaRPr lang="fa-IR" sz="4000" dirty="0">
              <a:solidFill>
                <a:srgbClr val="0070C0"/>
              </a:solidFill>
              <a:cs typeface="B Koodak" panose="00000700000000000000" pitchFamily="2" charset="-78"/>
            </a:endParaRPr>
          </a:p>
          <a:p>
            <a:pPr lvl="0">
              <a:lnSpc>
                <a:spcPct val="150000"/>
              </a:lnSpc>
            </a:pPr>
            <a:r>
              <a:rPr lang="fa-IR" sz="4000" dirty="0">
                <a:solidFill>
                  <a:srgbClr val="0070C0"/>
                </a:solidFill>
                <a:cs typeface="B Koodak" panose="00000700000000000000" pitchFamily="2" charset="-78"/>
              </a:rPr>
              <a:t>هزینه این فعالیت از </a:t>
            </a:r>
            <a:r>
              <a:rPr lang="fa-IR" sz="4000" dirty="0" smtClean="0">
                <a:solidFill>
                  <a:srgbClr val="0070C0"/>
                </a:solidFill>
                <a:cs typeface="B Koodak" panose="00000700000000000000" pitchFamily="2" charset="-78"/>
              </a:rPr>
              <a:t>اوقاف،امام جمعه ،فرمانداری میتواند تامین شود</a:t>
            </a:r>
            <a:endParaRPr lang="fa-IR" sz="4000" dirty="0">
              <a:solidFill>
                <a:srgbClr val="0070C0"/>
              </a:solidFill>
              <a:cs typeface="B Koodak" panose="00000700000000000000" pitchFamily="2" charset="-78"/>
            </a:endParaRPr>
          </a:p>
          <a:p>
            <a:pPr lvl="0">
              <a:lnSpc>
                <a:spcPct val="150000"/>
              </a:lnSpc>
            </a:pPr>
            <a:r>
              <a:rPr lang="fa-IR" sz="4000" dirty="0" smtClean="0">
                <a:solidFill>
                  <a:srgbClr val="0070C0"/>
                </a:solidFill>
                <a:cs typeface="B Koodak" panose="00000700000000000000" pitchFamily="2" charset="-78"/>
              </a:rPr>
              <a:t>تنهاپشتیبان خدمت وفعالیت خیرین وهمکاری خانواده وهمسرم</a:t>
            </a:r>
          </a:p>
          <a:p>
            <a:pPr lvl="0">
              <a:lnSpc>
                <a:spcPct val="150000"/>
              </a:lnSpc>
            </a:pPr>
            <a:r>
              <a:rPr lang="fa-IR" sz="4000" dirty="0" smtClean="0">
                <a:solidFill>
                  <a:srgbClr val="0070C0"/>
                </a:solidFill>
                <a:cs typeface="B Koodak" panose="00000700000000000000" pitchFamily="2" charset="-78"/>
              </a:rPr>
              <a:t>درآمدزایی </a:t>
            </a:r>
            <a:r>
              <a:rPr lang="fa-IR" sz="4000" dirty="0">
                <a:solidFill>
                  <a:srgbClr val="0070C0"/>
                </a:solidFill>
                <a:cs typeface="B Koodak" panose="00000700000000000000" pitchFamily="2" charset="-78"/>
              </a:rPr>
              <a:t>این </a:t>
            </a:r>
            <a:r>
              <a:rPr lang="fa-IR" sz="4000" dirty="0" smtClean="0">
                <a:solidFill>
                  <a:srgbClr val="0070C0"/>
                </a:solidFill>
                <a:cs typeface="B Koodak" panose="00000700000000000000" pitchFamily="2" charset="-78"/>
              </a:rPr>
              <a:t>همکاریوخدمت  اگر از نظر مکان  تامین شویم می توان درامد زایی کرد از طریقه مشاوره دادن</a:t>
            </a:r>
            <a:endParaRPr lang="fa-IR" sz="4000" dirty="0">
              <a:solidFill>
                <a:srgbClr val="0070C0"/>
              </a:solidFill>
              <a:cs typeface="B Koodak" panose="00000700000000000000" pitchFamily="2" charset="-78"/>
            </a:endParaRPr>
          </a:p>
          <a:p>
            <a:pPr lvl="0">
              <a:lnSpc>
                <a:spcPct val="150000"/>
              </a:lnSpc>
            </a:pPr>
            <a:r>
              <a:rPr lang="fa-IR" sz="4000" dirty="0">
                <a:cs typeface="B Koodak" panose="00000700000000000000" pitchFamily="2" charset="-78"/>
              </a:rPr>
              <a:t>آیا مخاطبان حاضر به </a:t>
            </a:r>
            <a:r>
              <a:rPr lang="fa-IR" sz="4000" dirty="0">
                <a:solidFill>
                  <a:srgbClr val="FF0000"/>
                </a:solidFill>
                <a:cs typeface="B Koodak" panose="00000700000000000000" pitchFamily="2" charset="-78"/>
              </a:rPr>
              <a:t>هزینه کرد </a:t>
            </a:r>
            <a:r>
              <a:rPr lang="fa-IR" sz="4000" dirty="0">
                <a:cs typeface="B Koodak" panose="00000700000000000000" pitchFamily="2" charset="-78"/>
              </a:rPr>
              <a:t>بابت فعالیت </a:t>
            </a:r>
            <a:r>
              <a:rPr lang="fa-IR" sz="4000" dirty="0" smtClean="0">
                <a:cs typeface="B Koodak" panose="00000700000000000000" pitchFamily="2" charset="-78"/>
              </a:rPr>
              <a:t>هستند؟در حد ناچیز یا هیچ</a:t>
            </a:r>
            <a:endParaRPr lang="fa-IR" sz="4000" dirty="0">
              <a:cs typeface="B Koodak" panose="00000700000000000000" pitchFamily="2" charset="-78"/>
            </a:endParaRPr>
          </a:p>
        </p:txBody>
      </p:sp>
      <p:sp>
        <p:nvSpPr>
          <p:cNvPr id="6" name="Rectangle 5"/>
          <p:cNvSpPr/>
          <p:nvPr/>
        </p:nvSpPr>
        <p:spPr>
          <a:xfrm>
            <a:off x="1537486" y="52045"/>
            <a:ext cx="8954694" cy="1107996"/>
          </a:xfrm>
          <a:prstGeom prst="rect">
            <a:avLst/>
          </a:prstGeom>
        </p:spPr>
        <p:txBody>
          <a:bodyPr wrap="none">
            <a:spAutoFit/>
          </a:bodyPr>
          <a:lstStyle/>
          <a:p>
            <a:pPr algn="ctr"/>
            <a:r>
              <a:rPr lang="fa-IR" sz="6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anose="00000700000000000000" pitchFamily="2" charset="-78"/>
              </a:rPr>
              <a:t>تأمین مالی و پشتیبانی فعالیت </a:t>
            </a:r>
            <a:endParaRPr lang="en-US" sz="6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anose="00000700000000000000" pitchFamily="2" charset="-78"/>
            </a:endParaRPr>
          </a:p>
        </p:txBody>
      </p:sp>
    </p:spTree>
    <p:extLst>
      <p:ext uri="{BB962C8B-B14F-4D97-AF65-F5344CB8AC3E}">
        <p14:creationId xmlns="" xmlns:p14="http://schemas.microsoft.com/office/powerpoint/2010/main" val="35677702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p:nvPr/>
        </p:nvSpPr>
        <p:spPr>
          <a:xfrm rot="5400000">
            <a:off x="5894024" y="-5894023"/>
            <a:ext cx="495762" cy="12283808"/>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p:cNvSpPr/>
          <p:nvPr/>
        </p:nvSpPr>
        <p:spPr>
          <a:xfrm flipH="1">
            <a:off x="8754741" y="6097779"/>
            <a:ext cx="3437259" cy="76022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hape">
            <a:extLst>
              <a:ext uri="{FF2B5EF4-FFF2-40B4-BE49-F238E27FC236}">
                <a16:creationId xmlns="" xmlns:a16="http://schemas.microsoft.com/office/drawing/2014/main" id="{9ECF3804-EC8B-481A-AEE2-208B7D611847}"/>
              </a:ext>
            </a:extLst>
          </p:cNvPr>
          <p:cNvSpPr/>
          <p:nvPr/>
        </p:nvSpPr>
        <p:spPr>
          <a:xfrm>
            <a:off x="0" y="4"/>
            <a:ext cx="11523664" cy="1183429"/>
          </a:xfrm>
          <a:custGeom>
            <a:avLst/>
            <a:gdLst/>
            <a:ahLst/>
            <a:cxnLst>
              <a:cxn ang="0">
                <a:pos x="wd2" y="hd2"/>
              </a:cxn>
              <a:cxn ang="5400000">
                <a:pos x="wd2" y="hd2"/>
              </a:cxn>
              <a:cxn ang="10800000">
                <a:pos x="wd2" y="hd2"/>
              </a:cxn>
              <a:cxn ang="16200000">
                <a:pos x="wd2" y="hd2"/>
              </a:cxn>
            </a:cxnLst>
            <a:rect l="0" t="0"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8000">
                <a:schemeClr val="accent4"/>
              </a:gs>
              <a:gs pos="76000">
                <a:schemeClr val="accent5"/>
              </a:gs>
            </a:gsLst>
          </a:gra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8" name="Rectangle 7"/>
          <p:cNvSpPr/>
          <p:nvPr/>
        </p:nvSpPr>
        <p:spPr>
          <a:xfrm>
            <a:off x="7183832" y="2092575"/>
            <a:ext cx="4932761" cy="3416320"/>
          </a:xfrm>
          <a:prstGeom prst="rect">
            <a:avLst/>
          </a:prstGeom>
        </p:spPr>
        <p:txBody>
          <a:bodyPr wrap="none">
            <a:spAutoFit/>
          </a:bodyPr>
          <a:lstStyle/>
          <a:p>
            <a:pPr algn="ctr" rtl="1"/>
            <a:r>
              <a:rPr lang="fa-IR" sz="7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anose="00000700000000000000" pitchFamily="2" charset="-78"/>
              </a:rPr>
              <a:t>شناسایی </a:t>
            </a:r>
          </a:p>
          <a:p>
            <a:pPr algn="ctr" rtl="1"/>
            <a:r>
              <a:rPr lang="fa-IR" sz="7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anose="00000700000000000000" pitchFamily="2" charset="-78"/>
              </a:rPr>
              <a:t>فعالیت‌های</a:t>
            </a:r>
          </a:p>
          <a:p>
            <a:pPr algn="ctr" rtl="1"/>
            <a:r>
              <a:rPr lang="fa-IR" sz="7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anose="00000700000000000000" pitchFamily="2" charset="-78"/>
              </a:rPr>
              <a:t> فرهنگی همسو</a:t>
            </a:r>
            <a:endParaRPr lang="en-US" sz="7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anose="00000700000000000000" pitchFamily="2" charset="-78"/>
            </a:endParaRPr>
          </a:p>
        </p:txBody>
      </p:sp>
      <p:pic>
        <p:nvPicPr>
          <p:cNvPr id="13" name="Picture 1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2075565"/>
            <a:ext cx="6800851" cy="3825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246944693"/>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flipH="1" flipV="1">
            <a:off x="10159573" y="-1"/>
            <a:ext cx="2032427" cy="1777874"/>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6"/>
          <p:cNvSpPr/>
          <p:nvPr/>
        </p:nvSpPr>
        <p:spPr>
          <a:xfrm rot="16200000">
            <a:off x="3081968" y="3150827"/>
            <a:ext cx="490251" cy="6946135"/>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p:cNvSpPr txBox="1">
            <a:spLocks/>
          </p:cNvSpPr>
          <p:nvPr/>
        </p:nvSpPr>
        <p:spPr>
          <a:xfrm>
            <a:off x="191474" y="1608184"/>
            <a:ext cx="11658873" cy="4322438"/>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nSpc>
                <a:spcPct val="150000"/>
              </a:lnSpc>
              <a:buNone/>
            </a:pPr>
            <a:r>
              <a:rPr lang="fa-IR" sz="3600" dirty="0" smtClean="0">
                <a:solidFill>
                  <a:srgbClr val="0070C0"/>
                </a:solidFill>
                <a:cs typeface="B Koodak" panose="00000700000000000000" pitchFamily="2" charset="-78"/>
              </a:rPr>
              <a:t>اگر همکاری بشود می توان فعالیتهارا در سطح استان یا کشور برگزار کرد</a:t>
            </a:r>
            <a:endParaRPr lang="fa-IR" sz="3600" dirty="0">
              <a:solidFill>
                <a:srgbClr val="0070C0"/>
              </a:solidFill>
              <a:cs typeface="B Koodak" panose="00000700000000000000" pitchFamily="2" charset="-78"/>
            </a:endParaRPr>
          </a:p>
          <a:p>
            <a:pPr lvl="0">
              <a:lnSpc>
                <a:spcPct val="150000"/>
              </a:lnSpc>
            </a:pPr>
            <a:r>
              <a:rPr lang="fa-IR" sz="3600" dirty="0">
                <a:solidFill>
                  <a:srgbClr val="0070C0"/>
                </a:solidFill>
                <a:cs typeface="B Koodak" panose="00000700000000000000" pitchFamily="2" charset="-78"/>
              </a:rPr>
              <a:t>چالش‌ها و موانع کسب موفقیت </a:t>
            </a:r>
            <a:r>
              <a:rPr lang="fa-IR" sz="3600" dirty="0" smtClean="0">
                <a:solidFill>
                  <a:srgbClr val="0070C0"/>
                </a:solidFill>
                <a:cs typeface="B Koodak" panose="00000700000000000000" pitchFamily="2" charset="-78"/>
              </a:rPr>
              <a:t>نبود مکان مناسب وتامین هزینه</a:t>
            </a:r>
            <a:endParaRPr lang="fa-IR" sz="3600" dirty="0">
              <a:solidFill>
                <a:srgbClr val="0070C0"/>
              </a:solidFill>
              <a:cs typeface="B Koodak" panose="00000700000000000000" pitchFamily="2" charset="-78"/>
            </a:endParaRPr>
          </a:p>
          <a:p>
            <a:pPr lvl="0">
              <a:lnSpc>
                <a:spcPct val="150000"/>
              </a:lnSpc>
            </a:pPr>
            <a:r>
              <a:rPr lang="fa-IR" sz="3600" dirty="0" smtClean="0">
                <a:solidFill>
                  <a:srgbClr val="0070C0"/>
                </a:solidFill>
                <a:cs typeface="B Koodak" panose="00000700000000000000" pitchFamily="2" charset="-78"/>
              </a:rPr>
              <a:t>زمینه </a:t>
            </a:r>
            <a:r>
              <a:rPr lang="fa-IR" sz="3600" dirty="0">
                <a:solidFill>
                  <a:srgbClr val="0070C0"/>
                </a:solidFill>
                <a:cs typeface="B Koodak" panose="00000700000000000000" pitchFamily="2" charset="-78"/>
              </a:rPr>
              <a:t>توسعه و تکثیر </a:t>
            </a:r>
            <a:r>
              <a:rPr lang="fa-IR" sz="3600" dirty="0" smtClean="0">
                <a:solidFill>
                  <a:srgbClr val="0070C0"/>
                </a:solidFill>
                <a:cs typeface="B Koodak" panose="00000700000000000000" pitchFamily="2" charset="-78"/>
              </a:rPr>
              <a:t>فعالیت   مجوز ومکان مناسب با هزینه نیاز می باشد</a:t>
            </a:r>
            <a:endParaRPr lang="fa-IR" sz="3600" dirty="0">
              <a:solidFill>
                <a:srgbClr val="0070C0"/>
              </a:solidFill>
              <a:cs typeface="B Koodak" panose="00000700000000000000" pitchFamily="2" charset="-78"/>
            </a:endParaRPr>
          </a:p>
          <a:p>
            <a:pPr lvl="0">
              <a:lnSpc>
                <a:spcPct val="150000"/>
              </a:lnSpc>
            </a:pPr>
            <a:r>
              <a:rPr lang="fa-IR" sz="3600" dirty="0">
                <a:solidFill>
                  <a:srgbClr val="0070C0"/>
                </a:solidFill>
                <a:cs typeface="B Koodak" panose="00000700000000000000" pitchFamily="2" charset="-78"/>
              </a:rPr>
              <a:t>جهت تقویت و ارتقاء فعالیت، یا تکثیر این </a:t>
            </a:r>
            <a:r>
              <a:rPr lang="fa-IR" sz="3600" dirty="0" smtClean="0">
                <a:solidFill>
                  <a:srgbClr val="0070C0"/>
                </a:solidFill>
                <a:cs typeface="B Koodak" panose="00000700000000000000" pitchFamily="2" charset="-78"/>
              </a:rPr>
              <a:t>فعالیت،نیاز به اموزشهای تخصصی می باشد</a:t>
            </a:r>
            <a:endParaRPr lang="fa-IR" sz="3600" dirty="0">
              <a:solidFill>
                <a:srgbClr val="0070C0"/>
              </a:solidFill>
              <a:cs typeface="B Koodak" panose="00000700000000000000" pitchFamily="2" charset="-78"/>
            </a:endParaRPr>
          </a:p>
        </p:txBody>
      </p:sp>
      <p:sp>
        <p:nvSpPr>
          <p:cNvPr id="6" name="Rectangle 5"/>
          <p:cNvSpPr/>
          <p:nvPr/>
        </p:nvSpPr>
        <p:spPr>
          <a:xfrm>
            <a:off x="191472" y="373380"/>
            <a:ext cx="10608994" cy="1107996"/>
          </a:xfrm>
          <a:prstGeom prst="rect">
            <a:avLst/>
          </a:prstGeom>
        </p:spPr>
        <p:txBody>
          <a:bodyPr wrap="none">
            <a:spAutoFit/>
          </a:bodyPr>
          <a:lstStyle/>
          <a:p>
            <a:pPr algn="ctr"/>
            <a:r>
              <a:rPr lang="fa-IR" sz="6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anose="00000700000000000000" pitchFamily="2" charset="-78"/>
              </a:rPr>
              <a:t>قابلیت توسعه و تکثیر پذیری فعالیت </a:t>
            </a:r>
            <a:endParaRPr lang="en-US" sz="6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anose="00000700000000000000" pitchFamily="2" charset="-78"/>
            </a:endParaRPr>
          </a:p>
        </p:txBody>
      </p:sp>
    </p:spTree>
    <p:extLst>
      <p:ext uri="{BB962C8B-B14F-4D97-AF65-F5344CB8AC3E}">
        <p14:creationId xmlns="" xmlns:p14="http://schemas.microsoft.com/office/powerpoint/2010/main" val="28854803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5482557" y="452437"/>
            <a:ext cx="6540259" cy="6241432"/>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a-IR" sz="6000" b="1" dirty="0" smtClean="0">
                <a:solidFill>
                  <a:srgbClr val="002060"/>
                </a:solidFill>
                <a:cs typeface="B Titr" panose="00000700000000000000" pitchFamily="2" charset="-78"/>
              </a:rPr>
              <a:t>درخواست همکاری وحمایت شمارو دارم برای تبلیغ بهتر وبصیرت وبینش واگاهی جامعه مخصوصا </a:t>
            </a:r>
            <a:r>
              <a:rPr lang="fa-IR" sz="6000" b="1" dirty="0" smtClean="0">
                <a:solidFill>
                  <a:srgbClr val="002060"/>
                </a:solidFill>
                <a:cs typeface="B Titr" panose="00000700000000000000" pitchFamily="2" charset="-78"/>
              </a:rPr>
              <a:t>جوانان واستحکام خانواده</a:t>
            </a:r>
            <a:endParaRPr lang="fa-IR" sz="6000" b="1" dirty="0">
              <a:solidFill>
                <a:srgbClr val="002060"/>
              </a:solidFill>
              <a:cs typeface="B Titr" panose="00000700000000000000" pitchFamily="2" charset="-78"/>
            </a:endParaRPr>
          </a:p>
          <a:p>
            <a:pPr marL="0" indent="0" algn="ctr">
              <a:buNone/>
            </a:pPr>
            <a:endParaRPr lang="fa-IR" sz="6000" b="1" dirty="0">
              <a:solidFill>
                <a:schemeClr val="accent6">
                  <a:lumMod val="75000"/>
                </a:schemeClr>
              </a:solidFill>
              <a:cs typeface="B Titr" panose="00000700000000000000" pitchFamily="2" charset="-78"/>
            </a:endParaRPr>
          </a:p>
          <a:p>
            <a:pPr marL="0" indent="0" algn="ctr">
              <a:buNone/>
            </a:pPr>
            <a:endParaRPr lang="fa-IR" sz="6000" b="1" dirty="0">
              <a:solidFill>
                <a:srgbClr val="FF0000"/>
              </a:solidFill>
              <a:cs typeface="B Titr" panose="00000700000000000000" pitchFamily="2" charset="-78"/>
            </a:endParaRPr>
          </a:p>
          <a:p>
            <a:pPr marL="0" indent="0" algn="ctr">
              <a:buNone/>
            </a:pPr>
            <a:endParaRPr lang="fa-IR" sz="6000" b="1" dirty="0">
              <a:solidFill>
                <a:srgbClr val="FFC000"/>
              </a:solidFill>
              <a:cs typeface="B Titr" panose="00000700000000000000" pitchFamily="2" charset="-78"/>
            </a:endParaRPr>
          </a:p>
        </p:txBody>
      </p:sp>
      <p:pic>
        <p:nvPicPr>
          <p:cNvPr id="2050" name="Picture 2" descr="C:\Users\P C\Desktop\photo_2025-02-05_19-18-51.jpg"/>
          <p:cNvPicPr>
            <a:picLocks noChangeAspect="1" noChangeArrowheads="1"/>
          </p:cNvPicPr>
          <p:nvPr/>
        </p:nvPicPr>
        <p:blipFill>
          <a:blip r:embed="rId3"/>
          <a:srcRect/>
          <a:stretch>
            <a:fillRect/>
          </a:stretch>
        </p:blipFill>
        <p:spPr bwMode="auto">
          <a:xfrm>
            <a:off x="0" y="1453662"/>
            <a:ext cx="5580185" cy="5404337"/>
          </a:xfrm>
          <a:prstGeom prst="rect">
            <a:avLst/>
          </a:prstGeom>
          <a:noFill/>
        </p:spPr>
      </p:pic>
    </p:spTree>
    <p:extLst>
      <p:ext uri="{BB962C8B-B14F-4D97-AF65-F5344CB8AC3E}">
        <p14:creationId xmlns="" xmlns:p14="http://schemas.microsoft.com/office/powerpoint/2010/main" val="208693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375139"/>
            <a:ext cx="12192000" cy="6858000"/>
          </a:xfrm>
          <a:prstGeom prst="rect">
            <a:avLst/>
          </a:prstGeom>
        </p:spPr>
      </p:pic>
      <p:sp>
        <p:nvSpPr>
          <p:cNvPr id="3" name="사각형: 둥근 모서리 4">
            <a:extLst>
              <a:ext uri="{FF2B5EF4-FFF2-40B4-BE49-F238E27FC236}">
                <a16:creationId xmlns="" xmlns:a16="http://schemas.microsoft.com/office/drawing/2014/main" id="{23CD4CE3-DC3F-42C0-AA34-3A941EEBDA67}"/>
              </a:ext>
            </a:extLst>
          </p:cNvPr>
          <p:cNvSpPr/>
          <p:nvPr/>
        </p:nvSpPr>
        <p:spPr>
          <a:xfrm>
            <a:off x="3005435" y="1770743"/>
            <a:ext cx="6181135" cy="3316514"/>
          </a:xfrm>
          <a:prstGeom prst="roundRect">
            <a:avLst>
              <a:gd name="adj" fmla="val 7477"/>
            </a:avLst>
          </a:prstGeom>
          <a:solidFill>
            <a:schemeClr val="bg1"/>
          </a:solidFill>
          <a:ln w="12700" cap="rnd">
            <a:noFill/>
            <a:prstDash val="solid"/>
            <a:round/>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endParaRPr lang="ko-KR" altLang="en-US" sz="3600" dirty="0">
              <a:solidFill>
                <a:srgbClr val="1A2344"/>
              </a:solidFill>
              <a:latin typeface="+mj-lt"/>
            </a:endParaRPr>
          </a:p>
        </p:txBody>
      </p:sp>
      <p:sp>
        <p:nvSpPr>
          <p:cNvPr id="4" name="Rectangle 3"/>
          <p:cNvSpPr/>
          <p:nvPr/>
        </p:nvSpPr>
        <p:spPr>
          <a:xfrm>
            <a:off x="1512944" y="201086"/>
            <a:ext cx="9515746" cy="1200329"/>
          </a:xfrm>
          <a:prstGeom prst="rect">
            <a:avLst/>
          </a:prstGeom>
        </p:spPr>
        <p:txBody>
          <a:bodyPr wrap="none">
            <a:spAutoFit/>
          </a:bodyPr>
          <a:lstStyle/>
          <a:p>
            <a:pPr algn="ctr"/>
            <a:r>
              <a:rPr lang="fa-IR" sz="7200" b="1" dirty="0" smtClean="0">
                <a:solidFill>
                  <a:srgbClr val="002060"/>
                </a:solidFill>
                <a:latin typeface="IRANSans Black" panose="020B0506030804020204" pitchFamily="34" charset="-78"/>
                <a:cs typeface="IRANSans Black" panose="020B0506030804020204" pitchFamily="34" charset="-78"/>
              </a:rPr>
              <a:t>ممنون از حسن توجه شما</a:t>
            </a:r>
            <a:endParaRPr lang="en-US" sz="7200" b="1" dirty="0">
              <a:solidFill>
                <a:srgbClr val="002060"/>
              </a:solidFill>
              <a:latin typeface="IRANSans Black" panose="020B0506030804020204" pitchFamily="34" charset="-78"/>
              <a:cs typeface="IRANSans Black" panose="020B0506030804020204" pitchFamily="34" charset="-78"/>
            </a:endParaRPr>
          </a:p>
        </p:txBody>
      </p:sp>
      <p:sp>
        <p:nvSpPr>
          <p:cNvPr id="5" name="Rectangle 4"/>
          <p:cNvSpPr/>
          <p:nvPr/>
        </p:nvSpPr>
        <p:spPr>
          <a:xfrm>
            <a:off x="3090567" y="1859341"/>
            <a:ext cx="6096000" cy="2123658"/>
          </a:xfrm>
          <a:prstGeom prst="rect">
            <a:avLst/>
          </a:prstGeom>
        </p:spPr>
        <p:txBody>
          <a:bodyPr>
            <a:spAutoFit/>
          </a:bodyPr>
          <a:lstStyle/>
          <a:p>
            <a:pPr algn="ctr"/>
            <a:r>
              <a:rPr lang="fa-IR" sz="6600" b="1" dirty="0" smtClean="0">
                <a:solidFill>
                  <a:srgbClr val="0070C0"/>
                </a:solidFill>
                <a:latin typeface="IRANSans Black" panose="020B0506030804020204" pitchFamily="34" charset="-78"/>
                <a:cs typeface="IRANSans Black" panose="020B0506030804020204" pitchFamily="34" charset="-78"/>
              </a:rPr>
              <a:t>بهترین هارا براتون ارزو دارم </a:t>
            </a:r>
            <a:endParaRPr lang="fa-IR" sz="6600" b="1" dirty="0">
              <a:solidFill>
                <a:srgbClr val="0070C0"/>
              </a:solidFill>
              <a:latin typeface="IRANSans Black" panose="020B0506030804020204" pitchFamily="34" charset="-78"/>
              <a:cs typeface="IRANSans Black" panose="020B0506030804020204" pitchFamily="34" charset="-78"/>
            </a:endParaRPr>
          </a:p>
        </p:txBody>
      </p:sp>
      <p:sp>
        <p:nvSpPr>
          <p:cNvPr id="6" name="Rectangle 5">
            <a:extLst>
              <a:ext uri="{FF2B5EF4-FFF2-40B4-BE49-F238E27FC236}">
                <a16:creationId xmlns="" xmlns:a16="http://schemas.microsoft.com/office/drawing/2014/main" id="{7DFE84CC-20D6-77FB-5D6F-150A9DDDB2D5}"/>
              </a:ext>
            </a:extLst>
          </p:cNvPr>
          <p:cNvSpPr/>
          <p:nvPr/>
        </p:nvSpPr>
        <p:spPr>
          <a:xfrm>
            <a:off x="3184085" y="5418630"/>
            <a:ext cx="6096000" cy="1107996"/>
          </a:xfrm>
          <a:prstGeom prst="rect">
            <a:avLst/>
          </a:prstGeom>
        </p:spPr>
        <p:txBody>
          <a:bodyPr>
            <a:spAutoFit/>
          </a:bodyPr>
          <a:lstStyle/>
          <a:p>
            <a:pPr algn="ctr"/>
            <a:r>
              <a:rPr lang="fa-IR" sz="6600" b="1" dirty="0" smtClean="0">
                <a:solidFill>
                  <a:srgbClr val="7030A0"/>
                </a:solidFill>
                <a:latin typeface="IRANSans Black" panose="020B0506030804020204" pitchFamily="34" charset="-78"/>
                <a:cs typeface="IRANSans Black" panose="020B0506030804020204" pitchFamily="34" charset="-78"/>
              </a:rPr>
              <a:t>مهوش شیعه زاده</a:t>
            </a:r>
            <a:endParaRPr lang="fa-IR" sz="6600" b="1" dirty="0">
              <a:solidFill>
                <a:srgbClr val="7030A0"/>
              </a:solidFill>
              <a:latin typeface="IRANSans Black" panose="020B0506030804020204" pitchFamily="34" charset="-78"/>
              <a:cs typeface="IRANSans Black" panose="020B0506030804020204" pitchFamily="34" charset="-78"/>
            </a:endParaRPr>
          </a:p>
        </p:txBody>
      </p:sp>
    </p:spTree>
    <p:extLst>
      <p:ext uri="{BB962C8B-B14F-4D97-AF65-F5344CB8AC3E}">
        <p14:creationId xmlns="" xmlns:p14="http://schemas.microsoft.com/office/powerpoint/2010/main" val="305259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16200000">
            <a:off x="-441236" y="448710"/>
            <a:ext cx="6754853" cy="5857441"/>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 name="connsiteX0" fmla="*/ 0 w 4813275"/>
              <a:gd name="connsiteY0" fmla="*/ 5982 h 3729683"/>
              <a:gd name="connsiteX1" fmla="*/ 4813275 w 4813275"/>
              <a:gd name="connsiteY1" fmla="*/ 0 h 3729683"/>
              <a:gd name="connsiteX2" fmla="*/ 4374403 w 4813275"/>
              <a:gd name="connsiteY2" fmla="*/ 2940107 h 3729683"/>
              <a:gd name="connsiteX3" fmla="*/ 0 w 4813275"/>
              <a:gd name="connsiteY3" fmla="*/ 3729683 h 3729683"/>
              <a:gd name="connsiteX4" fmla="*/ 0 w 4813275"/>
              <a:gd name="connsiteY4" fmla="*/ 5982 h 3729683"/>
              <a:gd name="connsiteX0" fmla="*/ 0 w 4813275"/>
              <a:gd name="connsiteY0" fmla="*/ 5982 h 3729683"/>
              <a:gd name="connsiteX1" fmla="*/ 4813275 w 4813275"/>
              <a:gd name="connsiteY1" fmla="*/ 0 h 3729683"/>
              <a:gd name="connsiteX2" fmla="*/ 4788824 w 4813275"/>
              <a:gd name="connsiteY2" fmla="*/ 2953603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788824" y="2953603"/>
                </a:lnTo>
                <a:lnTo>
                  <a:pt x="0" y="3729683"/>
                </a:lnTo>
                <a:lnTo>
                  <a:pt x="0" y="5982"/>
                </a:lnTo>
                <a:close/>
              </a:path>
            </a:pathLst>
          </a:custGeom>
          <a:ln/>
        </p:spPr>
        <p:style>
          <a:lnRef idx="1">
            <a:schemeClr val="accent2"/>
          </a:lnRef>
          <a:fillRef idx="3">
            <a:schemeClr val="accent2"/>
          </a:fillRef>
          <a:effectRef idx="2">
            <a:schemeClr val="accent2"/>
          </a:effectRef>
          <a:fontRef idx="minor">
            <a:schemeClr val="lt1"/>
          </a:fontRef>
        </p:style>
        <p:txBody>
          <a:bodyPr lIns="38100" tIns="38100" rIns="38100" bIns="38100" anchor="ctr"/>
          <a:lstStyle/>
          <a:p>
            <a:endParaRPr lang="en-US" sz="3000" dirty="0">
              <a:solidFill>
                <a:srgbClr val="FFFFFF"/>
              </a:solidFill>
              <a:effectLst>
                <a:outerShdw blurRad="38100" dist="12700" dir="5400000" rotWithShape="0">
                  <a:srgbClr val="000000">
                    <a:alpha val="50000"/>
                  </a:srgbClr>
                </a:outerShdw>
              </a:effectLst>
            </a:endParaRPr>
          </a:p>
        </p:txBody>
      </p:sp>
      <p:sp>
        <p:nvSpPr>
          <p:cNvPr id="4" name="TextBox 3"/>
          <p:cNvSpPr txBox="1"/>
          <p:nvPr/>
        </p:nvSpPr>
        <p:spPr>
          <a:xfrm>
            <a:off x="125451" y="2454757"/>
            <a:ext cx="4434287" cy="830997"/>
          </a:xfrm>
          <a:prstGeom prst="rect">
            <a:avLst/>
          </a:prstGeom>
          <a:noFill/>
        </p:spPr>
        <p:txBody>
          <a:bodyPr wrap="square" rtlCol="0" anchor="ctr">
            <a:spAutoFit/>
          </a:bodyPr>
          <a:lstStyle/>
          <a:p>
            <a:pPr algn="ctr" rtl="1"/>
            <a:r>
              <a:rPr lang="fa-IR" sz="4800" spc="-300" dirty="0" smtClean="0">
                <a:solidFill>
                  <a:schemeClr val="bg1">
                    <a:lumMod val="95000"/>
                  </a:schemeClr>
                </a:solidFill>
                <a:effectLst>
                  <a:outerShdw blurRad="38100" dist="38100" dir="2700000" algn="tl">
                    <a:srgbClr val="000000">
                      <a:alpha val="43137"/>
                    </a:srgbClr>
                  </a:outerShdw>
                </a:effectLst>
                <a:cs typeface="B Titr" panose="00000700000000000000" pitchFamily="2" charset="-78"/>
              </a:rPr>
              <a:t>مهوش شیعه زاده</a:t>
            </a:r>
            <a:endParaRPr lang="en-US" sz="4800" spc="-300" dirty="0">
              <a:solidFill>
                <a:schemeClr val="bg1">
                  <a:lumMod val="95000"/>
                </a:schemeClr>
              </a:solidFill>
              <a:effectLst>
                <a:outerShdw blurRad="38100" dist="38100" dir="2700000" algn="tl">
                  <a:srgbClr val="000000">
                    <a:alpha val="43137"/>
                  </a:srgbClr>
                </a:outerShdw>
              </a:effectLst>
              <a:cs typeface="B Titr" panose="00000700000000000000" pitchFamily="2" charset="-78"/>
            </a:endParaRPr>
          </a:p>
        </p:txBody>
      </p:sp>
      <p:cxnSp>
        <p:nvCxnSpPr>
          <p:cNvPr id="12" name="Straight Connector 11"/>
          <p:cNvCxnSpPr/>
          <p:nvPr/>
        </p:nvCxnSpPr>
        <p:spPr>
          <a:xfrm>
            <a:off x="768659" y="5908264"/>
            <a:ext cx="3767768"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Shape">
            <a:extLst>
              <a:ext uri="{FF2B5EF4-FFF2-40B4-BE49-F238E27FC236}">
                <a16:creationId xmlns="" xmlns:a16="http://schemas.microsoft.com/office/drawing/2014/main" id="{1AA6B203-6B99-4C75-9C93-A558BD12F875}"/>
              </a:ext>
            </a:extLst>
          </p:cNvPr>
          <p:cNvSpPr/>
          <p:nvPr/>
        </p:nvSpPr>
        <p:spPr>
          <a:xfrm>
            <a:off x="1" y="6092769"/>
            <a:ext cx="12190323" cy="765235"/>
          </a:xfrm>
          <a:custGeom>
            <a:avLst/>
            <a:gdLst/>
            <a:ahLst/>
            <a:cxnLst>
              <a:cxn ang="0">
                <a:pos x="wd2" y="hd2"/>
              </a:cxn>
              <a:cxn ang="5400000">
                <a:pos x="wd2" y="hd2"/>
              </a:cxn>
              <a:cxn ang="10800000">
                <a:pos x="wd2" y="hd2"/>
              </a:cxn>
              <a:cxn ang="16200000">
                <a:pos x="wd2" y="hd2"/>
              </a:cxn>
            </a:cxnLst>
            <a:rect l="0" t="0"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13000">
                <a:schemeClr val="accent2"/>
              </a:gs>
              <a:gs pos="84000">
                <a:schemeClr val="accent3"/>
              </a:gs>
            </a:gsLst>
          </a:gra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dirty="0"/>
          </a:p>
        </p:txBody>
      </p:sp>
      <p:sp>
        <p:nvSpPr>
          <p:cNvPr id="3" name="Rectangle 2"/>
          <p:cNvSpPr/>
          <p:nvPr/>
        </p:nvSpPr>
        <p:spPr>
          <a:xfrm>
            <a:off x="829864" y="3836904"/>
            <a:ext cx="4239442" cy="1323439"/>
          </a:xfrm>
          <a:prstGeom prst="rect">
            <a:avLst/>
          </a:prstGeom>
        </p:spPr>
        <p:txBody>
          <a:bodyPr wrap="square">
            <a:spAutoFit/>
          </a:bodyPr>
          <a:lstStyle/>
          <a:p>
            <a:pPr algn="ctr" rtl="1"/>
            <a:r>
              <a:rPr lang="fa-IR" sz="4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cs typeface="B Titr" panose="00000700000000000000" pitchFamily="2" charset="-78"/>
              </a:rPr>
              <a:t>مبلغ در مسیراستحکام خانواده وسبک زندگی</a:t>
            </a:r>
            <a:endParaRPr lang="fa-IR"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B Titr" panose="00000700000000000000" pitchFamily="2" charset="-78"/>
            </a:endParaRPr>
          </a:p>
        </p:txBody>
      </p:sp>
      <p:sp>
        <p:nvSpPr>
          <p:cNvPr id="14" name="Rectangle 13"/>
          <p:cNvSpPr/>
          <p:nvPr/>
        </p:nvSpPr>
        <p:spPr>
          <a:xfrm>
            <a:off x="5926115" y="2717812"/>
            <a:ext cx="5954703" cy="353943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r" rtl="1"/>
            <a:r>
              <a:rPr lang="fa-IR" sz="3200" spc="-300" dirty="0">
                <a:solidFill>
                  <a:srgbClr val="002060"/>
                </a:solidFill>
                <a:latin typeface="2  Titr"/>
                <a:cs typeface="B Zar" panose="00000400000000000000" pitchFamily="2" charset="-78"/>
              </a:rPr>
              <a:t>رزومه </a:t>
            </a:r>
            <a:r>
              <a:rPr lang="fa-IR" sz="3200" spc="-300" dirty="0" smtClean="0">
                <a:solidFill>
                  <a:srgbClr val="002060"/>
                </a:solidFill>
                <a:latin typeface="2  Titr"/>
                <a:cs typeface="B Zar" panose="00000400000000000000" pitchFamily="2" charset="-78"/>
              </a:rPr>
              <a:t>کوتاه: </a:t>
            </a:r>
          </a:p>
          <a:p>
            <a:pPr algn="r" rtl="1"/>
            <a:r>
              <a:rPr lang="fa-IR" sz="3200" spc="-300" dirty="0" smtClean="0">
                <a:solidFill>
                  <a:srgbClr val="002060"/>
                </a:solidFill>
                <a:latin typeface="2  Titr"/>
                <a:cs typeface="B Zar" panose="00000400000000000000" pitchFamily="2" charset="-78"/>
              </a:rPr>
              <a:t>    سطح سه حوزه نظام قدیم پایان کفایتین</a:t>
            </a:r>
            <a:endParaRPr lang="fa-IR" sz="3200" spc="-300" dirty="0">
              <a:solidFill>
                <a:srgbClr val="002060"/>
              </a:solidFill>
              <a:latin typeface="2  Titr"/>
              <a:cs typeface="B Zar" panose="00000400000000000000" pitchFamily="2" charset="-78"/>
            </a:endParaRPr>
          </a:p>
          <a:p>
            <a:pPr marL="457200" indent="-457200" algn="r" rtl="1">
              <a:buFont typeface="Wingdings" panose="05000000000000000000" pitchFamily="2" charset="2"/>
              <a:buChar char="ü"/>
            </a:pPr>
            <a:r>
              <a:rPr lang="fa-IR" sz="3200" spc="-300" dirty="0">
                <a:solidFill>
                  <a:srgbClr val="002060"/>
                </a:solidFill>
                <a:latin typeface="2  Titr"/>
                <a:cs typeface="B Zar" panose="00000400000000000000" pitchFamily="2" charset="-78"/>
              </a:rPr>
              <a:t>مدیریت </a:t>
            </a:r>
            <a:r>
              <a:rPr lang="fa-IR" sz="3200" spc="-300" dirty="0" smtClean="0">
                <a:solidFill>
                  <a:srgbClr val="002060"/>
                </a:solidFill>
                <a:latin typeface="2  Titr"/>
                <a:cs typeface="B Zar" panose="00000400000000000000" pitchFamily="2" charset="-78"/>
              </a:rPr>
              <a:t>مرکز نیکو کاری ریحانه النبی ص</a:t>
            </a:r>
            <a:endParaRPr lang="fa-IR" sz="3200" spc="-300" dirty="0">
              <a:solidFill>
                <a:srgbClr val="002060"/>
              </a:solidFill>
              <a:latin typeface="2  Titr"/>
              <a:cs typeface="B Zar" panose="00000400000000000000" pitchFamily="2" charset="-78"/>
            </a:endParaRPr>
          </a:p>
          <a:p>
            <a:pPr marL="457200" indent="-457200" algn="r" rtl="1">
              <a:buFont typeface="Wingdings" panose="05000000000000000000" pitchFamily="2" charset="2"/>
              <a:buChar char="ü"/>
            </a:pPr>
            <a:r>
              <a:rPr lang="fa-IR" sz="3200" spc="-300" dirty="0" smtClean="0">
                <a:solidFill>
                  <a:srgbClr val="002060"/>
                </a:solidFill>
                <a:latin typeface="2  Titr"/>
                <a:cs typeface="B Zar" panose="00000400000000000000" pitchFamily="2" charset="-78"/>
              </a:rPr>
              <a:t>مبلغ وسخنران ،مشاور خانوادهدر اموزش وپرورش</a:t>
            </a:r>
            <a:endParaRPr lang="en-US" sz="3200" spc="-300" dirty="0">
              <a:solidFill>
                <a:srgbClr val="002060"/>
              </a:solidFill>
              <a:latin typeface="2  Titr"/>
              <a:cs typeface="AngsanaUPC" pitchFamily="18" charset="-34"/>
            </a:endParaRPr>
          </a:p>
          <a:p>
            <a:pPr marL="457200" indent="-457200" algn="r" rtl="1">
              <a:buFont typeface="Wingdings" panose="05000000000000000000" pitchFamily="2" charset="2"/>
              <a:buChar char="ü"/>
            </a:pPr>
            <a:r>
              <a:rPr lang="fa-IR" sz="3200" spc="-300" dirty="0" smtClean="0">
                <a:solidFill>
                  <a:srgbClr val="002060"/>
                </a:solidFill>
                <a:latin typeface="2  Titr"/>
                <a:cs typeface="B Zar" panose="00000400000000000000" pitchFamily="2" charset="-78"/>
              </a:rPr>
              <a:t>معینه حج </a:t>
            </a:r>
            <a:endParaRPr lang="fa-IR" sz="3200" spc="-300" dirty="0">
              <a:solidFill>
                <a:srgbClr val="002060"/>
              </a:solidFill>
              <a:latin typeface="2  Titr"/>
              <a:cs typeface="B Zar" panose="00000400000000000000" pitchFamily="2" charset="-78"/>
            </a:endParaRPr>
          </a:p>
          <a:p>
            <a:pPr marL="457200" indent="-457200" algn="r" rtl="1">
              <a:buFont typeface="Wingdings" panose="05000000000000000000" pitchFamily="2" charset="2"/>
              <a:buChar char="ü"/>
            </a:pPr>
            <a:r>
              <a:rPr lang="fa-IR" sz="3200" spc="-300" dirty="0">
                <a:solidFill>
                  <a:srgbClr val="002060"/>
                </a:solidFill>
                <a:latin typeface="2  Titr"/>
                <a:cs typeface="B Zar" panose="00000400000000000000" pitchFamily="2" charset="-78"/>
              </a:rPr>
              <a:t>نویسنده کتاب </a:t>
            </a:r>
            <a:r>
              <a:rPr lang="fa-IR" sz="3200" spc="-300" dirty="0" smtClean="0">
                <a:solidFill>
                  <a:srgbClr val="002060"/>
                </a:solidFill>
                <a:latin typeface="2  Titr"/>
                <a:cs typeface="B Zar" panose="00000400000000000000" pitchFamily="2" charset="-78"/>
              </a:rPr>
              <a:t>نقش فضائل اخلاقی در امنیت اجتماعی</a:t>
            </a:r>
            <a:r>
              <a:rPr lang="fa-IR" sz="3200" spc="-300" dirty="0">
                <a:solidFill>
                  <a:srgbClr val="002060"/>
                </a:solidFill>
                <a:latin typeface="2  Titr"/>
                <a:cs typeface="B Zar" panose="00000400000000000000" pitchFamily="2" charset="-78"/>
              </a:rPr>
              <a:t/>
            </a:r>
            <a:br>
              <a:rPr lang="fa-IR" sz="3200" spc="-300" dirty="0">
                <a:solidFill>
                  <a:srgbClr val="002060"/>
                </a:solidFill>
                <a:latin typeface="2  Titr"/>
                <a:cs typeface="B Zar" panose="00000400000000000000" pitchFamily="2" charset="-78"/>
              </a:rPr>
            </a:br>
            <a:r>
              <a:rPr lang="fa-IR" sz="3200" spc="-300" dirty="0">
                <a:solidFill>
                  <a:srgbClr val="002060"/>
                </a:solidFill>
                <a:latin typeface="2  Titr"/>
                <a:cs typeface="B Zar" panose="00000400000000000000" pitchFamily="2" charset="-78"/>
              </a:rPr>
              <a:t> </a:t>
            </a:r>
            <a:r>
              <a:rPr lang="fa-IR" sz="3200" spc="-300" dirty="0" smtClean="0">
                <a:solidFill>
                  <a:srgbClr val="002060"/>
                </a:solidFill>
                <a:latin typeface="2  Titr"/>
                <a:cs typeface="B Zar" panose="00000400000000000000" pitchFamily="2" charset="-78"/>
              </a:rPr>
              <a:t>مدرس حوزه</a:t>
            </a:r>
            <a:endParaRPr lang="fa-IR" sz="3200" spc="-300" dirty="0">
              <a:solidFill>
                <a:srgbClr val="002060"/>
              </a:solidFill>
              <a:latin typeface="2  Titr"/>
              <a:cs typeface="B Zar" panose="00000400000000000000" pitchFamily="2" charset="-78"/>
            </a:endParaRPr>
          </a:p>
        </p:txBody>
      </p:sp>
      <p:pic>
        <p:nvPicPr>
          <p:cNvPr id="1026" name="Picture 2" descr="C:\Users\P C\Desktop\636863438631593623.jpg"/>
          <p:cNvPicPr>
            <a:picLocks noChangeAspect="1" noChangeArrowheads="1"/>
          </p:cNvPicPr>
          <p:nvPr/>
        </p:nvPicPr>
        <p:blipFill>
          <a:blip r:embed="rId3"/>
          <a:srcRect/>
          <a:stretch>
            <a:fillRect/>
          </a:stretch>
        </p:blipFill>
        <p:spPr bwMode="auto">
          <a:xfrm>
            <a:off x="7549662" y="0"/>
            <a:ext cx="3610707" cy="2461845"/>
          </a:xfrm>
          <a:prstGeom prst="rect">
            <a:avLst/>
          </a:prstGeom>
          <a:noFill/>
        </p:spPr>
      </p:pic>
    </p:spTree>
    <p:extLst>
      <p:ext uri="{BB962C8B-B14F-4D97-AF65-F5344CB8AC3E}">
        <p14:creationId xmlns="" xmlns:p14="http://schemas.microsoft.com/office/powerpoint/2010/main" val="63431110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2080\Desktop\photo_2025-02-04_09-33-31.jpg"/>
          <p:cNvPicPr>
            <a:picLocks noChangeAspect="1" noChangeArrowheads="1"/>
          </p:cNvPicPr>
          <p:nvPr/>
        </p:nvPicPr>
        <p:blipFill>
          <a:blip r:embed="rId2"/>
          <a:srcRect/>
          <a:stretch>
            <a:fillRect/>
          </a:stretch>
        </p:blipFill>
        <p:spPr bwMode="auto">
          <a:xfrm>
            <a:off x="-240632" y="0"/>
            <a:ext cx="12432632" cy="683895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242817438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flipH="1" flipV="1">
            <a:off x="10159573" y="-1"/>
            <a:ext cx="2032427" cy="1777874"/>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6"/>
          <p:cNvSpPr/>
          <p:nvPr/>
        </p:nvSpPr>
        <p:spPr>
          <a:xfrm rot="16200000">
            <a:off x="3081968" y="3150827"/>
            <a:ext cx="490251" cy="6946135"/>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Subtitle 2"/>
          <p:cNvSpPr txBox="1">
            <a:spLocks/>
          </p:cNvSpPr>
          <p:nvPr/>
        </p:nvSpPr>
        <p:spPr>
          <a:xfrm>
            <a:off x="2644056" y="433137"/>
            <a:ext cx="6432683" cy="1033120"/>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a-IR" sz="4800" b="1" dirty="0" smtClean="0">
                <a:solidFill>
                  <a:srgbClr val="002060"/>
                </a:solidFill>
                <a:cs typeface="B Titr" panose="00000700000000000000" pitchFamily="2" charset="-78"/>
              </a:rPr>
              <a:t>مرکز نیکو کاری ریحانه النبی</a:t>
            </a:r>
            <a:endParaRPr lang="fa-IR" sz="4800" b="1" dirty="0">
              <a:solidFill>
                <a:srgbClr val="002060"/>
              </a:solidFill>
              <a:cs typeface="B Titr" panose="00000700000000000000" pitchFamily="2" charset="-78"/>
            </a:endParaRPr>
          </a:p>
        </p:txBody>
      </p:sp>
      <p:sp>
        <p:nvSpPr>
          <p:cNvPr id="8" name="Subtitle 2"/>
          <p:cNvSpPr txBox="1">
            <a:spLocks/>
          </p:cNvSpPr>
          <p:nvPr/>
        </p:nvSpPr>
        <p:spPr>
          <a:xfrm>
            <a:off x="1095625" y="1284512"/>
            <a:ext cx="10588327" cy="5345645"/>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nSpc>
                <a:spcPct val="150000"/>
              </a:lnSpc>
              <a:buNone/>
            </a:pPr>
            <a:r>
              <a:rPr lang="fa-IR" dirty="0" smtClean="0">
                <a:solidFill>
                  <a:srgbClr val="002060"/>
                </a:solidFill>
                <a:cs typeface="B Koodak" panose="00000700000000000000" pitchFamily="2" charset="-78"/>
              </a:rPr>
              <a:t>از سال 1400 مرکز نیکو کاری ایجاد کردم  مرکز ما شاخه ای از کمیته امداد  می باشدحدود 500 پرونده در اختیار مرکز ما قرار دارد شامل افراد مسن ،میانسال  ودختران جوان ،دانش اموزان ،حدود 60 بچه یتیم وبد سرپرست که با تحقیقات تحت حمایت ،مالی،درمانی،خوراکی،مشاوره،کمک هزینه تحصیل ولوازم تحریروپوشاک خیرین می باشنددرضمن برای زنان جوان مطلقه دریافت وام اشتغال ومشاوره برای رفع مشکلات البته مهترین کار ما مشاوره خانواده می باشد</a:t>
            </a:r>
            <a:endParaRPr lang="fa-IR" dirty="0">
              <a:solidFill>
                <a:srgbClr val="002060"/>
              </a:solidFill>
              <a:cs typeface="B Koodak" panose="00000700000000000000" pitchFamily="2" charset="-78"/>
            </a:endParaRPr>
          </a:p>
          <a:p>
            <a:pPr lvl="0">
              <a:lnSpc>
                <a:spcPct val="150000"/>
              </a:lnSpc>
              <a:buNone/>
            </a:pPr>
            <a:endParaRPr lang="fa-IR" dirty="0">
              <a:cs typeface="B Koodak" panose="00000700000000000000" pitchFamily="2" charset="-78"/>
            </a:endParaRPr>
          </a:p>
        </p:txBody>
      </p:sp>
    </p:spTree>
    <p:extLst>
      <p:ext uri="{BB962C8B-B14F-4D97-AF65-F5344CB8AC3E}">
        <p14:creationId xmlns="" xmlns:p14="http://schemas.microsoft.com/office/powerpoint/2010/main" val="32138158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000"/>
                                        <p:tgtEl>
                                          <p:spTgt spid="137"/>
                                        </p:tgtEl>
                                      </p:cBhvr>
                                    </p:animEffect>
                                    <p:anim calcmode="lin" valueType="num">
                                      <p:cBhvr>
                                        <p:cTn id="8" dur="1000" fill="hold"/>
                                        <p:tgtEl>
                                          <p:spTgt spid="137"/>
                                        </p:tgtEl>
                                        <p:attrNameLst>
                                          <p:attrName>ppt_x</p:attrName>
                                        </p:attrNameLst>
                                      </p:cBhvr>
                                      <p:tavLst>
                                        <p:tav tm="0">
                                          <p:val>
                                            <p:strVal val="#ppt_x"/>
                                          </p:val>
                                        </p:tav>
                                        <p:tav tm="100000">
                                          <p:val>
                                            <p:strVal val="#ppt_x"/>
                                          </p:val>
                                        </p:tav>
                                      </p:tavLst>
                                    </p:anim>
                                    <p:anim calcmode="lin" valueType="num">
                                      <p:cBhvr>
                                        <p:cTn id="9" dur="1000" fill="hold"/>
                                        <p:tgtEl>
                                          <p:spTgt spid="1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bg/>
                                          </p:spTgt>
                                        </p:tgtEl>
                                        <p:attrNameLst>
                                          <p:attrName>style.visibility</p:attrName>
                                        </p:attrNameLst>
                                      </p:cBhvr>
                                      <p:to>
                                        <p:strVal val="visible"/>
                                      </p:to>
                                    </p:set>
                                    <p:animEffect transition="in" filter="fade">
                                      <p:cBhvr>
                                        <p:cTn id="14" dur="500"/>
                                        <p:tgtEl>
                                          <p:spTgt spid="8">
                                            <p:bg/>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8"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3C94A01-36B0-1607-254A-DA6C71536319}"/>
            </a:ext>
          </a:extLst>
        </p:cNvPr>
        <p:cNvGrpSpPr/>
        <p:nvPr/>
      </p:nvGrpSpPr>
      <p:grpSpPr>
        <a:xfrm>
          <a:off x="0" y="0"/>
          <a:ext cx="0" cy="0"/>
          <a:chOff x="0" y="0"/>
          <a:chExt cx="0" cy="0"/>
        </a:xfrm>
      </p:grpSpPr>
      <p:sp>
        <p:nvSpPr>
          <p:cNvPr id="2" name="Rectangle 6">
            <a:extLst>
              <a:ext uri="{FF2B5EF4-FFF2-40B4-BE49-F238E27FC236}">
                <a16:creationId xmlns="" xmlns:a16="http://schemas.microsoft.com/office/drawing/2014/main" id="{729D1128-62AE-E67F-C4FA-7114C1D3C281}"/>
              </a:ext>
            </a:extLst>
          </p:cNvPr>
          <p:cNvSpPr/>
          <p:nvPr/>
        </p:nvSpPr>
        <p:spPr>
          <a:xfrm rot="5400000">
            <a:off x="5894024" y="-5894023"/>
            <a:ext cx="495762" cy="12283808"/>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a:extLst>
              <a:ext uri="{FF2B5EF4-FFF2-40B4-BE49-F238E27FC236}">
                <a16:creationId xmlns="" xmlns:a16="http://schemas.microsoft.com/office/drawing/2014/main" id="{217C3A0F-5984-243D-F2D3-AE08FB0EB7B5}"/>
              </a:ext>
            </a:extLst>
          </p:cNvPr>
          <p:cNvSpPr/>
          <p:nvPr/>
        </p:nvSpPr>
        <p:spPr>
          <a:xfrm flipH="1">
            <a:off x="8754741" y="6097779"/>
            <a:ext cx="3437259" cy="76022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hape">
            <a:extLst>
              <a:ext uri="{FF2B5EF4-FFF2-40B4-BE49-F238E27FC236}">
                <a16:creationId xmlns="" xmlns:a16="http://schemas.microsoft.com/office/drawing/2014/main" id="{DE0A0F80-4A09-99A4-7EC3-8181CC28D2C0}"/>
              </a:ext>
            </a:extLst>
          </p:cNvPr>
          <p:cNvSpPr/>
          <p:nvPr/>
        </p:nvSpPr>
        <p:spPr>
          <a:xfrm>
            <a:off x="0" y="0"/>
            <a:ext cx="11523664" cy="6858000"/>
          </a:xfrm>
          <a:custGeom>
            <a:avLst/>
            <a:gdLst/>
            <a:ahLst/>
            <a:cxnLst>
              <a:cxn ang="0">
                <a:pos x="wd2" y="hd2"/>
              </a:cxn>
              <a:cxn ang="5400000">
                <a:pos x="wd2" y="hd2"/>
              </a:cxn>
              <a:cxn ang="10800000">
                <a:pos x="wd2" y="hd2"/>
              </a:cxn>
              <a:cxn ang="16200000">
                <a:pos x="wd2" y="hd2"/>
              </a:cxn>
            </a:cxnLst>
            <a:rect l="0" t="0"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8000">
                <a:schemeClr val="accent4"/>
              </a:gs>
              <a:gs pos="76000">
                <a:schemeClr val="accent5"/>
              </a:gs>
            </a:gsLst>
          </a:gra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1" name="Rectangle 6">
            <a:extLst>
              <a:ext uri="{FF2B5EF4-FFF2-40B4-BE49-F238E27FC236}">
                <a16:creationId xmlns="" xmlns:a16="http://schemas.microsoft.com/office/drawing/2014/main" id="{8676D1CA-E5DD-BCE3-BD38-BD73EEB5CD61}"/>
              </a:ext>
            </a:extLst>
          </p:cNvPr>
          <p:cNvSpPr/>
          <p:nvPr/>
        </p:nvSpPr>
        <p:spPr>
          <a:xfrm rot="16200000">
            <a:off x="3081968" y="3150827"/>
            <a:ext cx="490251" cy="6946135"/>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582828" y="-1"/>
            <a:ext cx="10609171" cy="3785652"/>
          </a:xfrm>
          <a:prstGeom prst="rect">
            <a:avLst/>
          </a:prstGeom>
        </p:spPr>
        <p:txBody>
          <a:bodyPr wrap="square">
            <a:spAutoFit/>
          </a:bodyPr>
          <a:lstStyle/>
          <a:p>
            <a:pPr algn="ctr">
              <a:lnSpc>
                <a:spcPct val="150000"/>
              </a:lnSpc>
            </a:pPr>
            <a:r>
              <a:rPr lang="fa-IR" sz="4000" b="1" dirty="0" smtClean="0">
                <a:ln w="9525">
                  <a:solidFill>
                    <a:srgbClr val="7030A0"/>
                  </a:solidFill>
                  <a:prstDash val="solid"/>
                </a:ln>
                <a:solidFill>
                  <a:srgbClr val="002060"/>
                </a:solidFill>
                <a:effectLst>
                  <a:outerShdw blurRad="12700" dist="38100" dir="2700000" algn="tl" rotWithShape="0">
                    <a:schemeClr val="accent5">
                      <a:lumMod val="60000"/>
                      <a:lumOff val="40000"/>
                    </a:schemeClr>
                  </a:outerShdw>
                </a:effectLst>
                <a:cs typeface="B Titr" panose="00000700000000000000" pitchFamily="2" charset="-78"/>
              </a:rPr>
              <a:t>فعالیت های ارائه شده در مرکز نیکو کاری </a:t>
            </a:r>
          </a:p>
          <a:p>
            <a:pPr algn="ctr">
              <a:lnSpc>
                <a:spcPct val="150000"/>
              </a:lnSpc>
            </a:pPr>
            <a:r>
              <a:rPr lang="fa-IR" sz="4000" b="1" dirty="0" smtClean="0">
                <a:ln w="9525">
                  <a:solidFill>
                    <a:srgbClr val="002060"/>
                  </a:solidFill>
                  <a:prstDash val="solid"/>
                </a:ln>
                <a:solidFill>
                  <a:srgbClr val="002060"/>
                </a:solidFill>
                <a:effectLst>
                  <a:outerShdw blurRad="12700" dist="38100" dir="2700000" algn="tl" rotWithShape="0">
                    <a:schemeClr val="accent5">
                      <a:lumMod val="60000"/>
                      <a:lumOff val="40000"/>
                    </a:schemeClr>
                  </a:outerShdw>
                </a:effectLst>
                <a:cs typeface="B Titr" panose="00000700000000000000" pitchFamily="2" charset="-78"/>
              </a:rPr>
              <a:t>ریحانه النبی</a:t>
            </a:r>
            <a:endParaRPr lang="en-US" sz="4000" b="1" dirty="0" smtClean="0">
              <a:ln w="9525">
                <a:solidFill>
                  <a:srgbClr val="002060"/>
                </a:solidFill>
                <a:prstDash val="solid"/>
              </a:ln>
              <a:solidFill>
                <a:srgbClr val="002060"/>
              </a:solidFill>
              <a:effectLst>
                <a:outerShdw blurRad="12700" dist="38100" dir="2700000" algn="tl" rotWithShape="0">
                  <a:schemeClr val="accent5">
                    <a:lumMod val="60000"/>
                    <a:lumOff val="40000"/>
                  </a:schemeClr>
                </a:outerShdw>
              </a:effectLst>
              <a:cs typeface="B Titr" panose="00000700000000000000" pitchFamily="2" charset="-78"/>
            </a:endParaRPr>
          </a:p>
          <a:p>
            <a:pPr algn="ctr">
              <a:lnSpc>
                <a:spcPct val="150000"/>
              </a:lnSpc>
            </a:pPr>
            <a:r>
              <a:rPr lang="fa-IR" sz="4000" b="1" dirty="0" smtClean="0">
                <a:ln w="9525">
                  <a:solidFill>
                    <a:srgbClr val="002060"/>
                  </a:solidFill>
                  <a:prstDash val="solid"/>
                </a:ln>
                <a:solidFill>
                  <a:srgbClr val="002060"/>
                </a:solidFill>
                <a:effectLst>
                  <a:outerShdw blurRad="12700" dist="38100" dir="2700000" algn="tl" rotWithShape="0">
                    <a:schemeClr val="accent5">
                      <a:lumMod val="60000"/>
                      <a:lumOff val="40000"/>
                    </a:schemeClr>
                  </a:outerShdw>
                </a:effectLst>
                <a:cs typeface="B Titr" panose="00000700000000000000" pitchFamily="2" charset="-78"/>
              </a:rPr>
              <a:t>سخنرانی ،تبلیغ ،مشاوره، اهداء جهیزیه ،اهداءلوازم تحریر به دانش اموزان  سبک زندگی</a:t>
            </a:r>
            <a:endParaRPr lang="fa-IR" sz="4400" b="1" dirty="0">
              <a:ln w="9525">
                <a:solidFill>
                  <a:srgbClr val="002060"/>
                </a:solidFill>
                <a:prstDash val="solid"/>
              </a:ln>
              <a:solidFill>
                <a:srgbClr val="002060"/>
              </a:solidFill>
              <a:effectLst>
                <a:outerShdw blurRad="12700" dist="38100" dir="2700000" algn="tl" rotWithShape="0">
                  <a:schemeClr val="accent5">
                    <a:lumMod val="60000"/>
                    <a:lumOff val="40000"/>
                  </a:schemeClr>
                </a:outerShdw>
              </a:effectLst>
              <a:cs typeface="B Titr" panose="00000700000000000000" pitchFamily="2" charset="-78"/>
            </a:endParaRPr>
          </a:p>
        </p:txBody>
      </p:sp>
    </p:spTree>
    <p:extLst>
      <p:ext uri="{BB962C8B-B14F-4D97-AF65-F5344CB8AC3E}">
        <p14:creationId xmlns="" xmlns:p14="http://schemas.microsoft.com/office/powerpoint/2010/main" val="79064196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p:nvPr/>
        </p:nvSpPr>
        <p:spPr>
          <a:xfrm rot="5400000">
            <a:off x="5894024" y="-5894023"/>
            <a:ext cx="495762" cy="12283808"/>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p:cNvSpPr/>
          <p:nvPr/>
        </p:nvSpPr>
        <p:spPr>
          <a:xfrm flipH="1">
            <a:off x="8754741" y="6097779"/>
            <a:ext cx="3437259" cy="76022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hape">
            <a:extLst>
              <a:ext uri="{FF2B5EF4-FFF2-40B4-BE49-F238E27FC236}">
                <a16:creationId xmlns="" xmlns:a16="http://schemas.microsoft.com/office/drawing/2014/main" id="{9ECF3804-EC8B-481A-AEE2-208B7D611847}"/>
              </a:ext>
            </a:extLst>
          </p:cNvPr>
          <p:cNvSpPr/>
          <p:nvPr/>
        </p:nvSpPr>
        <p:spPr>
          <a:xfrm>
            <a:off x="0" y="4"/>
            <a:ext cx="11523664" cy="1183429"/>
          </a:xfrm>
          <a:custGeom>
            <a:avLst/>
            <a:gdLst/>
            <a:ahLst/>
            <a:cxnLst>
              <a:cxn ang="0">
                <a:pos x="wd2" y="hd2"/>
              </a:cxn>
              <a:cxn ang="5400000">
                <a:pos x="wd2" y="hd2"/>
              </a:cxn>
              <a:cxn ang="10800000">
                <a:pos x="wd2" y="hd2"/>
              </a:cxn>
              <a:cxn ang="16200000">
                <a:pos x="wd2" y="hd2"/>
              </a:cxn>
            </a:cxnLst>
            <a:rect l="0" t="0"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8000">
                <a:schemeClr val="accent4"/>
              </a:gs>
              <a:gs pos="76000">
                <a:schemeClr val="accent5"/>
              </a:gs>
            </a:gsLst>
          </a:gra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1" name="Rectangle 6"/>
          <p:cNvSpPr/>
          <p:nvPr/>
        </p:nvSpPr>
        <p:spPr>
          <a:xfrm rot="16200000">
            <a:off x="3081968" y="3150827"/>
            <a:ext cx="490251" cy="6946135"/>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 xmlns:a16="http://schemas.microsoft.com/office/drawing/2014/main" id="{AA32DC7C-D41D-1A9C-8BF2-3349EAE144F7}"/>
              </a:ext>
            </a:extLst>
          </p:cNvPr>
          <p:cNvSpPr/>
          <p:nvPr/>
        </p:nvSpPr>
        <p:spPr>
          <a:xfrm>
            <a:off x="9512968" y="2705725"/>
            <a:ext cx="2628866" cy="3416320"/>
          </a:xfrm>
          <a:prstGeom prst="rect">
            <a:avLst/>
          </a:prstGeom>
          <a:solidFill>
            <a:srgbClr val="92D050"/>
          </a:solidFill>
          <a:ln>
            <a:solidFill>
              <a:srgbClr val="00B0F0"/>
            </a:solidFill>
          </a:ln>
        </p:spPr>
        <p:txBody>
          <a:bodyPr wrap="square">
            <a:spAutoFit/>
          </a:bodyPr>
          <a:lstStyle/>
          <a:p>
            <a:pPr algn="ctr"/>
            <a:r>
              <a:rPr lang="fa-IR" sz="5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B Titr" panose="00000700000000000000" pitchFamily="2" charset="-78"/>
              </a:rPr>
              <a:t>کاور فعالیت</a:t>
            </a:r>
            <a:endParaRPr lang="en-US" sz="5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B Titr" panose="00000700000000000000" pitchFamily="2" charset="-78"/>
            </a:endParaRPr>
          </a:p>
          <a:p>
            <a:pPr algn="ctr"/>
            <a:r>
              <a:rPr lang="fa-IR" sz="5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B Titr" panose="00000700000000000000" pitchFamily="2" charset="-78"/>
              </a:rPr>
              <a:t> ( محصول یا خدمت)</a:t>
            </a: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Titr" panose="00000700000000000000" pitchFamily="2" charset="-78"/>
            </a:endParaRPr>
          </a:p>
        </p:txBody>
      </p:sp>
      <p:pic>
        <p:nvPicPr>
          <p:cNvPr id="1028" name="Picture 4" descr="C:\Users\P C\Desktop\photo_2025-02-05_08-52-25.jpg"/>
          <p:cNvPicPr>
            <a:picLocks noChangeAspect="1" noChangeArrowheads="1"/>
          </p:cNvPicPr>
          <p:nvPr/>
        </p:nvPicPr>
        <p:blipFill>
          <a:blip r:embed="rId2"/>
          <a:srcRect/>
          <a:stretch>
            <a:fillRect/>
          </a:stretch>
        </p:blipFill>
        <p:spPr bwMode="auto">
          <a:xfrm>
            <a:off x="-4547286" y="4762"/>
            <a:ext cx="17372332" cy="7568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261434196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flipH="1" flipV="1">
            <a:off x="10159573" y="-1"/>
            <a:ext cx="2032427" cy="1777874"/>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6"/>
          <p:cNvSpPr/>
          <p:nvPr/>
        </p:nvSpPr>
        <p:spPr>
          <a:xfrm rot="16200000">
            <a:off x="3081968" y="3150827"/>
            <a:ext cx="490251" cy="6946135"/>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13274" y="174495"/>
            <a:ext cx="2565125" cy="1200329"/>
          </a:xfrm>
          <a:prstGeom prst="rect">
            <a:avLst/>
          </a:prstGeom>
        </p:spPr>
        <p:txBody>
          <a:bodyPr wrap="none">
            <a:spAutoFit/>
          </a:bodyPr>
          <a:lstStyle/>
          <a:p>
            <a:pPr algn="ctr"/>
            <a:r>
              <a:rPr lang="fa-IR" sz="7200" b="1"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anose="00000700000000000000" pitchFamily="2" charset="-78"/>
              </a:rPr>
              <a:t> </a:t>
            </a:r>
            <a:r>
              <a:rPr lang="fa-IR" sz="7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anose="00000700000000000000" pitchFamily="2" charset="-78"/>
              </a:rPr>
              <a:t>فعالیت</a:t>
            </a:r>
            <a:endParaRPr lang="en-US" sz="7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B Titr" panose="00000700000000000000" pitchFamily="2" charset="-78"/>
            </a:endParaRPr>
          </a:p>
        </p:txBody>
      </p:sp>
      <p:sp>
        <p:nvSpPr>
          <p:cNvPr id="9" name="Subtitle 2"/>
          <p:cNvSpPr txBox="1">
            <a:spLocks/>
          </p:cNvSpPr>
          <p:nvPr/>
        </p:nvSpPr>
        <p:spPr>
          <a:xfrm>
            <a:off x="5548747" y="1033121"/>
            <a:ext cx="6450751" cy="5345645"/>
          </a:xfrm>
          <a:prstGeom prst="rect">
            <a:avLst/>
          </a:prstGeom>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nSpc>
                <a:spcPct val="150000"/>
              </a:lnSpc>
            </a:pPr>
            <a:r>
              <a:rPr lang="fa-IR" sz="3400" dirty="0" smtClean="0">
                <a:solidFill>
                  <a:srgbClr val="7030A0"/>
                </a:solidFill>
                <a:cs typeface="B Koodak" panose="00000700000000000000" pitchFamily="2" charset="-78"/>
              </a:rPr>
              <a:t>مشاوره قبل وبعداز ازدواج وسبک زندگی تهیه جهیزیه ولوازم تحریر</a:t>
            </a:r>
            <a:endParaRPr lang="ar-SA" sz="3400" dirty="0">
              <a:solidFill>
                <a:srgbClr val="7030A0"/>
              </a:solidFill>
              <a:cs typeface="B Koodak" panose="00000700000000000000" pitchFamily="2" charset="-78"/>
            </a:endParaRPr>
          </a:p>
          <a:p>
            <a:pPr lvl="0">
              <a:lnSpc>
                <a:spcPct val="150000"/>
              </a:lnSpc>
            </a:pPr>
            <a:endParaRPr lang="fa-IR" sz="3400" dirty="0">
              <a:cs typeface="B Koodak" panose="00000700000000000000" pitchFamily="2" charset="-78"/>
            </a:endParaRPr>
          </a:p>
        </p:txBody>
      </p:sp>
      <p:pic>
        <p:nvPicPr>
          <p:cNvPr id="5128" name="Picture 8" descr="C:\Users\P C\Desktop\photo_2025-02-05_17-07-33.jpg"/>
          <p:cNvPicPr>
            <a:picLocks noChangeAspect="1" noChangeArrowheads="1"/>
          </p:cNvPicPr>
          <p:nvPr/>
        </p:nvPicPr>
        <p:blipFill>
          <a:blip r:embed="rId3"/>
          <a:srcRect/>
          <a:stretch>
            <a:fillRect/>
          </a:stretch>
        </p:blipFill>
        <p:spPr bwMode="auto">
          <a:xfrm>
            <a:off x="-1" y="2007783"/>
            <a:ext cx="6119447" cy="4205447"/>
          </a:xfrm>
          <a:prstGeom prst="rect">
            <a:avLst/>
          </a:prstGeom>
          <a:noFill/>
        </p:spPr>
      </p:pic>
      <p:pic>
        <p:nvPicPr>
          <p:cNvPr id="5129" name="Picture 9" descr="C:\Users\P C\Desktop\photo_2025-02-05_17-10-22.jpg"/>
          <p:cNvPicPr>
            <a:picLocks noChangeAspect="1" noChangeArrowheads="1"/>
          </p:cNvPicPr>
          <p:nvPr/>
        </p:nvPicPr>
        <p:blipFill>
          <a:blip r:embed="rId4"/>
          <a:srcRect/>
          <a:stretch>
            <a:fillRect/>
          </a:stretch>
        </p:blipFill>
        <p:spPr bwMode="auto">
          <a:xfrm>
            <a:off x="6096000" y="2860431"/>
            <a:ext cx="6096000" cy="3282461"/>
          </a:xfrm>
          <a:prstGeom prst="rect">
            <a:avLst/>
          </a:prstGeom>
          <a:noFill/>
        </p:spPr>
      </p:pic>
    </p:spTree>
    <p:extLst>
      <p:ext uri="{BB962C8B-B14F-4D97-AF65-F5344CB8AC3E}">
        <p14:creationId xmlns="" xmlns:p14="http://schemas.microsoft.com/office/powerpoint/2010/main" val="21502103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p:nvPr/>
        </p:nvSpPr>
        <p:spPr>
          <a:xfrm rot="5400000">
            <a:off x="6314154" y="-6389785"/>
            <a:ext cx="495762" cy="12283808"/>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p:cNvSpPr/>
          <p:nvPr/>
        </p:nvSpPr>
        <p:spPr>
          <a:xfrm flipH="1">
            <a:off x="8754741" y="6097779"/>
            <a:ext cx="3437259" cy="76022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hape">
            <a:extLst>
              <a:ext uri="{FF2B5EF4-FFF2-40B4-BE49-F238E27FC236}">
                <a16:creationId xmlns="" xmlns:a16="http://schemas.microsoft.com/office/drawing/2014/main" id="{9ECF3804-EC8B-481A-AEE2-208B7D611847}"/>
              </a:ext>
            </a:extLst>
          </p:cNvPr>
          <p:cNvSpPr/>
          <p:nvPr/>
        </p:nvSpPr>
        <p:spPr>
          <a:xfrm>
            <a:off x="1062681" y="-1507520"/>
            <a:ext cx="11523664" cy="1183429"/>
          </a:xfrm>
          <a:custGeom>
            <a:avLst/>
            <a:gdLst/>
            <a:ahLst/>
            <a:cxnLst>
              <a:cxn ang="0">
                <a:pos x="wd2" y="hd2"/>
              </a:cxn>
              <a:cxn ang="5400000">
                <a:pos x="wd2" y="hd2"/>
              </a:cxn>
              <a:cxn ang="10800000">
                <a:pos x="wd2" y="hd2"/>
              </a:cxn>
              <a:cxn ang="16200000">
                <a:pos x="wd2" y="hd2"/>
              </a:cxn>
            </a:cxnLst>
            <a:rect l="0" t="0" r="r" b="b"/>
            <a:pathLst>
              <a:path w="21600" h="9412" extrusionOk="0">
                <a:moveTo>
                  <a:pt x="21600" y="0"/>
                </a:moveTo>
                <a:cubicBezTo>
                  <a:pt x="21600" y="0"/>
                  <a:pt x="18015" y="16554"/>
                  <a:pt x="11571" y="5754"/>
                </a:cubicBezTo>
                <a:cubicBezTo>
                  <a:pt x="5127" y="-5046"/>
                  <a:pt x="0" y="6618"/>
                  <a:pt x="0" y="6618"/>
                </a:cubicBezTo>
                <a:lnTo>
                  <a:pt x="0" y="0"/>
                </a:lnTo>
                <a:cubicBezTo>
                  <a:pt x="0" y="0"/>
                  <a:pt x="21600" y="0"/>
                  <a:pt x="21600" y="0"/>
                </a:cubicBezTo>
                <a:close/>
              </a:path>
            </a:pathLst>
          </a:custGeom>
          <a:gradFill>
            <a:gsLst>
              <a:gs pos="8000">
                <a:schemeClr val="accent4"/>
              </a:gs>
              <a:gs pos="76000">
                <a:schemeClr val="accent5"/>
              </a:gs>
            </a:gsLst>
          </a:gra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9" name="Rectangle 8"/>
          <p:cNvSpPr/>
          <p:nvPr/>
        </p:nvSpPr>
        <p:spPr>
          <a:xfrm>
            <a:off x="8081318" y="1260389"/>
            <a:ext cx="4110683" cy="3877985"/>
          </a:xfrm>
          <a:prstGeom prst="rect">
            <a:avLst/>
          </a:prstGeom>
        </p:spPr>
        <p:txBody>
          <a:bodyPr wrap="square">
            <a:spAutoFit/>
          </a:bodyPr>
          <a:lstStyle/>
          <a:p>
            <a:pPr algn="ctr"/>
            <a:r>
              <a:rPr lang="fa-IR" sz="48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B Titr" panose="00000700000000000000" pitchFamily="2" charset="-78"/>
              </a:rPr>
              <a:t>عمده خدمت ارائه شده مشاوره خانواده همراه با کمک های خیر </a:t>
            </a:r>
            <a:r>
              <a:rPr lang="fa-IR" sz="5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cs typeface="B Titr" panose="00000700000000000000" pitchFamily="2" charset="-78"/>
              </a:rPr>
              <a:t>خواهانه </a:t>
            </a: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B Titr" panose="00000700000000000000" pitchFamily="2" charset="-78"/>
            </a:endParaRPr>
          </a:p>
        </p:txBody>
      </p:sp>
      <p:sp>
        <p:nvSpPr>
          <p:cNvPr id="11" name="Rectangle 6"/>
          <p:cNvSpPr/>
          <p:nvPr/>
        </p:nvSpPr>
        <p:spPr>
          <a:xfrm rot="16200000">
            <a:off x="3081968" y="3150827"/>
            <a:ext cx="490251" cy="6946135"/>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4069929" y="2541952"/>
                </a:lnTo>
                <a:lnTo>
                  <a:pt x="0" y="3729683"/>
                </a:lnTo>
                <a:lnTo>
                  <a:pt x="0" y="59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8" descr="C:\Users\P C\Desktop\photo_2025-02-05_12-49-12.jpg"/>
          <p:cNvPicPr>
            <a:picLocks noChangeAspect="1" noChangeArrowheads="1"/>
          </p:cNvPicPr>
          <p:nvPr/>
        </p:nvPicPr>
        <p:blipFill>
          <a:blip r:embed="rId3"/>
          <a:srcRect/>
          <a:stretch>
            <a:fillRect/>
          </a:stretch>
        </p:blipFill>
        <p:spPr bwMode="auto">
          <a:xfrm>
            <a:off x="-5369169" y="-1304925"/>
            <a:ext cx="13623483" cy="9467850"/>
          </a:xfrm>
          <a:prstGeom prst="rect">
            <a:avLst/>
          </a:prstGeom>
          <a:noFill/>
        </p:spPr>
      </p:pic>
    </p:spTree>
    <p:extLst>
      <p:ext uri="{BB962C8B-B14F-4D97-AF65-F5344CB8AC3E}">
        <p14:creationId xmlns="" xmlns:p14="http://schemas.microsoft.com/office/powerpoint/2010/main" val="4210275788"/>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137532</TotalTime>
  <Words>1046</Words>
  <Application>Microsoft Office PowerPoint</Application>
  <PresentationFormat>Custom</PresentationFormat>
  <Paragraphs>99</Paragraphs>
  <Slides>25</Slides>
  <Notes>13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Arial</vt:lpstr>
      <vt:lpstr>Corbel</vt:lpstr>
      <vt:lpstr>B Titr</vt:lpstr>
      <vt:lpstr>2  Titr</vt:lpstr>
      <vt:lpstr>B Zar</vt:lpstr>
      <vt:lpstr>AngsanaUPC</vt:lpstr>
      <vt:lpstr>Wingdings</vt:lpstr>
      <vt:lpstr>B Koodak</vt:lpstr>
      <vt:lpstr>HY엽서L</vt:lpstr>
      <vt:lpstr>IRANSans Black</vt:lpstr>
      <vt:lpstr>Calibri</vt:lpstr>
      <vt:lpstr>Wingdings 2</vt:lpstr>
      <vt:lpstr>Wingdings 3</vt:lpstr>
      <vt:lpstr>Module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qhh</dc:creator>
  <cp:lastModifiedBy>P C</cp:lastModifiedBy>
  <cp:revision>477</cp:revision>
  <dcterms:created xsi:type="dcterms:W3CDTF">2022-08-20T14:14:19Z</dcterms:created>
  <dcterms:modified xsi:type="dcterms:W3CDTF">2025-02-10T10:02:21Z</dcterms:modified>
</cp:coreProperties>
</file>