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9" d="100"/>
          <a:sy n="69"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83538E-31BD-4714-A749-47C902AF9AA5}" type="datetimeFigureOut">
              <a:rPr lang="en-US" smtClean="0"/>
              <a:t>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823380-593D-495E-9818-6680B4CDBB24}" type="slidenum">
              <a:rPr lang="en-US" smtClean="0"/>
              <a:t>‹#›</a:t>
            </a:fld>
            <a:endParaRPr lang="en-US"/>
          </a:p>
        </p:txBody>
      </p:sp>
    </p:spTree>
    <p:extLst>
      <p:ext uri="{BB962C8B-B14F-4D97-AF65-F5344CB8AC3E}">
        <p14:creationId xmlns:p14="http://schemas.microsoft.com/office/powerpoint/2010/main" val="2118578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a:solidFill>
            <a:schemeClr val="accent1">
              <a:lumMod val="75000"/>
              <a:alpha val="40000"/>
            </a:schemeClr>
          </a:solidFill>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grpSp>
        <p:nvGrpSpPr>
          <p:cNvPr id="10" name="Group 9"/>
          <p:cNvGrpSpPr/>
          <p:nvPr/>
        </p:nvGrpSpPr>
        <p:grpSpPr>
          <a:xfrm>
            <a:off x="27221" y="-30"/>
            <a:ext cx="2356674" cy="6853283"/>
            <a:chOff x="6627813" y="195452"/>
            <a:chExt cx="1952625" cy="5678299"/>
          </a:xfrm>
          <a:solidFill>
            <a:schemeClr val="accent1"/>
          </a:solidFill>
        </p:grpSpPr>
        <p:sp>
          <p:nvSpPr>
            <p:cNvPr id="11" name="Freeform 27"/>
            <p:cNvSpPr/>
            <p:nvPr/>
          </p:nvSpPr>
          <p:spPr bwMode="auto">
            <a:xfrm>
              <a:off x="6627813" y="195452"/>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grp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grp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grp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grp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grp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grp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grp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grp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grp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grp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grp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grpFill/>
            <a:ln>
              <a:noFill/>
            </a:ln>
          </p:spPr>
        </p:sp>
      </p:grpSp>
      <p:sp>
        <p:nvSpPr>
          <p:cNvPr id="7" name="Rectangle 6"/>
          <p:cNvSpPr/>
          <p:nvPr/>
        </p:nvSpPr>
        <p:spPr>
          <a:xfrm>
            <a:off x="0" y="0"/>
            <a:ext cx="18288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1/4/2025</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F3558-3C99-4F04-A22F-E788ACB4B5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4425" y="1"/>
            <a:ext cx="9367576" cy="6858000"/>
          </a:xfrm>
          <a:prstGeom prst="rect">
            <a:avLst/>
          </a:prstGeom>
          <a:ln>
            <a:noFill/>
          </a:ln>
          <a:effectLst>
            <a:softEdge rad="112500"/>
          </a:effectLst>
        </p:spPr>
      </p:pic>
    </p:spTree>
    <p:extLst>
      <p:ext uri="{BB962C8B-B14F-4D97-AF65-F5344CB8AC3E}">
        <p14:creationId xmlns:p14="http://schemas.microsoft.com/office/powerpoint/2010/main" val="3697053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66550-CB32-4442-989D-12E17AFC39F9}"/>
              </a:ext>
            </a:extLst>
          </p:cNvPr>
          <p:cNvSpPr>
            <a:spLocks noGrp="1"/>
          </p:cNvSpPr>
          <p:nvPr>
            <p:ph type="title"/>
          </p:nvPr>
        </p:nvSpPr>
        <p:spPr>
          <a:xfrm>
            <a:off x="2265529" y="624109"/>
            <a:ext cx="9239084" cy="2490151"/>
          </a:xfrm>
          <a:solidFill>
            <a:srgbClr val="002060"/>
          </a:solidFill>
          <a:effectLst>
            <a:softEdge rad="317500"/>
          </a:effectLst>
        </p:spPr>
        <p:txBody>
          <a:bodyPr>
            <a:normAutofit/>
          </a:bodyPr>
          <a:lstStyle/>
          <a:p>
            <a:pPr algn="r"/>
            <a:r>
              <a:rPr lang="fa-IR" dirty="0">
                <a:cs typeface="B Arash" panose="00000400000000000000" pitchFamily="2" charset="-78"/>
              </a:rPr>
              <a:t>این فعالیت تبلیغی بر اساس نیاز فطری مخاطبان مبنی بر ارتباط گیری با اهل بیت علیهم السلام به واسطه نمادها و چیزهایی است که به نحوی به اهل بیت مرتبط می شوند.( تامین نیاز معنوی مخاطب)</a:t>
            </a:r>
            <a:endParaRPr lang="en-US" dirty="0">
              <a:cs typeface="B Arash" panose="00000400000000000000" pitchFamily="2" charset="-78"/>
            </a:endParaRPr>
          </a:p>
        </p:txBody>
      </p:sp>
      <p:sp>
        <p:nvSpPr>
          <p:cNvPr id="4" name="TextBox 3">
            <a:extLst>
              <a:ext uri="{FF2B5EF4-FFF2-40B4-BE49-F238E27FC236}">
                <a16:creationId xmlns:a16="http://schemas.microsoft.com/office/drawing/2014/main" id="{824DF02A-8160-4E57-AD12-6D71BD4BB2BF}"/>
              </a:ext>
            </a:extLst>
          </p:cNvPr>
          <p:cNvSpPr txBox="1"/>
          <p:nvPr/>
        </p:nvSpPr>
        <p:spPr>
          <a:xfrm>
            <a:off x="207952" y="165655"/>
            <a:ext cx="1345240" cy="369332"/>
          </a:xfrm>
          <a:prstGeom prst="rect">
            <a:avLst/>
          </a:prstGeom>
          <a:solidFill>
            <a:schemeClr val="tx2">
              <a:lumMod val="50000"/>
            </a:schemeClr>
          </a:solidFill>
          <a:effectLst>
            <a:softEdge rad="127000"/>
          </a:effectLst>
        </p:spPr>
        <p:txBody>
          <a:bodyPr wrap="none" rtlCol="0">
            <a:spAutoFit/>
          </a:bodyPr>
          <a:lstStyle/>
          <a:p>
            <a:r>
              <a:rPr lang="fa-IR" b="1" dirty="0">
                <a:latin typeface="Adobe Arabic" panose="02040503050201020203" pitchFamily="18" charset="-78"/>
                <a:cs typeface="Adobe Arabic" panose="02040503050201020203" pitchFamily="18" charset="-78"/>
              </a:rPr>
              <a:t>تاثیرات فعالیت</a:t>
            </a:r>
            <a:endParaRPr lang="en-US" b="1" dirty="0">
              <a:latin typeface="Adobe Arabic" panose="02040503050201020203" pitchFamily="18" charset="-78"/>
              <a:cs typeface="Adobe Arabic" panose="02040503050201020203" pitchFamily="18" charset="-78"/>
            </a:endParaRPr>
          </a:p>
        </p:txBody>
      </p:sp>
      <p:sp>
        <p:nvSpPr>
          <p:cNvPr id="5" name="TextBox 4">
            <a:extLst>
              <a:ext uri="{FF2B5EF4-FFF2-40B4-BE49-F238E27FC236}">
                <a16:creationId xmlns:a16="http://schemas.microsoft.com/office/drawing/2014/main" id="{C4474A2C-2FAD-4D07-A1F7-F3E713B87395}"/>
              </a:ext>
            </a:extLst>
          </p:cNvPr>
          <p:cNvSpPr txBox="1"/>
          <p:nvPr/>
        </p:nvSpPr>
        <p:spPr>
          <a:xfrm>
            <a:off x="2019869" y="3114260"/>
            <a:ext cx="9484743" cy="3539430"/>
          </a:xfrm>
          <a:prstGeom prst="rect">
            <a:avLst/>
          </a:prstGeom>
          <a:solidFill>
            <a:srgbClr val="002060"/>
          </a:solidFill>
          <a:effectLst>
            <a:softEdge rad="317500"/>
          </a:effectLst>
        </p:spPr>
        <p:txBody>
          <a:bodyPr wrap="square" rtlCol="0">
            <a:spAutoFit/>
          </a:bodyPr>
          <a:lstStyle/>
          <a:p>
            <a:pPr algn="r"/>
            <a:r>
              <a:rPr lang="fa-IR" sz="3200" dirty="0">
                <a:cs typeface="B Arash" panose="00000400000000000000" pitchFamily="2" charset="-78"/>
              </a:rPr>
              <a:t>این نیاز به خوبی در این قشر مخاطب دیده می شود زیرا در معنوی ترین ایام سال یعنی دهه اول محرم بجای حضور در هیئت ها و مجالس عزاداری، در قهوه خانه ها حضور دارند و هیچ گونه علقه ای نسبت به عزای امام حسین علیه السلام ندارند یا بسیار کم رنگ است.</a:t>
            </a:r>
          </a:p>
          <a:p>
            <a:pPr algn="r"/>
            <a:r>
              <a:rPr lang="fa-IR" sz="3200" dirty="0">
                <a:cs typeface="B Arash" panose="00000400000000000000" pitchFamily="2" charset="-78"/>
              </a:rPr>
              <a:t>واتفاقا فعالیت تبلیغی ما بطوری طراحی شده است که اگر فرد علقه ای نداشته باشد، علقه ایجاد میکند و اگر علقه کمرنگی داشته باشد، پررنگش میکند.</a:t>
            </a:r>
            <a:endParaRPr lang="en-US" sz="3200" dirty="0">
              <a:cs typeface="B Arash" panose="00000400000000000000" pitchFamily="2" charset="-78"/>
            </a:endParaRPr>
          </a:p>
        </p:txBody>
      </p:sp>
    </p:spTree>
    <p:extLst>
      <p:ext uri="{BB962C8B-B14F-4D97-AF65-F5344CB8AC3E}">
        <p14:creationId xmlns:p14="http://schemas.microsoft.com/office/powerpoint/2010/main" val="423484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1A494-895E-4CE7-97B6-375ECF3EF0C5}"/>
              </a:ext>
            </a:extLst>
          </p:cNvPr>
          <p:cNvSpPr>
            <a:spLocks noGrp="1"/>
          </p:cNvSpPr>
          <p:nvPr>
            <p:ph type="title"/>
          </p:nvPr>
        </p:nvSpPr>
        <p:spPr>
          <a:xfrm>
            <a:off x="3084394" y="1107037"/>
            <a:ext cx="8597639" cy="4643926"/>
          </a:xfrm>
          <a:solidFill>
            <a:srgbClr val="002060"/>
          </a:solidFill>
          <a:effectLst>
            <a:softEdge rad="317500"/>
          </a:effectLst>
        </p:spPr>
        <p:txBody>
          <a:bodyPr>
            <a:normAutofit/>
          </a:bodyPr>
          <a:lstStyle/>
          <a:p>
            <a:pPr algn="r"/>
            <a:r>
              <a:rPr lang="fa-IR" dirty="0">
                <a:cs typeface="B Arash" panose="00000400000000000000" pitchFamily="2" charset="-78"/>
              </a:rPr>
              <a:t>پس از انجام این حرکت تبلیغی انتظار میرود مخاطبی که نسبت به اهل بیت علهیم السلام و عزاداری ایشان گارد دارد گاردش برداشته شود و واکنش منفی به مناسک دینی نشان ندهند.</a:t>
            </a:r>
            <a:br>
              <a:rPr lang="fa-IR" dirty="0">
                <a:cs typeface="B Arash" panose="00000400000000000000" pitchFamily="2" charset="-78"/>
              </a:rPr>
            </a:br>
            <a:r>
              <a:rPr lang="fa-IR" dirty="0">
                <a:cs typeface="B Arash" panose="00000400000000000000" pitchFamily="2" charset="-78"/>
              </a:rPr>
              <a:t>مخاطبی که علقه ای نسبت به اهل بیت علیهم السلام ندارد برایش علقه ایجاد شود.</a:t>
            </a:r>
            <a:br>
              <a:rPr lang="fa-IR" dirty="0">
                <a:cs typeface="B Arash" panose="00000400000000000000" pitchFamily="2" charset="-78"/>
              </a:rPr>
            </a:br>
            <a:r>
              <a:rPr lang="fa-IR" dirty="0">
                <a:cs typeface="B Arash" panose="00000400000000000000" pitchFamily="2" charset="-78"/>
              </a:rPr>
              <a:t>و مخاطبی که علقه کمرنگی دارد یا فراموش کرده است، علقه اش پررنگ و یادآوری شود.</a:t>
            </a:r>
            <a:endParaRPr lang="en-US" dirty="0">
              <a:cs typeface="B Arash" panose="00000400000000000000" pitchFamily="2" charset="-78"/>
            </a:endParaRPr>
          </a:p>
        </p:txBody>
      </p:sp>
      <p:sp>
        <p:nvSpPr>
          <p:cNvPr id="4" name="TextBox 3">
            <a:extLst>
              <a:ext uri="{FF2B5EF4-FFF2-40B4-BE49-F238E27FC236}">
                <a16:creationId xmlns:a16="http://schemas.microsoft.com/office/drawing/2014/main" id="{3F0ACE12-1CF3-44F3-A2C9-1835867E1F4C}"/>
              </a:ext>
            </a:extLst>
          </p:cNvPr>
          <p:cNvSpPr txBox="1"/>
          <p:nvPr/>
        </p:nvSpPr>
        <p:spPr>
          <a:xfrm>
            <a:off x="207952" y="165655"/>
            <a:ext cx="1345240" cy="369332"/>
          </a:xfrm>
          <a:prstGeom prst="rect">
            <a:avLst/>
          </a:prstGeom>
          <a:solidFill>
            <a:schemeClr val="tx2">
              <a:lumMod val="50000"/>
            </a:schemeClr>
          </a:solidFill>
          <a:effectLst>
            <a:softEdge rad="127000"/>
          </a:effectLst>
        </p:spPr>
        <p:txBody>
          <a:bodyPr wrap="none" rtlCol="0">
            <a:spAutoFit/>
          </a:bodyPr>
          <a:lstStyle/>
          <a:p>
            <a:r>
              <a:rPr lang="fa-IR" b="1" dirty="0">
                <a:latin typeface="Adobe Arabic" panose="02040503050201020203" pitchFamily="18" charset="-78"/>
                <a:cs typeface="Adobe Arabic" panose="02040503050201020203" pitchFamily="18" charset="-78"/>
              </a:rPr>
              <a:t>تاثیرات فعالیت</a:t>
            </a:r>
            <a:endParaRPr lang="en-US" b="1"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9000056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287E3-C29A-4CFA-9F0B-323A45E94532}"/>
              </a:ext>
            </a:extLst>
          </p:cNvPr>
          <p:cNvSpPr>
            <a:spLocks noGrp="1"/>
          </p:cNvSpPr>
          <p:nvPr>
            <p:ph type="title"/>
          </p:nvPr>
        </p:nvSpPr>
        <p:spPr>
          <a:xfrm>
            <a:off x="3246783" y="624110"/>
            <a:ext cx="8257829" cy="2702186"/>
          </a:xfrm>
          <a:solidFill>
            <a:srgbClr val="002060"/>
          </a:solidFill>
          <a:effectLst>
            <a:softEdge rad="317500"/>
          </a:effectLst>
        </p:spPr>
        <p:txBody>
          <a:bodyPr>
            <a:normAutofit fontScale="90000"/>
          </a:bodyPr>
          <a:lstStyle/>
          <a:p>
            <a:pPr algn="r"/>
            <a:r>
              <a:rPr lang="fa-IR" dirty="0">
                <a:cs typeface="B Arash" panose="00000400000000000000" pitchFamily="2" charset="-78"/>
              </a:rPr>
              <a:t>پس از انجام این فعالیت تبلیغی بازخوردهای خیلی خوبی از این قشر مخاطب گرفته شد.</a:t>
            </a:r>
            <a:br>
              <a:rPr lang="fa-IR" dirty="0">
                <a:cs typeface="B Arash" panose="00000400000000000000" pitchFamily="2" charset="-78"/>
              </a:rPr>
            </a:br>
            <a:r>
              <a:rPr lang="fa-IR" dirty="0">
                <a:cs typeface="B Arash" panose="00000400000000000000" pitchFamily="2" charset="-78"/>
              </a:rPr>
              <a:t>بعنوان نمونه قهوه خانه های مختلف در سطح شهر درخواست می دادند که در محل آنها هم حاضر شویم و پرچم گردانی را انجام دهیم.</a:t>
            </a:r>
            <a:br>
              <a:rPr lang="fa-IR" dirty="0">
                <a:cs typeface="B Arash" panose="00000400000000000000" pitchFamily="2" charset="-78"/>
              </a:rPr>
            </a:br>
            <a:endParaRPr lang="en-US" dirty="0">
              <a:cs typeface="B Arash" panose="00000400000000000000" pitchFamily="2" charset="-78"/>
            </a:endParaRPr>
          </a:p>
        </p:txBody>
      </p:sp>
      <p:sp>
        <p:nvSpPr>
          <p:cNvPr id="4" name="TextBox 3">
            <a:extLst>
              <a:ext uri="{FF2B5EF4-FFF2-40B4-BE49-F238E27FC236}">
                <a16:creationId xmlns:a16="http://schemas.microsoft.com/office/drawing/2014/main" id="{4B42A78C-EF12-4156-85B5-8C8AE8610E04}"/>
              </a:ext>
            </a:extLst>
          </p:cNvPr>
          <p:cNvSpPr txBox="1"/>
          <p:nvPr/>
        </p:nvSpPr>
        <p:spPr>
          <a:xfrm>
            <a:off x="207952" y="165655"/>
            <a:ext cx="1443024" cy="369332"/>
          </a:xfrm>
          <a:prstGeom prst="rect">
            <a:avLst/>
          </a:prstGeom>
          <a:solidFill>
            <a:schemeClr val="tx2">
              <a:lumMod val="50000"/>
            </a:schemeClr>
          </a:solidFill>
          <a:effectLst>
            <a:softEdge rad="127000"/>
          </a:effectLst>
        </p:spPr>
        <p:txBody>
          <a:bodyPr wrap="none" rtlCol="0">
            <a:spAutoFit/>
          </a:bodyPr>
          <a:lstStyle/>
          <a:p>
            <a:r>
              <a:rPr lang="fa-IR" b="1" dirty="0">
                <a:latin typeface="Adobe Arabic" panose="02040503050201020203" pitchFamily="18" charset="-78"/>
                <a:cs typeface="Adobe Arabic" panose="02040503050201020203" pitchFamily="18" charset="-78"/>
              </a:rPr>
              <a:t>اثرسنجی فعالیت</a:t>
            </a:r>
            <a:endParaRPr lang="en-US" b="1" dirty="0">
              <a:latin typeface="Adobe Arabic" panose="02040503050201020203" pitchFamily="18" charset="-78"/>
              <a:cs typeface="Adobe Arabic" panose="02040503050201020203" pitchFamily="18" charset="-78"/>
            </a:endParaRPr>
          </a:p>
        </p:txBody>
      </p:sp>
      <p:sp>
        <p:nvSpPr>
          <p:cNvPr id="5" name="TextBox 4">
            <a:extLst>
              <a:ext uri="{FF2B5EF4-FFF2-40B4-BE49-F238E27FC236}">
                <a16:creationId xmlns:a16="http://schemas.microsoft.com/office/drawing/2014/main" id="{1D15CEF3-3DCE-46FA-9D21-40985E1BA70E}"/>
              </a:ext>
            </a:extLst>
          </p:cNvPr>
          <p:cNvSpPr txBox="1"/>
          <p:nvPr/>
        </p:nvSpPr>
        <p:spPr>
          <a:xfrm>
            <a:off x="3562066" y="3531705"/>
            <a:ext cx="7942546" cy="2554545"/>
          </a:xfrm>
          <a:prstGeom prst="rect">
            <a:avLst/>
          </a:prstGeom>
          <a:solidFill>
            <a:srgbClr val="002060"/>
          </a:solidFill>
          <a:effectLst>
            <a:softEdge rad="317500"/>
          </a:effectLst>
        </p:spPr>
        <p:txBody>
          <a:bodyPr wrap="square" rtlCol="0">
            <a:spAutoFit/>
          </a:bodyPr>
          <a:lstStyle/>
          <a:p>
            <a:pPr algn="r"/>
            <a:r>
              <a:rPr lang="fa-IR" sz="3200" dirty="0">
                <a:cs typeface="B Arash" panose="00000400000000000000" pitchFamily="2" charset="-78"/>
              </a:rPr>
              <a:t>به جهت فضای حاکم بر قهوه خانه ها و عدم تمایل بسیاری از مخاطبین نسبت به فیلم و عکس گرفتن از آنها، بسیاری از مراحل فعالیت قابل تصویر برداری و پخش نیست مگر اینکه خود مخاطبین این کار را انجام دهند که نمونه آن در اول این پاورپوینت ارائه شد.</a:t>
            </a:r>
            <a:endParaRPr lang="en-US" sz="3200" dirty="0">
              <a:cs typeface="B Arash" panose="00000400000000000000" pitchFamily="2" charset="-78"/>
            </a:endParaRPr>
          </a:p>
        </p:txBody>
      </p:sp>
    </p:spTree>
    <p:extLst>
      <p:ext uri="{BB962C8B-B14F-4D97-AF65-F5344CB8AC3E}">
        <p14:creationId xmlns:p14="http://schemas.microsoft.com/office/powerpoint/2010/main" val="7941218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5C4D-A244-4698-99CE-6C394E67D9CC}"/>
              </a:ext>
            </a:extLst>
          </p:cNvPr>
          <p:cNvSpPr>
            <a:spLocks noGrp="1"/>
          </p:cNvSpPr>
          <p:nvPr>
            <p:ph type="title"/>
          </p:nvPr>
        </p:nvSpPr>
        <p:spPr>
          <a:xfrm>
            <a:off x="2906973" y="624109"/>
            <a:ext cx="8597639" cy="4875939"/>
          </a:xfrm>
          <a:solidFill>
            <a:srgbClr val="002060"/>
          </a:solidFill>
          <a:effectLst>
            <a:softEdge rad="317500"/>
          </a:effectLst>
        </p:spPr>
        <p:txBody>
          <a:bodyPr>
            <a:normAutofit/>
          </a:bodyPr>
          <a:lstStyle/>
          <a:p>
            <a:pPr algn="r"/>
            <a:r>
              <a:rPr lang="fa-IR" sz="3200" dirty="0">
                <a:cs typeface="B Arash" panose="00000400000000000000" pitchFamily="2" charset="-78"/>
              </a:rPr>
              <a:t>تابحال هزینه این فعالیت توسط بانیان خیر تامین شده است.</a:t>
            </a:r>
            <a:br>
              <a:rPr lang="fa-IR" sz="3200" dirty="0">
                <a:cs typeface="B Arash" panose="00000400000000000000" pitchFamily="2" charset="-78"/>
              </a:rPr>
            </a:br>
            <a:r>
              <a:rPr lang="fa-IR" sz="3200" dirty="0">
                <a:cs typeface="B Arash" panose="00000400000000000000" pitchFamily="2" charset="-78"/>
              </a:rPr>
              <a:t>دفتر تبلیغات و سازمان تبلیغات  بعنوان دو نهاد تبلیغی </a:t>
            </a:r>
            <a:r>
              <a:rPr lang="fa-IR" sz="3200" dirty="0">
                <a:latin typeface="Adobe Arabic" panose="02040503050201020203" pitchFamily="18" charset="-78"/>
                <a:cs typeface="B Arash" panose="00000400000000000000" pitchFamily="2" charset="-78"/>
              </a:rPr>
              <a:t>میتوانند</a:t>
            </a:r>
            <a:r>
              <a:rPr lang="fa-IR" sz="3200" dirty="0">
                <a:cs typeface="B Arash" panose="00000400000000000000" pitchFamily="2" charset="-78"/>
              </a:rPr>
              <a:t> کمک مالی به این فعالیت داشته باشند جهت تهیه هدیه هایی که به مخاطبین و صاحب قهوه خانه داده میشود.</a:t>
            </a:r>
            <a:br>
              <a:rPr lang="fa-IR" sz="3200" dirty="0">
                <a:cs typeface="B Arash" panose="00000400000000000000" pitchFamily="2" charset="-78"/>
              </a:rPr>
            </a:br>
            <a:br>
              <a:rPr lang="fa-IR" sz="3200" dirty="0">
                <a:cs typeface="B Arash" panose="00000400000000000000" pitchFamily="2" charset="-78"/>
              </a:rPr>
            </a:br>
            <a:r>
              <a:rPr lang="fa-IR" sz="3200" dirty="0">
                <a:cs typeface="B Arash" panose="00000400000000000000" pitchFamily="2" charset="-78"/>
              </a:rPr>
              <a:t>به جهت اینکه عده ای از مخاطبین، نسبت این مسائل گارد دارند نمیشود هزینه را از خود مخاطب تامین کرد زیرا شائبه پیش می آید که این فعالیت به جهت پول به جیب زدن انجام میشود و کل فعالیت را زیر سوال می برد.</a:t>
            </a:r>
            <a:endParaRPr lang="en-US" sz="3200" dirty="0">
              <a:cs typeface="B Arash" panose="00000400000000000000" pitchFamily="2" charset="-78"/>
            </a:endParaRPr>
          </a:p>
        </p:txBody>
      </p:sp>
      <p:sp>
        <p:nvSpPr>
          <p:cNvPr id="4" name="TextBox 3">
            <a:extLst>
              <a:ext uri="{FF2B5EF4-FFF2-40B4-BE49-F238E27FC236}">
                <a16:creationId xmlns:a16="http://schemas.microsoft.com/office/drawing/2014/main" id="{2DB17BFE-6979-4C98-B3E6-BB51EB272B56}"/>
              </a:ext>
            </a:extLst>
          </p:cNvPr>
          <p:cNvSpPr txBox="1"/>
          <p:nvPr/>
        </p:nvSpPr>
        <p:spPr>
          <a:xfrm>
            <a:off x="207952" y="165655"/>
            <a:ext cx="1446230" cy="369332"/>
          </a:xfrm>
          <a:prstGeom prst="rect">
            <a:avLst/>
          </a:prstGeom>
          <a:solidFill>
            <a:schemeClr val="tx2">
              <a:lumMod val="50000"/>
            </a:schemeClr>
          </a:solidFill>
          <a:effectLst>
            <a:softEdge rad="127000"/>
          </a:effectLst>
        </p:spPr>
        <p:txBody>
          <a:bodyPr wrap="none" rtlCol="0">
            <a:spAutoFit/>
          </a:bodyPr>
          <a:lstStyle/>
          <a:p>
            <a:r>
              <a:rPr lang="fa-IR" b="1" dirty="0">
                <a:latin typeface="Adobe Arabic" panose="02040503050201020203" pitchFamily="18" charset="-78"/>
                <a:cs typeface="Adobe Arabic" panose="02040503050201020203" pitchFamily="18" charset="-78"/>
              </a:rPr>
              <a:t>پشتیبانی فعالیت</a:t>
            </a:r>
            <a:endParaRPr lang="en-US" b="1"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6795280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8E36-ECAC-46E2-B88A-4323819C270A}"/>
              </a:ext>
            </a:extLst>
          </p:cNvPr>
          <p:cNvSpPr>
            <a:spLocks noGrp="1"/>
          </p:cNvSpPr>
          <p:nvPr>
            <p:ph type="title"/>
          </p:nvPr>
        </p:nvSpPr>
        <p:spPr>
          <a:xfrm>
            <a:off x="3299791" y="1050525"/>
            <a:ext cx="8443360" cy="4955055"/>
          </a:xfrm>
          <a:solidFill>
            <a:srgbClr val="002060"/>
          </a:solidFill>
          <a:effectLst>
            <a:softEdge rad="317500"/>
          </a:effectLst>
        </p:spPr>
        <p:txBody>
          <a:bodyPr>
            <a:normAutofit/>
          </a:bodyPr>
          <a:lstStyle/>
          <a:p>
            <a:pPr algn="r"/>
            <a:r>
              <a:rPr lang="fa-IR" dirty="0">
                <a:cs typeface="B Arash" panose="00000400000000000000" pitchFamily="2" charset="-78"/>
              </a:rPr>
              <a:t>ظاهرا چنین فعالیت تبلیغی با این سبک و روش خاص در هیچ کجای کشور انجام نشده است یا حداقل ما بی اطلاع هستیم.</a:t>
            </a:r>
            <a:br>
              <a:rPr lang="fa-IR" dirty="0">
                <a:cs typeface="B Arash" panose="00000400000000000000" pitchFamily="2" charset="-78"/>
              </a:rPr>
            </a:br>
            <a:br>
              <a:rPr lang="fa-IR" dirty="0">
                <a:cs typeface="B Arash" panose="00000400000000000000" pitchFamily="2" charset="-78"/>
              </a:rPr>
            </a:br>
            <a:r>
              <a:rPr lang="fa-IR" dirty="0">
                <a:cs typeface="B Arash" panose="00000400000000000000" pitchFamily="2" charset="-78"/>
              </a:rPr>
              <a:t>البته فعالیت های همسو مثل حضور گروه های تبلیغی در کافه ها و کافی شاپ ها انجام می شود اما هم از لحاظ مخاطب و هم سبک اجرا با فعالیت این گروه تبلیغی متفاوت  است.</a:t>
            </a:r>
            <a:endParaRPr lang="en-US" dirty="0">
              <a:cs typeface="B Arash" panose="00000400000000000000" pitchFamily="2" charset="-78"/>
            </a:endParaRPr>
          </a:p>
        </p:txBody>
      </p:sp>
      <p:sp>
        <p:nvSpPr>
          <p:cNvPr id="4" name="TextBox 3">
            <a:extLst>
              <a:ext uri="{FF2B5EF4-FFF2-40B4-BE49-F238E27FC236}">
                <a16:creationId xmlns:a16="http://schemas.microsoft.com/office/drawing/2014/main" id="{DF948484-E318-4E89-A8E9-B89E334A2F42}"/>
              </a:ext>
            </a:extLst>
          </p:cNvPr>
          <p:cNvSpPr txBox="1"/>
          <p:nvPr/>
        </p:nvSpPr>
        <p:spPr>
          <a:xfrm>
            <a:off x="207952" y="165655"/>
            <a:ext cx="1412566" cy="646331"/>
          </a:xfrm>
          <a:prstGeom prst="rect">
            <a:avLst/>
          </a:prstGeom>
          <a:solidFill>
            <a:schemeClr val="tx2">
              <a:lumMod val="50000"/>
            </a:schemeClr>
          </a:solidFill>
          <a:effectLst>
            <a:softEdge rad="127000"/>
          </a:effectLst>
        </p:spPr>
        <p:txBody>
          <a:bodyPr wrap="none" rtlCol="0">
            <a:spAutoFit/>
          </a:bodyPr>
          <a:lstStyle/>
          <a:p>
            <a:pPr algn="ctr"/>
            <a:r>
              <a:rPr lang="fa-IR" b="1" dirty="0">
                <a:latin typeface="Adobe Arabic" panose="02040503050201020203" pitchFamily="18" charset="-78"/>
                <a:cs typeface="Adobe Arabic" panose="02040503050201020203" pitchFamily="18" charset="-78"/>
              </a:rPr>
              <a:t>فعالیت های </a:t>
            </a:r>
          </a:p>
          <a:p>
            <a:pPr algn="ctr"/>
            <a:r>
              <a:rPr lang="fa-IR" b="1" dirty="0">
                <a:latin typeface="Adobe Arabic" panose="02040503050201020203" pitchFamily="18" charset="-78"/>
                <a:cs typeface="Adobe Arabic" panose="02040503050201020203" pitchFamily="18" charset="-78"/>
              </a:rPr>
              <a:t>همسو با فعالیت</a:t>
            </a:r>
            <a:endParaRPr lang="en-US" b="1"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40898266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righ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0143B-2325-4BE8-B0FD-C0FE1C974C98}"/>
              </a:ext>
            </a:extLst>
          </p:cNvPr>
          <p:cNvSpPr>
            <a:spLocks noGrp="1"/>
          </p:cNvSpPr>
          <p:nvPr>
            <p:ph type="title"/>
          </p:nvPr>
        </p:nvSpPr>
        <p:spPr>
          <a:xfrm>
            <a:off x="2003637" y="2267380"/>
            <a:ext cx="9500976" cy="2172098"/>
          </a:xfrm>
          <a:solidFill>
            <a:srgbClr val="002060"/>
          </a:solidFill>
          <a:effectLst>
            <a:softEdge rad="317500"/>
          </a:effectLst>
        </p:spPr>
        <p:txBody>
          <a:bodyPr>
            <a:normAutofit/>
          </a:bodyPr>
          <a:lstStyle/>
          <a:p>
            <a:pPr algn="ctr"/>
            <a:r>
              <a:rPr lang="fa-IR" sz="6600" dirty="0">
                <a:cs typeface="B Arash" panose="00000400000000000000" pitchFamily="2" charset="-78"/>
              </a:rPr>
              <a:t>این فعالیت قابلیت توسعه و تکثیر در تمام نقاط کشور را دارد.</a:t>
            </a:r>
            <a:endParaRPr lang="en-US" sz="6600" dirty="0">
              <a:cs typeface="B Arash" panose="00000400000000000000" pitchFamily="2" charset="-78"/>
            </a:endParaRPr>
          </a:p>
        </p:txBody>
      </p:sp>
      <p:sp>
        <p:nvSpPr>
          <p:cNvPr id="4" name="TextBox 3">
            <a:extLst>
              <a:ext uri="{FF2B5EF4-FFF2-40B4-BE49-F238E27FC236}">
                <a16:creationId xmlns:a16="http://schemas.microsoft.com/office/drawing/2014/main" id="{C5B2F86A-BDC8-48EE-927D-41640857E593}"/>
              </a:ext>
            </a:extLst>
          </p:cNvPr>
          <p:cNvSpPr txBox="1"/>
          <p:nvPr/>
        </p:nvSpPr>
        <p:spPr>
          <a:xfrm>
            <a:off x="207952" y="165655"/>
            <a:ext cx="1795684" cy="369332"/>
          </a:xfrm>
          <a:prstGeom prst="rect">
            <a:avLst/>
          </a:prstGeom>
          <a:solidFill>
            <a:schemeClr val="tx2">
              <a:lumMod val="50000"/>
            </a:schemeClr>
          </a:solidFill>
          <a:effectLst>
            <a:softEdge rad="127000"/>
          </a:effectLst>
        </p:spPr>
        <p:txBody>
          <a:bodyPr wrap="none" rtlCol="0">
            <a:spAutoFit/>
          </a:bodyPr>
          <a:lstStyle/>
          <a:p>
            <a:r>
              <a:rPr lang="fa-IR" b="1" dirty="0">
                <a:latin typeface="Adobe Arabic" panose="02040503050201020203" pitchFamily="18" charset="-78"/>
                <a:cs typeface="Adobe Arabic" panose="02040503050201020203" pitchFamily="18" charset="-78"/>
              </a:rPr>
              <a:t>توسعه پذیری فعالیت</a:t>
            </a:r>
            <a:endParaRPr lang="en-US" b="1"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710888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9"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2A22D-D39E-4C77-9AAB-0DDBB2271BB6}"/>
              </a:ext>
            </a:extLst>
          </p:cNvPr>
          <p:cNvSpPr>
            <a:spLocks noGrp="1"/>
          </p:cNvSpPr>
          <p:nvPr>
            <p:ph type="title"/>
          </p:nvPr>
        </p:nvSpPr>
        <p:spPr>
          <a:xfrm>
            <a:off x="2143321" y="377689"/>
            <a:ext cx="2862470" cy="1252328"/>
          </a:xfrm>
          <a:solidFill>
            <a:srgbClr val="C00000"/>
          </a:solidFill>
          <a:effectLst>
            <a:softEdge rad="317500"/>
          </a:effectLst>
        </p:spPr>
        <p:txBody>
          <a:bodyPr>
            <a:normAutofit/>
          </a:bodyPr>
          <a:lstStyle/>
          <a:p>
            <a:pPr algn="ctr"/>
            <a:r>
              <a:rPr lang="fa-IR" dirty="0">
                <a:solidFill>
                  <a:schemeClr val="tx1"/>
                </a:solidFill>
                <a:cs typeface="B Arash" panose="00000400000000000000" pitchFamily="2" charset="-78"/>
              </a:rPr>
              <a:t>پرچم گردانی قهوه خانه ای</a:t>
            </a:r>
            <a:endParaRPr lang="en-US" dirty="0">
              <a:solidFill>
                <a:schemeClr val="tx1"/>
              </a:solidFill>
              <a:cs typeface="B Arash" panose="00000400000000000000" pitchFamily="2" charset="-78"/>
            </a:endParaRPr>
          </a:p>
        </p:txBody>
      </p:sp>
      <p:sp>
        <p:nvSpPr>
          <p:cNvPr id="3" name="Content Placeholder 2">
            <a:extLst>
              <a:ext uri="{FF2B5EF4-FFF2-40B4-BE49-F238E27FC236}">
                <a16:creationId xmlns:a16="http://schemas.microsoft.com/office/drawing/2014/main" id="{B560EAF4-D8C3-482E-B651-3F42D71277C1}"/>
              </a:ext>
            </a:extLst>
          </p:cNvPr>
          <p:cNvSpPr>
            <a:spLocks noGrp="1"/>
          </p:cNvSpPr>
          <p:nvPr>
            <p:ph idx="1"/>
          </p:nvPr>
        </p:nvSpPr>
        <p:spPr>
          <a:xfrm>
            <a:off x="754736" y="2146854"/>
            <a:ext cx="4996070" cy="1603514"/>
          </a:xfrm>
          <a:solidFill>
            <a:srgbClr val="002060"/>
          </a:solidFill>
          <a:effectLst>
            <a:softEdge rad="317500"/>
          </a:effectLst>
        </p:spPr>
        <p:txBody>
          <a:bodyPr>
            <a:normAutofit/>
          </a:bodyPr>
          <a:lstStyle/>
          <a:p>
            <a:pPr algn="ctr"/>
            <a:r>
              <a:rPr lang="fa-IR" sz="2400" b="1" dirty="0">
                <a:cs typeface="B Arash" panose="00000400000000000000" pitchFamily="2" charset="-78"/>
              </a:rPr>
              <a:t>حضور در قهوه خانه های سطح شهر و گرداندن پرچم امام حسین علیه السلام و دادن هدیه به حضار و صاحب قهوه خانه</a:t>
            </a:r>
            <a:endParaRPr lang="en-US" sz="2400" b="1" dirty="0">
              <a:cs typeface="B Arash" panose="00000400000000000000" pitchFamily="2" charset="-78"/>
            </a:endParaRPr>
          </a:p>
        </p:txBody>
      </p:sp>
      <p:pic>
        <p:nvPicPr>
          <p:cNvPr id="4" name="Picture 3">
            <a:extLst>
              <a:ext uri="{FF2B5EF4-FFF2-40B4-BE49-F238E27FC236}">
                <a16:creationId xmlns:a16="http://schemas.microsoft.com/office/drawing/2014/main" id="{A48EC555-4FA7-4FE4-9F5E-64347E3C5568}"/>
              </a:ext>
            </a:extLst>
          </p:cNvPr>
          <p:cNvPicPr>
            <a:picLocks noChangeAspect="1"/>
          </p:cNvPicPr>
          <p:nvPr/>
        </p:nvPicPr>
        <p:blipFill>
          <a:blip r:embed="rId2"/>
          <a:stretch>
            <a:fillRect/>
          </a:stretch>
        </p:blipFill>
        <p:spPr>
          <a:xfrm>
            <a:off x="5576692" y="0"/>
            <a:ext cx="6615308" cy="4956313"/>
          </a:xfrm>
          <a:prstGeom prst="rect">
            <a:avLst/>
          </a:prstGeom>
          <a:ln>
            <a:noFill/>
          </a:ln>
          <a:effectLst>
            <a:softEdge rad="112500"/>
          </a:effectLst>
        </p:spPr>
      </p:pic>
      <p:pic>
        <p:nvPicPr>
          <p:cNvPr id="5" name="Picture 4">
            <a:extLst>
              <a:ext uri="{FF2B5EF4-FFF2-40B4-BE49-F238E27FC236}">
                <a16:creationId xmlns:a16="http://schemas.microsoft.com/office/drawing/2014/main" id="{9F133A63-1176-4A83-ACBB-035CD51DD1A8}"/>
              </a:ext>
            </a:extLst>
          </p:cNvPr>
          <p:cNvPicPr>
            <a:picLocks noChangeAspect="1"/>
          </p:cNvPicPr>
          <p:nvPr/>
        </p:nvPicPr>
        <p:blipFill rotWithShape="1">
          <a:blip r:embed="rId3"/>
          <a:srcRect l="21674" t="18648" r="24219" b="16619"/>
          <a:stretch/>
        </p:blipFill>
        <p:spPr>
          <a:xfrm>
            <a:off x="3252771" y="3846443"/>
            <a:ext cx="1681791" cy="2219740"/>
          </a:xfrm>
          <a:prstGeom prst="rect">
            <a:avLst/>
          </a:prstGeom>
        </p:spPr>
      </p:pic>
      <p:pic>
        <p:nvPicPr>
          <p:cNvPr id="6" name="Picture 5">
            <a:extLst>
              <a:ext uri="{FF2B5EF4-FFF2-40B4-BE49-F238E27FC236}">
                <a16:creationId xmlns:a16="http://schemas.microsoft.com/office/drawing/2014/main" id="{9A606AFE-55D0-4968-B998-B2FF7D1CE4BC}"/>
              </a:ext>
            </a:extLst>
          </p:cNvPr>
          <p:cNvPicPr>
            <a:picLocks noChangeAspect="1"/>
          </p:cNvPicPr>
          <p:nvPr/>
        </p:nvPicPr>
        <p:blipFill rotWithShape="1">
          <a:blip r:embed="rId4"/>
          <a:srcRect l="36602" t="17006" r="42786" b="34491"/>
          <a:stretch/>
        </p:blipFill>
        <p:spPr>
          <a:xfrm>
            <a:off x="1698840" y="4065103"/>
            <a:ext cx="1060177" cy="2792897"/>
          </a:xfrm>
          <a:prstGeom prst="rect">
            <a:avLst/>
          </a:prstGeom>
        </p:spPr>
      </p:pic>
      <p:sp>
        <p:nvSpPr>
          <p:cNvPr id="7" name="TextBox 6">
            <a:extLst>
              <a:ext uri="{FF2B5EF4-FFF2-40B4-BE49-F238E27FC236}">
                <a16:creationId xmlns:a16="http://schemas.microsoft.com/office/drawing/2014/main" id="{EBA5C6A3-D957-4B4D-A9BB-6A117C71682F}"/>
              </a:ext>
            </a:extLst>
          </p:cNvPr>
          <p:cNvSpPr txBox="1"/>
          <p:nvPr/>
        </p:nvSpPr>
        <p:spPr>
          <a:xfrm>
            <a:off x="207952" y="165655"/>
            <a:ext cx="1093569" cy="369332"/>
          </a:xfrm>
          <a:prstGeom prst="rect">
            <a:avLst/>
          </a:prstGeom>
          <a:solidFill>
            <a:schemeClr val="tx2">
              <a:lumMod val="50000"/>
            </a:schemeClr>
          </a:solidFill>
          <a:effectLst>
            <a:softEdge rad="127000"/>
          </a:effectLst>
        </p:spPr>
        <p:txBody>
          <a:bodyPr wrap="none" rtlCol="0">
            <a:spAutoFit/>
          </a:bodyPr>
          <a:lstStyle/>
          <a:p>
            <a:r>
              <a:rPr lang="fa-IR" b="1" dirty="0">
                <a:latin typeface="Adobe Arabic" panose="02040503050201020203" pitchFamily="18" charset="-78"/>
                <a:cs typeface="Adobe Arabic" panose="02040503050201020203" pitchFamily="18" charset="-78"/>
              </a:rPr>
              <a:t>کاور فعالیت</a:t>
            </a:r>
            <a:endParaRPr lang="en-US" b="1"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711428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3">
                                            <p:bg/>
                                          </p:spTgt>
                                        </p:tgtEl>
                                        <p:attrNameLst>
                                          <p:attrName>style.visibility</p:attrName>
                                        </p:attrNameLst>
                                      </p:cBhvr>
                                      <p:to>
                                        <p:strVal val="visible"/>
                                      </p:to>
                                    </p:set>
                                    <p:animEffect transition="in" filter="wipe(right)">
                                      <p:cBhvr>
                                        <p:cTn id="28" dur="500"/>
                                        <p:tgtEl>
                                          <p:spTgt spid="3">
                                            <p:bg/>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wipe(right)">
                                      <p:cBhvr>
                                        <p:cTn id="33" dur="500"/>
                                        <p:tgtEl>
                                          <p:spTgt spid="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BD068-8569-4539-A392-C4279845B1AA}"/>
              </a:ext>
            </a:extLst>
          </p:cNvPr>
          <p:cNvSpPr>
            <a:spLocks noGrp="1"/>
          </p:cNvSpPr>
          <p:nvPr>
            <p:ph type="title"/>
          </p:nvPr>
        </p:nvSpPr>
        <p:spPr>
          <a:xfrm>
            <a:off x="1638770" y="404320"/>
            <a:ext cx="9334031" cy="1280890"/>
          </a:xfrm>
          <a:solidFill>
            <a:schemeClr val="tx2">
              <a:lumMod val="25000"/>
            </a:schemeClr>
          </a:solidFill>
          <a:effectLst>
            <a:softEdge rad="317500"/>
          </a:effectLst>
        </p:spPr>
        <p:txBody>
          <a:bodyPr/>
          <a:lstStyle/>
          <a:p>
            <a:pPr algn="ctr"/>
            <a:r>
              <a:rPr lang="fa-IR" dirty="0">
                <a:cs typeface="B Arash" panose="00000400000000000000" pitchFamily="2" charset="-78"/>
              </a:rPr>
              <a:t>نمونه ای از گره زدن دل جوانان به اهل بیت </a:t>
            </a:r>
            <a:r>
              <a:rPr lang="fa-IR" sz="900" dirty="0">
                <a:cs typeface="B Arash" panose="00000400000000000000" pitchFamily="2" charset="-78"/>
              </a:rPr>
              <a:t>علیهم السلام</a:t>
            </a:r>
            <a:endParaRPr lang="en-US" dirty="0">
              <a:cs typeface="B Arash" panose="00000400000000000000" pitchFamily="2" charset="-78"/>
            </a:endParaRPr>
          </a:p>
        </p:txBody>
      </p:sp>
      <p:pic>
        <p:nvPicPr>
          <p:cNvPr id="4" name="video_2025-01-04_12-36-26">
            <a:hlinkClick r:id="" action="ppaction://media"/>
            <a:extLst>
              <a:ext uri="{FF2B5EF4-FFF2-40B4-BE49-F238E27FC236}">
                <a16:creationId xmlns:a16="http://schemas.microsoft.com/office/drawing/2014/main" id="{EE5F9676-3936-4098-9ED2-20F70B920D1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11675" y="1209675"/>
            <a:ext cx="3168650" cy="5648325"/>
          </a:xfrm>
        </p:spPr>
      </p:pic>
      <p:sp>
        <p:nvSpPr>
          <p:cNvPr id="5" name="TextBox 4">
            <a:extLst>
              <a:ext uri="{FF2B5EF4-FFF2-40B4-BE49-F238E27FC236}">
                <a16:creationId xmlns:a16="http://schemas.microsoft.com/office/drawing/2014/main" id="{E8E4976C-C0B0-4E16-87F2-CC1F2ABA91FC}"/>
              </a:ext>
            </a:extLst>
          </p:cNvPr>
          <p:cNvSpPr txBox="1"/>
          <p:nvPr/>
        </p:nvSpPr>
        <p:spPr>
          <a:xfrm>
            <a:off x="9170505" y="1640116"/>
            <a:ext cx="1616764" cy="5262979"/>
          </a:xfrm>
          <a:prstGeom prst="rect">
            <a:avLst/>
          </a:prstGeom>
          <a:solidFill>
            <a:srgbClr val="C00000"/>
          </a:solidFill>
          <a:effectLst>
            <a:softEdge rad="317500"/>
          </a:effectLst>
        </p:spPr>
        <p:txBody>
          <a:bodyPr wrap="square" rtlCol="0">
            <a:spAutoFit/>
          </a:bodyPr>
          <a:lstStyle/>
          <a:p>
            <a:pPr algn="ctr"/>
            <a:r>
              <a:rPr lang="fa-IR" sz="4800" b="1" dirty="0">
                <a:cs typeface="B Arash" panose="00000400000000000000" pitchFamily="2" charset="-78"/>
              </a:rPr>
              <a:t>دهه اول محرم الحرام سال 1435 ه.م</a:t>
            </a:r>
            <a:endParaRPr lang="en-US" sz="4800" b="1" dirty="0">
              <a:cs typeface="B Arash" panose="00000400000000000000" pitchFamily="2" charset="-78"/>
            </a:endParaRPr>
          </a:p>
        </p:txBody>
      </p:sp>
      <p:sp>
        <p:nvSpPr>
          <p:cNvPr id="6" name="TextBox 5">
            <a:extLst>
              <a:ext uri="{FF2B5EF4-FFF2-40B4-BE49-F238E27FC236}">
                <a16:creationId xmlns:a16="http://schemas.microsoft.com/office/drawing/2014/main" id="{3694A0C0-BB68-4A11-BF64-03501D5C3892}"/>
              </a:ext>
            </a:extLst>
          </p:cNvPr>
          <p:cNvSpPr txBox="1"/>
          <p:nvPr/>
        </p:nvSpPr>
        <p:spPr>
          <a:xfrm>
            <a:off x="207952" y="165655"/>
            <a:ext cx="1103187" cy="369332"/>
          </a:xfrm>
          <a:prstGeom prst="rect">
            <a:avLst/>
          </a:prstGeom>
          <a:solidFill>
            <a:schemeClr val="tx2">
              <a:lumMod val="50000"/>
            </a:schemeClr>
          </a:solidFill>
          <a:effectLst>
            <a:softEdge rad="127000"/>
          </a:effectLst>
        </p:spPr>
        <p:txBody>
          <a:bodyPr wrap="none" rtlCol="0">
            <a:spAutoFit/>
          </a:bodyPr>
          <a:lstStyle/>
          <a:p>
            <a:r>
              <a:rPr lang="fa-IR" b="1" dirty="0">
                <a:latin typeface="Adobe Arabic" panose="02040503050201020203" pitchFamily="18" charset="-78"/>
                <a:cs typeface="Adobe Arabic" panose="02040503050201020203" pitchFamily="18" charset="-78"/>
              </a:rPr>
              <a:t>تیزر فعالیت</a:t>
            </a:r>
            <a:endParaRPr lang="en-US" b="1"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038437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4"/>
                </p:tgtEl>
              </p:cMediaNode>
            </p:video>
          </p:childTnLst>
        </p:cTn>
      </p:par>
    </p:tnLst>
    <p:bldLst>
      <p:bldP spid="2"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7B8BE-5765-4641-8AB1-0F648AFD26C8}"/>
              </a:ext>
            </a:extLst>
          </p:cNvPr>
          <p:cNvSpPr>
            <a:spLocks noGrp="1"/>
          </p:cNvSpPr>
          <p:nvPr>
            <p:ph type="title"/>
          </p:nvPr>
        </p:nvSpPr>
        <p:spPr>
          <a:xfrm>
            <a:off x="1908313" y="659925"/>
            <a:ext cx="9780104" cy="5538150"/>
          </a:xfrm>
          <a:solidFill>
            <a:schemeClr val="tx2">
              <a:lumMod val="50000"/>
            </a:schemeClr>
          </a:solidFill>
          <a:effectLst>
            <a:softEdge rad="127000"/>
          </a:effectLst>
        </p:spPr>
        <p:txBody>
          <a:bodyPr>
            <a:normAutofit fontScale="90000"/>
          </a:bodyPr>
          <a:lstStyle/>
          <a:p>
            <a:pPr algn="r"/>
            <a:r>
              <a:rPr lang="fa-IR" dirty="0">
                <a:solidFill>
                  <a:schemeClr val="bg1"/>
                </a:solidFill>
                <a:cs typeface="B Arash" panose="00000400000000000000" pitchFamily="2" charset="-78"/>
              </a:rPr>
              <a:t>گروه تبلیغی انصارالمهدی(عج) هر ساله در ایام محرم و فاطمیه با حضور در قهوه خانه های سطح شهر اصفهان و دادن هدیه (سرکلیدی امام حسین و خوراکی) و همچنین تقدیم یادبود امام حسین علیه السلام به صاحب قهوه خانه، تلاش دارد با توجه به زمان طلایی اتصال قلوب(شبهای محرم) دل های جوانانی که احیانا با دستگاه اهل بیت علیهم السلام آشنایی ندارند و یا دلخوری دارند را با جرقه ای روشن کند.</a:t>
            </a:r>
            <a:br>
              <a:rPr lang="fa-IR" dirty="0">
                <a:solidFill>
                  <a:schemeClr val="bg1"/>
                </a:solidFill>
                <a:cs typeface="B Arash" panose="00000400000000000000" pitchFamily="2" charset="-78"/>
              </a:rPr>
            </a:br>
            <a:br>
              <a:rPr lang="fa-IR" dirty="0">
                <a:solidFill>
                  <a:schemeClr val="bg1"/>
                </a:solidFill>
                <a:cs typeface="B Arash" panose="00000400000000000000" pitchFamily="2" charset="-78"/>
              </a:rPr>
            </a:br>
            <a:r>
              <a:rPr lang="fa-IR" dirty="0">
                <a:solidFill>
                  <a:schemeClr val="bg1"/>
                </a:solidFill>
                <a:cs typeface="B Arash" panose="00000400000000000000" pitchFamily="2" charset="-78"/>
              </a:rPr>
              <a:t>مخاطب این فعالیت تبلیغی، عموم افرادی هستند که در قهوه خانه ها حضور دارند که با توجه به عمومی بودن این فعالیت، تقریبا از تمام اقشار و سنین مخاطب این فعالیت تبلیغی خواهند بود.</a:t>
            </a:r>
            <a:endParaRPr lang="en-US" dirty="0">
              <a:solidFill>
                <a:schemeClr val="bg1"/>
              </a:solidFill>
              <a:cs typeface="B Arash" panose="00000400000000000000" pitchFamily="2" charset="-78"/>
            </a:endParaRPr>
          </a:p>
        </p:txBody>
      </p:sp>
      <p:sp>
        <p:nvSpPr>
          <p:cNvPr id="5" name="TextBox 4">
            <a:extLst>
              <a:ext uri="{FF2B5EF4-FFF2-40B4-BE49-F238E27FC236}">
                <a16:creationId xmlns:a16="http://schemas.microsoft.com/office/drawing/2014/main" id="{2DD24E49-4C25-49E8-ABD7-4AE38FD096B1}"/>
              </a:ext>
            </a:extLst>
          </p:cNvPr>
          <p:cNvSpPr txBox="1"/>
          <p:nvPr/>
        </p:nvSpPr>
        <p:spPr>
          <a:xfrm>
            <a:off x="207952" y="165655"/>
            <a:ext cx="1297150" cy="369332"/>
          </a:xfrm>
          <a:prstGeom prst="rect">
            <a:avLst/>
          </a:prstGeom>
          <a:solidFill>
            <a:schemeClr val="tx2">
              <a:lumMod val="50000"/>
            </a:schemeClr>
          </a:solidFill>
          <a:effectLst>
            <a:softEdge rad="127000"/>
          </a:effectLst>
        </p:spPr>
        <p:txBody>
          <a:bodyPr wrap="none" rtlCol="0">
            <a:spAutoFit/>
          </a:bodyPr>
          <a:lstStyle/>
          <a:p>
            <a:r>
              <a:rPr lang="fa-IR" b="1" dirty="0">
                <a:latin typeface="Adobe Arabic" panose="02040503050201020203" pitchFamily="18" charset="-78"/>
                <a:cs typeface="Adobe Arabic" panose="02040503050201020203" pitchFamily="18" charset="-78"/>
              </a:rPr>
              <a:t>معرفی فعالیت</a:t>
            </a:r>
            <a:endParaRPr lang="en-US" b="1"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20701438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7AEA1-9798-4319-B59D-B85DBFB87444}"/>
              </a:ext>
            </a:extLst>
          </p:cNvPr>
          <p:cNvSpPr>
            <a:spLocks noGrp="1"/>
          </p:cNvSpPr>
          <p:nvPr>
            <p:ph type="title"/>
          </p:nvPr>
        </p:nvSpPr>
        <p:spPr>
          <a:xfrm>
            <a:off x="5220938" y="165655"/>
            <a:ext cx="6763110" cy="2252204"/>
          </a:xfrm>
          <a:solidFill>
            <a:srgbClr val="002060"/>
          </a:solidFill>
          <a:effectLst>
            <a:softEdge rad="317500"/>
          </a:effectLst>
        </p:spPr>
        <p:txBody>
          <a:bodyPr>
            <a:normAutofit fontScale="90000"/>
          </a:bodyPr>
          <a:lstStyle/>
          <a:p>
            <a:pPr algn="r"/>
            <a:r>
              <a:rPr lang="fa-IR" dirty="0">
                <a:cs typeface="B Arash" panose="00000400000000000000" pitchFamily="2" charset="-78"/>
              </a:rPr>
              <a:t>مدت زمان این فعالیت تبلیغی بین 15 الی 20 دقیقه در هر قهوه خانه می باشد.</a:t>
            </a:r>
            <a:br>
              <a:rPr lang="fa-IR" dirty="0">
                <a:cs typeface="B Arash" panose="00000400000000000000" pitchFamily="2" charset="-78"/>
              </a:rPr>
            </a:br>
            <a:r>
              <a:rPr lang="fa-IR" dirty="0">
                <a:cs typeface="B Arash" panose="00000400000000000000" pitchFamily="2" charset="-78"/>
              </a:rPr>
              <a:t>و معمولا در ایام خاص معنوی مثل ایام محرم و فاطمیه انجام میشود.</a:t>
            </a:r>
            <a:endParaRPr lang="en-US" dirty="0">
              <a:cs typeface="B Arash" panose="00000400000000000000" pitchFamily="2" charset="-78"/>
            </a:endParaRPr>
          </a:p>
        </p:txBody>
      </p:sp>
      <p:sp>
        <p:nvSpPr>
          <p:cNvPr id="4" name="TextBox 3">
            <a:extLst>
              <a:ext uri="{FF2B5EF4-FFF2-40B4-BE49-F238E27FC236}">
                <a16:creationId xmlns:a16="http://schemas.microsoft.com/office/drawing/2014/main" id="{59E82871-EA99-431D-B72E-B1E5332DB5A6}"/>
              </a:ext>
            </a:extLst>
          </p:cNvPr>
          <p:cNvSpPr txBox="1"/>
          <p:nvPr/>
        </p:nvSpPr>
        <p:spPr>
          <a:xfrm>
            <a:off x="207952" y="165655"/>
            <a:ext cx="1396536" cy="646331"/>
          </a:xfrm>
          <a:prstGeom prst="rect">
            <a:avLst/>
          </a:prstGeom>
          <a:solidFill>
            <a:schemeClr val="tx2">
              <a:lumMod val="50000"/>
            </a:schemeClr>
          </a:solidFill>
          <a:effectLst>
            <a:softEdge rad="127000"/>
          </a:effectLst>
        </p:spPr>
        <p:txBody>
          <a:bodyPr wrap="none" rtlCol="0">
            <a:spAutoFit/>
          </a:bodyPr>
          <a:lstStyle/>
          <a:p>
            <a:r>
              <a:rPr lang="fa-IR" b="1" dirty="0">
                <a:latin typeface="Adobe Arabic" panose="02040503050201020203" pitchFamily="18" charset="-78"/>
                <a:cs typeface="Adobe Arabic" panose="02040503050201020203" pitchFamily="18" charset="-78"/>
              </a:rPr>
              <a:t>مقدمات و لوازم</a:t>
            </a:r>
          </a:p>
          <a:p>
            <a:pPr algn="ctr"/>
            <a:r>
              <a:rPr lang="fa-IR" b="1" dirty="0">
                <a:latin typeface="Adobe Arabic" panose="02040503050201020203" pitchFamily="18" charset="-78"/>
                <a:cs typeface="Adobe Arabic" panose="02040503050201020203" pitchFamily="18" charset="-78"/>
              </a:rPr>
              <a:t>فعالیت</a:t>
            </a:r>
            <a:endParaRPr lang="en-US" b="1" dirty="0">
              <a:latin typeface="Adobe Arabic" panose="02040503050201020203" pitchFamily="18" charset="-78"/>
              <a:cs typeface="Adobe Arabic" panose="02040503050201020203" pitchFamily="18" charset="-78"/>
            </a:endParaRPr>
          </a:p>
        </p:txBody>
      </p:sp>
      <p:sp>
        <p:nvSpPr>
          <p:cNvPr id="5" name="TextBox 4">
            <a:extLst>
              <a:ext uri="{FF2B5EF4-FFF2-40B4-BE49-F238E27FC236}">
                <a16:creationId xmlns:a16="http://schemas.microsoft.com/office/drawing/2014/main" id="{DF525423-920D-47E6-9B41-C7FE09843740}"/>
              </a:ext>
            </a:extLst>
          </p:cNvPr>
          <p:cNvSpPr txBox="1"/>
          <p:nvPr/>
        </p:nvSpPr>
        <p:spPr>
          <a:xfrm>
            <a:off x="5220938" y="2448637"/>
            <a:ext cx="6921718" cy="584775"/>
          </a:xfrm>
          <a:prstGeom prst="rect">
            <a:avLst/>
          </a:prstGeom>
          <a:solidFill>
            <a:srgbClr val="002060"/>
          </a:solidFill>
          <a:effectLst>
            <a:softEdge rad="127000"/>
          </a:effectLst>
        </p:spPr>
        <p:txBody>
          <a:bodyPr wrap="square" rtlCol="0">
            <a:spAutoFit/>
          </a:bodyPr>
          <a:lstStyle/>
          <a:p>
            <a:pPr algn="r"/>
            <a:r>
              <a:rPr lang="fa-IR" sz="3200" dirty="0">
                <a:cs typeface="B Arash" panose="00000400000000000000" pitchFamily="2" charset="-78"/>
              </a:rPr>
              <a:t>مکان فعالیت در قهوه خانه های سطح شهر می باشد.</a:t>
            </a:r>
            <a:endParaRPr lang="en-US" sz="3200" dirty="0">
              <a:cs typeface="B Arash" panose="00000400000000000000" pitchFamily="2" charset="-78"/>
            </a:endParaRPr>
          </a:p>
        </p:txBody>
      </p:sp>
      <p:sp>
        <p:nvSpPr>
          <p:cNvPr id="6" name="TextBox 5">
            <a:extLst>
              <a:ext uri="{FF2B5EF4-FFF2-40B4-BE49-F238E27FC236}">
                <a16:creationId xmlns:a16="http://schemas.microsoft.com/office/drawing/2014/main" id="{A0E6A270-D1C1-4331-8429-B259D73BD9DA}"/>
              </a:ext>
            </a:extLst>
          </p:cNvPr>
          <p:cNvSpPr txBox="1"/>
          <p:nvPr/>
        </p:nvSpPr>
        <p:spPr>
          <a:xfrm>
            <a:off x="1982592" y="3429000"/>
            <a:ext cx="10001456" cy="2554545"/>
          </a:xfrm>
          <a:prstGeom prst="rect">
            <a:avLst/>
          </a:prstGeom>
          <a:solidFill>
            <a:srgbClr val="002060"/>
          </a:solidFill>
          <a:effectLst>
            <a:softEdge rad="317500"/>
          </a:effectLst>
        </p:spPr>
        <p:txBody>
          <a:bodyPr wrap="none" rtlCol="0">
            <a:spAutoFit/>
          </a:bodyPr>
          <a:lstStyle/>
          <a:p>
            <a:pPr algn="r"/>
            <a:r>
              <a:rPr lang="fa-IR" sz="3200" dirty="0">
                <a:cs typeface="B Arash" panose="00000400000000000000" pitchFamily="2" charset="-78"/>
              </a:rPr>
              <a:t>در این فعالیت از امکاناتی استفاده میشود که لازمه لاینفک این فعالیت هستند.</a:t>
            </a:r>
          </a:p>
          <a:p>
            <a:pPr algn="r"/>
            <a:r>
              <a:rPr lang="fa-IR" sz="3200" dirty="0">
                <a:cs typeface="B Arash" panose="00000400000000000000" pitchFamily="2" charset="-78"/>
              </a:rPr>
              <a:t>من جمله:</a:t>
            </a:r>
          </a:p>
          <a:p>
            <a:pPr marL="285750" indent="-285750" algn="r">
              <a:buFont typeface="Wingdings" panose="05000000000000000000" pitchFamily="2" charset="2"/>
              <a:buChar char="Ø"/>
            </a:pPr>
            <a:r>
              <a:rPr lang="fa-IR" sz="3200" dirty="0">
                <a:cs typeface="B Arash" panose="00000400000000000000" pitchFamily="2" charset="-78"/>
              </a:rPr>
              <a:t> پرچم گنبد امام حسین علیه السلام</a:t>
            </a:r>
          </a:p>
          <a:p>
            <a:pPr marL="285750" indent="-285750" algn="r">
              <a:buFont typeface="Wingdings" panose="05000000000000000000" pitchFamily="2" charset="2"/>
              <a:buChar char="Ø"/>
            </a:pPr>
            <a:r>
              <a:rPr lang="fa-IR" sz="3200" dirty="0">
                <a:cs typeface="B Arash" panose="00000400000000000000" pitchFamily="2" charset="-78"/>
              </a:rPr>
              <a:t>هدیه شامل سرکلیدی مزین به نام امام حسین علیه السلام و خوراکی</a:t>
            </a:r>
          </a:p>
          <a:p>
            <a:pPr marL="285750" indent="-285750" algn="r">
              <a:buFont typeface="Wingdings" panose="05000000000000000000" pitchFamily="2" charset="2"/>
              <a:buChar char="Ø"/>
            </a:pPr>
            <a:r>
              <a:rPr lang="fa-IR" sz="3200" dirty="0">
                <a:cs typeface="B Arash" panose="00000400000000000000" pitchFamily="2" charset="-78"/>
              </a:rPr>
              <a:t>تندیس یادبود مزین به نام امام حسین علیه السلام</a:t>
            </a:r>
            <a:endParaRPr lang="en-US" sz="3200" dirty="0">
              <a:cs typeface="B Arash" panose="00000400000000000000" pitchFamily="2" charset="-78"/>
            </a:endParaRPr>
          </a:p>
        </p:txBody>
      </p:sp>
    </p:spTree>
    <p:extLst>
      <p:ext uri="{BB962C8B-B14F-4D97-AF65-F5344CB8AC3E}">
        <p14:creationId xmlns:p14="http://schemas.microsoft.com/office/powerpoint/2010/main" val="32930948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BF016-7059-40D3-A3EB-D72AB8C4128F}"/>
              </a:ext>
            </a:extLst>
          </p:cNvPr>
          <p:cNvSpPr>
            <a:spLocks noGrp="1"/>
          </p:cNvSpPr>
          <p:nvPr>
            <p:ph type="title"/>
          </p:nvPr>
        </p:nvSpPr>
        <p:spPr>
          <a:xfrm>
            <a:off x="2872658" y="712933"/>
            <a:ext cx="8986699" cy="5432133"/>
          </a:xfrm>
          <a:solidFill>
            <a:srgbClr val="002060"/>
          </a:solidFill>
          <a:effectLst>
            <a:softEdge rad="317500"/>
          </a:effectLst>
        </p:spPr>
        <p:txBody>
          <a:bodyPr>
            <a:normAutofit fontScale="90000"/>
          </a:bodyPr>
          <a:lstStyle/>
          <a:p>
            <a:pPr algn="r"/>
            <a:r>
              <a:rPr lang="fa-IR" dirty="0">
                <a:cs typeface="B Arash" panose="00000400000000000000" pitchFamily="2" charset="-78"/>
              </a:rPr>
              <a:t>این فعالیت تبلیغی بصورت گروهی انجام میشود</a:t>
            </a:r>
            <a:br>
              <a:rPr lang="fa-IR" dirty="0">
                <a:cs typeface="B Arash" panose="00000400000000000000" pitchFamily="2" charset="-78"/>
              </a:rPr>
            </a:br>
            <a:r>
              <a:rPr lang="fa-IR" dirty="0">
                <a:cs typeface="B Arash" panose="00000400000000000000" pitchFamily="2" charset="-78"/>
              </a:rPr>
              <a:t>افراد لازم برای انجام آن بین 4 الی 5 نفر هستند.</a:t>
            </a:r>
            <a:br>
              <a:rPr lang="fa-IR" dirty="0">
                <a:cs typeface="B Arash" panose="00000400000000000000" pitchFamily="2" charset="-78"/>
              </a:rPr>
            </a:br>
            <a:r>
              <a:rPr lang="fa-IR" dirty="0">
                <a:cs typeface="B Arash" panose="00000400000000000000" pitchFamily="2" charset="-78"/>
              </a:rPr>
              <a:t>اعضای تیم باید همگی خوش برخورد و با متانت برخورد کنند.</a:t>
            </a:r>
            <a:br>
              <a:rPr lang="fa-IR" dirty="0">
                <a:cs typeface="B Arash" panose="00000400000000000000" pitchFamily="2" charset="-78"/>
              </a:rPr>
            </a:br>
            <a:r>
              <a:rPr lang="fa-IR" dirty="0">
                <a:cs typeface="B Arash" panose="00000400000000000000" pitchFamily="2" charset="-78"/>
              </a:rPr>
              <a:t>در این فعالیت تبلیغی حتما باید شخصی بعنوان پیرغلام اهل بیت علیهم السلام حضور داشته باشد.(بعلت تاثیرگذاری روی مخاطب)</a:t>
            </a:r>
            <a:br>
              <a:rPr lang="fa-IR" dirty="0">
                <a:cs typeface="B Arash" panose="00000400000000000000" pitchFamily="2" charset="-78"/>
              </a:rPr>
            </a:br>
            <a:r>
              <a:rPr lang="fa-IR" dirty="0">
                <a:cs typeface="B Arash" panose="00000400000000000000" pitchFamily="2" charset="-78"/>
              </a:rPr>
              <a:t>همچنین شخصی که پرچم را میگرداند</a:t>
            </a:r>
            <a:br>
              <a:rPr lang="fa-IR" dirty="0">
                <a:cs typeface="B Arash" panose="00000400000000000000" pitchFamily="2" charset="-78"/>
              </a:rPr>
            </a:br>
            <a:r>
              <a:rPr lang="fa-IR" dirty="0">
                <a:cs typeface="B Arash" panose="00000400000000000000" pitchFamily="2" charset="-78"/>
              </a:rPr>
              <a:t>شخصی که هدیه حضار را میدهد</a:t>
            </a:r>
            <a:br>
              <a:rPr lang="fa-IR" dirty="0">
                <a:cs typeface="B Arash" panose="00000400000000000000" pitchFamily="2" charset="-78"/>
              </a:rPr>
            </a:br>
            <a:r>
              <a:rPr lang="fa-IR" dirty="0">
                <a:cs typeface="B Arash" panose="00000400000000000000" pitchFamily="2" charset="-78"/>
              </a:rPr>
              <a:t> و شخصی که هدیه صاحب قهوه خانه را میدهد</a:t>
            </a:r>
            <a:br>
              <a:rPr lang="fa-IR" dirty="0">
                <a:cs typeface="B Arash" panose="00000400000000000000" pitchFamily="2" charset="-78"/>
              </a:rPr>
            </a:br>
            <a:r>
              <a:rPr lang="fa-IR" dirty="0">
                <a:cs typeface="B Arash" panose="00000400000000000000" pitchFamily="2" charset="-78"/>
              </a:rPr>
              <a:t>همچنین یک شخص کمکی جهت هماهنگی امور</a:t>
            </a:r>
            <a:endParaRPr lang="en-US" dirty="0">
              <a:cs typeface="B Arash" panose="00000400000000000000" pitchFamily="2" charset="-78"/>
            </a:endParaRPr>
          </a:p>
        </p:txBody>
      </p:sp>
      <p:sp>
        <p:nvSpPr>
          <p:cNvPr id="4" name="TextBox 3">
            <a:extLst>
              <a:ext uri="{FF2B5EF4-FFF2-40B4-BE49-F238E27FC236}">
                <a16:creationId xmlns:a16="http://schemas.microsoft.com/office/drawing/2014/main" id="{0DBD970F-C0BD-43F7-80C0-5B413510AB1C}"/>
              </a:ext>
            </a:extLst>
          </p:cNvPr>
          <p:cNvSpPr txBox="1"/>
          <p:nvPr/>
        </p:nvSpPr>
        <p:spPr>
          <a:xfrm>
            <a:off x="207952" y="165655"/>
            <a:ext cx="1050288" cy="369332"/>
          </a:xfrm>
          <a:prstGeom prst="rect">
            <a:avLst/>
          </a:prstGeom>
          <a:solidFill>
            <a:schemeClr val="tx2">
              <a:lumMod val="50000"/>
            </a:schemeClr>
          </a:solidFill>
          <a:effectLst>
            <a:softEdge rad="127000"/>
          </a:effectLst>
        </p:spPr>
        <p:txBody>
          <a:bodyPr wrap="none" rtlCol="0">
            <a:spAutoFit/>
          </a:bodyPr>
          <a:lstStyle/>
          <a:p>
            <a:r>
              <a:rPr lang="fa-IR" b="1" dirty="0">
                <a:latin typeface="Adobe Arabic" panose="02040503050201020203" pitchFamily="18" charset="-78"/>
                <a:cs typeface="Adobe Arabic" panose="02040503050201020203" pitchFamily="18" charset="-78"/>
              </a:rPr>
              <a:t>تیم فعالیت</a:t>
            </a:r>
            <a:endParaRPr lang="en-US" b="1"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824313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36811-A396-495D-B4E5-D61CEACF600A}"/>
              </a:ext>
            </a:extLst>
          </p:cNvPr>
          <p:cNvSpPr>
            <a:spLocks noGrp="1"/>
          </p:cNvSpPr>
          <p:nvPr>
            <p:ph type="title"/>
          </p:nvPr>
        </p:nvSpPr>
        <p:spPr>
          <a:xfrm>
            <a:off x="2292626" y="1607455"/>
            <a:ext cx="8787916" cy="3643090"/>
          </a:xfrm>
          <a:solidFill>
            <a:srgbClr val="002060"/>
          </a:solidFill>
          <a:effectLst>
            <a:softEdge rad="317500"/>
          </a:effectLst>
        </p:spPr>
        <p:txBody>
          <a:bodyPr>
            <a:normAutofit/>
          </a:bodyPr>
          <a:lstStyle/>
          <a:p>
            <a:pPr algn="ctr"/>
            <a:br>
              <a:rPr lang="fa-IR" dirty="0">
                <a:cs typeface="B Arash" panose="00000400000000000000" pitchFamily="2" charset="-78"/>
              </a:rPr>
            </a:br>
            <a:r>
              <a:rPr lang="fa-IR" dirty="0">
                <a:cs typeface="B Arash" panose="00000400000000000000" pitchFamily="2" charset="-78"/>
              </a:rPr>
              <a:t>سازمان تبلیغات و دفترتبلیغات بعنوان دو نهاد تبلیغی و همچنین اتحادیه صنف چایخانه داران بعنوان نهاد هماهنگ کننده با قهوه خانه ها می توانند نقش بسزایی در تقویت فرایند این حرکت تبلیغی داشته باشند.</a:t>
            </a:r>
            <a:endParaRPr lang="en-US" dirty="0">
              <a:cs typeface="B Arash" panose="00000400000000000000" pitchFamily="2" charset="-78"/>
            </a:endParaRPr>
          </a:p>
        </p:txBody>
      </p:sp>
      <p:sp>
        <p:nvSpPr>
          <p:cNvPr id="4" name="TextBox 3">
            <a:extLst>
              <a:ext uri="{FF2B5EF4-FFF2-40B4-BE49-F238E27FC236}">
                <a16:creationId xmlns:a16="http://schemas.microsoft.com/office/drawing/2014/main" id="{96265771-6EEC-4795-9EB9-7F04043F1DF3}"/>
              </a:ext>
            </a:extLst>
          </p:cNvPr>
          <p:cNvSpPr txBox="1"/>
          <p:nvPr/>
        </p:nvSpPr>
        <p:spPr>
          <a:xfrm>
            <a:off x="207952" y="165655"/>
            <a:ext cx="1244251" cy="369332"/>
          </a:xfrm>
          <a:prstGeom prst="rect">
            <a:avLst/>
          </a:prstGeom>
          <a:solidFill>
            <a:schemeClr val="tx2">
              <a:lumMod val="50000"/>
            </a:schemeClr>
          </a:solidFill>
          <a:effectLst>
            <a:softEdge rad="127000"/>
          </a:effectLst>
        </p:spPr>
        <p:txBody>
          <a:bodyPr wrap="none" rtlCol="0">
            <a:spAutoFit/>
          </a:bodyPr>
          <a:lstStyle/>
          <a:p>
            <a:r>
              <a:rPr lang="fa-IR" b="1" dirty="0">
                <a:latin typeface="Adobe Arabic" panose="02040503050201020203" pitchFamily="18" charset="-78"/>
                <a:cs typeface="Adobe Arabic" panose="02040503050201020203" pitchFamily="18" charset="-78"/>
              </a:rPr>
              <a:t>شرکای فعالیت</a:t>
            </a:r>
            <a:endParaRPr lang="en-US" b="1"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2703528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8)">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EEA00-CB3E-4DB0-9327-0EB961DCB7E8}"/>
              </a:ext>
            </a:extLst>
          </p:cNvPr>
          <p:cNvSpPr>
            <a:spLocks noGrp="1"/>
          </p:cNvSpPr>
          <p:nvPr>
            <p:ph type="title"/>
          </p:nvPr>
        </p:nvSpPr>
        <p:spPr>
          <a:xfrm>
            <a:off x="2676939" y="624110"/>
            <a:ext cx="8827673" cy="2804890"/>
          </a:xfrm>
          <a:solidFill>
            <a:srgbClr val="002060"/>
          </a:solidFill>
          <a:effectLst>
            <a:softEdge rad="317500"/>
          </a:effectLst>
        </p:spPr>
        <p:txBody>
          <a:bodyPr>
            <a:normAutofit fontScale="90000"/>
          </a:bodyPr>
          <a:lstStyle/>
          <a:p>
            <a:pPr algn="r"/>
            <a:r>
              <a:rPr lang="fa-IR" dirty="0">
                <a:cs typeface="B Arash" panose="00000400000000000000" pitchFamily="2" charset="-78"/>
              </a:rPr>
              <a:t>جرقه اولیه این فعالیت با حضور پیدا کردن پرچم امام حسین علیه السلام در بین جوانان سرباز در ارتش بود که با استقبال خیلی خوبی همراه شد و این ایده به ذهن ما رسید که می شود به واسطه پرچم امام حسین علیه السلام که قطعا روح معنوی دارد، دل جوانانی که از این دستگاه دور هستند را زنده کرد.</a:t>
            </a:r>
            <a:endParaRPr lang="en-US" dirty="0">
              <a:cs typeface="B Arash" panose="00000400000000000000" pitchFamily="2" charset="-78"/>
            </a:endParaRPr>
          </a:p>
        </p:txBody>
      </p:sp>
      <p:sp>
        <p:nvSpPr>
          <p:cNvPr id="4" name="TextBox 3">
            <a:extLst>
              <a:ext uri="{FF2B5EF4-FFF2-40B4-BE49-F238E27FC236}">
                <a16:creationId xmlns:a16="http://schemas.microsoft.com/office/drawing/2014/main" id="{D4B0C30F-8EEC-40C0-A888-8AD8D6ECE28C}"/>
              </a:ext>
            </a:extLst>
          </p:cNvPr>
          <p:cNvSpPr txBox="1"/>
          <p:nvPr/>
        </p:nvSpPr>
        <p:spPr>
          <a:xfrm>
            <a:off x="207952" y="165655"/>
            <a:ext cx="1588897" cy="369332"/>
          </a:xfrm>
          <a:prstGeom prst="rect">
            <a:avLst/>
          </a:prstGeom>
          <a:solidFill>
            <a:schemeClr val="tx2">
              <a:lumMod val="50000"/>
            </a:schemeClr>
          </a:solidFill>
          <a:effectLst>
            <a:softEdge rad="127000"/>
          </a:effectLst>
        </p:spPr>
        <p:txBody>
          <a:bodyPr wrap="none" rtlCol="0">
            <a:spAutoFit/>
          </a:bodyPr>
          <a:lstStyle/>
          <a:p>
            <a:r>
              <a:rPr lang="fa-IR" b="1" dirty="0">
                <a:latin typeface="Adobe Arabic" panose="02040503050201020203" pitchFamily="18" charset="-78"/>
                <a:cs typeface="Adobe Arabic" panose="02040503050201020203" pitchFamily="18" charset="-78"/>
              </a:rPr>
              <a:t>وجه امتیاز فعالیت</a:t>
            </a:r>
            <a:endParaRPr lang="en-US" b="1" dirty="0">
              <a:latin typeface="Adobe Arabic" panose="02040503050201020203" pitchFamily="18" charset="-78"/>
              <a:cs typeface="Adobe Arabic" panose="02040503050201020203" pitchFamily="18" charset="-78"/>
            </a:endParaRPr>
          </a:p>
        </p:txBody>
      </p:sp>
      <p:sp>
        <p:nvSpPr>
          <p:cNvPr id="5" name="TextBox 4">
            <a:extLst>
              <a:ext uri="{FF2B5EF4-FFF2-40B4-BE49-F238E27FC236}">
                <a16:creationId xmlns:a16="http://schemas.microsoft.com/office/drawing/2014/main" id="{3766AB6F-DF55-4CBE-9AFD-0C5BA7F97CE4}"/>
              </a:ext>
            </a:extLst>
          </p:cNvPr>
          <p:cNvSpPr txBox="1"/>
          <p:nvPr/>
        </p:nvSpPr>
        <p:spPr>
          <a:xfrm>
            <a:off x="2934269" y="3980795"/>
            <a:ext cx="8570343" cy="2062103"/>
          </a:xfrm>
          <a:prstGeom prst="rect">
            <a:avLst/>
          </a:prstGeom>
          <a:solidFill>
            <a:srgbClr val="002060"/>
          </a:solidFill>
          <a:effectLst>
            <a:softEdge rad="317500"/>
          </a:effectLst>
        </p:spPr>
        <p:txBody>
          <a:bodyPr wrap="square" rtlCol="0">
            <a:spAutoFit/>
          </a:bodyPr>
          <a:lstStyle/>
          <a:p>
            <a:pPr algn="r"/>
            <a:r>
              <a:rPr lang="fa-IR" sz="3200" dirty="0">
                <a:cs typeface="B Arash" panose="00000400000000000000" pitchFamily="2" charset="-78"/>
              </a:rPr>
              <a:t>مهم ترین وجه تمایز این فعالیت با دیگر فعالیت های تبلیغی این است که مخاطب این فعالیت جوانانی هستند که معمولا به هیچ وجه مخاطب گروه های تبلیغی نمی شوند و دلیل این ادعا هم حضور آنان در شب های محرم در قهوه خانه ها می باشد.</a:t>
            </a:r>
            <a:endParaRPr lang="en-US" sz="3200" dirty="0">
              <a:cs typeface="B Arash" panose="00000400000000000000" pitchFamily="2" charset="-78"/>
            </a:endParaRPr>
          </a:p>
        </p:txBody>
      </p:sp>
    </p:spTree>
    <p:extLst>
      <p:ext uri="{BB962C8B-B14F-4D97-AF65-F5344CB8AC3E}">
        <p14:creationId xmlns:p14="http://schemas.microsoft.com/office/powerpoint/2010/main" val="29083472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EDF08-6DBB-450D-B855-5D3FD9C21C22}"/>
              </a:ext>
            </a:extLst>
          </p:cNvPr>
          <p:cNvSpPr>
            <a:spLocks noGrp="1"/>
          </p:cNvSpPr>
          <p:nvPr>
            <p:ph type="title"/>
          </p:nvPr>
        </p:nvSpPr>
        <p:spPr>
          <a:xfrm>
            <a:off x="2470038" y="1393640"/>
            <a:ext cx="9020719" cy="4070720"/>
          </a:xfrm>
          <a:solidFill>
            <a:srgbClr val="002060"/>
          </a:solidFill>
          <a:effectLst>
            <a:softEdge rad="635000"/>
          </a:effectLst>
        </p:spPr>
        <p:txBody>
          <a:bodyPr>
            <a:normAutofit/>
          </a:bodyPr>
          <a:lstStyle/>
          <a:p>
            <a:pPr algn="ctr"/>
            <a:br>
              <a:rPr lang="fa-IR" dirty="0">
                <a:cs typeface="B Arash" panose="00000400000000000000" pitchFamily="2" charset="-78"/>
              </a:rPr>
            </a:br>
            <a:br>
              <a:rPr lang="fa-IR" dirty="0">
                <a:cs typeface="B Arash" panose="00000400000000000000" pitchFamily="2" charset="-78"/>
              </a:rPr>
            </a:br>
            <a:r>
              <a:rPr lang="fa-IR" dirty="0">
                <a:cs typeface="B Arash" panose="00000400000000000000" pitchFamily="2" charset="-78"/>
              </a:rPr>
              <a:t>مهم ترین قسمت این فعالیت، گرداندن پرچم بین حضار در قهوه خانه و دادن هدیه به آنهاست و اتفاقا مسئله ای که باعث میشود مخاطب ما را بپذیرد همین هدیه ای است که ایجاد علقه میکند.</a:t>
            </a:r>
            <a:endParaRPr lang="en-US" dirty="0">
              <a:cs typeface="B Arash" panose="00000400000000000000" pitchFamily="2" charset="-78"/>
            </a:endParaRPr>
          </a:p>
        </p:txBody>
      </p:sp>
      <p:sp>
        <p:nvSpPr>
          <p:cNvPr id="4" name="TextBox 3">
            <a:extLst>
              <a:ext uri="{FF2B5EF4-FFF2-40B4-BE49-F238E27FC236}">
                <a16:creationId xmlns:a16="http://schemas.microsoft.com/office/drawing/2014/main" id="{43479692-F8D4-4D70-88F6-A56A53A51F91}"/>
              </a:ext>
            </a:extLst>
          </p:cNvPr>
          <p:cNvSpPr txBox="1"/>
          <p:nvPr/>
        </p:nvSpPr>
        <p:spPr>
          <a:xfrm>
            <a:off x="207952" y="165655"/>
            <a:ext cx="1558440" cy="369332"/>
          </a:xfrm>
          <a:prstGeom prst="rect">
            <a:avLst/>
          </a:prstGeom>
          <a:solidFill>
            <a:schemeClr val="tx2">
              <a:lumMod val="50000"/>
            </a:schemeClr>
          </a:solidFill>
          <a:effectLst>
            <a:softEdge rad="127000"/>
          </a:effectLst>
        </p:spPr>
        <p:txBody>
          <a:bodyPr wrap="none" rtlCol="0">
            <a:spAutoFit/>
          </a:bodyPr>
          <a:lstStyle/>
          <a:p>
            <a:r>
              <a:rPr lang="fa-IR" b="1" dirty="0">
                <a:latin typeface="Adobe Arabic" panose="02040503050201020203" pitchFamily="18" charset="-78"/>
                <a:cs typeface="Adobe Arabic" panose="02040503050201020203" pitchFamily="18" charset="-78"/>
              </a:rPr>
              <a:t>وجه امتیاز فعالیت</a:t>
            </a:r>
            <a:endParaRPr lang="en-US" b="1" dirty="0">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14723100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plus(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C333A"/>
      </a:dk2>
      <a:lt2>
        <a:srgbClr val="D6ECED"/>
      </a:lt2>
      <a:accent1>
        <a:srgbClr val="DE32DE"/>
      </a:accent1>
      <a:accent2>
        <a:srgbClr val="F42B8A"/>
      </a:accent2>
      <a:accent3>
        <a:srgbClr val="349FE7"/>
      </a:accent3>
      <a:accent4>
        <a:srgbClr val="565FF8"/>
      </a:accent4>
      <a:accent5>
        <a:srgbClr val="876BE7"/>
      </a:accent5>
      <a:accent6>
        <a:srgbClr val="F268C2"/>
      </a:accent6>
      <a:hlink>
        <a:srgbClr val="F55CF9"/>
      </a:hlink>
      <a:folHlink>
        <a:srgbClr val="E8A0EE"/>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F20B7C8E-B819-43F3-AAF9-EE50B1A836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124</TotalTime>
  <Words>628</Words>
  <Application>Microsoft Office PowerPoint</Application>
  <PresentationFormat>Widescreen</PresentationFormat>
  <Paragraphs>42</Paragraphs>
  <Slides>15</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Adobe Arabic</vt:lpstr>
      <vt:lpstr>Arial</vt:lpstr>
      <vt:lpstr>Calibri</vt:lpstr>
      <vt:lpstr>Century Gothic</vt:lpstr>
      <vt:lpstr>Wingdings</vt:lpstr>
      <vt:lpstr>Wingdings 3</vt:lpstr>
      <vt:lpstr>Wisp</vt:lpstr>
      <vt:lpstr>PowerPoint Presentation</vt:lpstr>
      <vt:lpstr>پرچم گردانی قهوه خانه ای</vt:lpstr>
      <vt:lpstr>نمونه ای از گره زدن دل جوانان به اهل بیت علیهم السلام</vt:lpstr>
      <vt:lpstr>گروه تبلیغی انصارالمهدی(عج) هر ساله در ایام محرم و فاطمیه با حضور در قهوه خانه های سطح شهر اصفهان و دادن هدیه (سرکلیدی امام حسین و خوراکی) و همچنین تقدیم یادبود امام حسین علیه السلام به صاحب قهوه خانه، تلاش دارد با توجه به زمان طلایی اتصال قلوب(شبهای محرم) دل های جوانانی که احیانا با دستگاه اهل بیت علیهم السلام آشنایی ندارند و یا دلخوری دارند را با جرقه ای روشن کند.  مخاطب این فعالیت تبلیغی، عموم افرادی هستند که در قهوه خانه ها حضور دارند که با توجه به عمومی بودن این فعالیت، تقریبا از تمام اقشار و سنین مخاطب این فعالیت تبلیغی خواهند بود.</vt:lpstr>
      <vt:lpstr>مدت زمان این فعالیت تبلیغی بین 15 الی 20 دقیقه در هر قهوه خانه می باشد. و معمولا در ایام خاص معنوی مثل ایام محرم و فاطمیه انجام میشود.</vt:lpstr>
      <vt:lpstr>این فعالیت تبلیغی بصورت گروهی انجام میشود افراد لازم برای انجام آن بین 4 الی 5 نفر هستند. اعضای تیم باید همگی خوش برخورد و با متانت برخورد کنند. در این فعالیت تبلیغی حتما باید شخصی بعنوان پیرغلام اهل بیت علیهم السلام حضور داشته باشد.(بعلت تاثیرگذاری روی مخاطب) همچنین شخصی که پرچم را میگرداند شخصی که هدیه حضار را میدهد  و شخصی که هدیه صاحب قهوه خانه را میدهد همچنین یک شخص کمکی جهت هماهنگی امور</vt:lpstr>
      <vt:lpstr> سازمان تبلیغات و دفترتبلیغات بعنوان دو نهاد تبلیغی و همچنین اتحادیه صنف چایخانه داران بعنوان نهاد هماهنگ کننده با قهوه خانه ها می توانند نقش بسزایی در تقویت فرایند این حرکت تبلیغی داشته باشند.</vt:lpstr>
      <vt:lpstr>جرقه اولیه این فعالیت با حضور پیدا کردن پرچم امام حسین علیه السلام در بین جوانان سرباز در ارتش بود که با استقبال خیلی خوبی همراه شد و این ایده به ذهن ما رسید که می شود به واسطه پرچم امام حسین علیه السلام که قطعا روح معنوی دارد، دل جوانانی که از این دستگاه دور هستند را زنده کرد.</vt:lpstr>
      <vt:lpstr>  مهم ترین قسمت این فعالیت، گرداندن پرچم بین حضار در قهوه خانه و دادن هدیه به آنهاست و اتفاقا مسئله ای که باعث میشود مخاطب ما را بپذیرد همین هدیه ای است که ایجاد علقه میکند.</vt:lpstr>
      <vt:lpstr>این فعالیت تبلیغی بر اساس نیاز فطری مخاطبان مبنی بر ارتباط گیری با اهل بیت علیهم السلام به واسطه نمادها و چیزهایی است که به نحوی به اهل بیت مرتبط می شوند.( تامین نیاز معنوی مخاطب)</vt:lpstr>
      <vt:lpstr>پس از انجام این حرکت تبلیغی انتظار میرود مخاطبی که نسبت به اهل بیت علهیم السلام و عزاداری ایشان گارد دارد گاردش برداشته شود و واکنش منفی به مناسک دینی نشان ندهند. مخاطبی که علقه ای نسبت به اهل بیت علیهم السلام ندارد برایش علقه ایجاد شود. و مخاطبی که علقه کمرنگی دارد یا فراموش کرده است، علقه اش پررنگ و یادآوری شود.</vt:lpstr>
      <vt:lpstr>پس از انجام این فعالیت تبلیغی بازخوردهای خیلی خوبی از این قشر مخاطب گرفته شد. بعنوان نمونه قهوه خانه های مختلف در سطح شهر درخواست می دادند که در محل آنها هم حاضر شویم و پرچم گردانی را انجام دهیم. </vt:lpstr>
      <vt:lpstr>تابحال هزینه این فعالیت توسط بانیان خیر تامین شده است. دفتر تبلیغات و سازمان تبلیغات  بعنوان دو نهاد تبلیغی میتوانند کمک مالی به این فعالیت داشته باشند جهت تهیه هدیه هایی که به مخاطبین و صاحب قهوه خانه داده میشود.  به جهت اینکه عده ای از مخاطبین، نسبت این مسائل گارد دارند نمیشود هزینه را از خود مخاطب تامین کرد زیرا شائبه پیش می آید که این فعالیت به جهت پول به جیب زدن انجام میشود و کل فعالیت را زیر سوال می برد.</vt:lpstr>
      <vt:lpstr>ظاهرا چنین فعالیت تبلیغی با این سبک و روش خاص در هیچ کجای کشور انجام نشده است یا حداقل ما بی اطلاع هستیم.  البته فعالیت های همسو مثل حضور گروه های تبلیغی در کافه ها و کافی شاپ ها انجام می شود اما هم از لحاظ مخاطب و هم سبک اجرا با فعالیت این گروه تبلیغی متفاوت  است.</vt:lpstr>
      <vt:lpstr>این فعالیت قابلیت توسعه و تکثیر در تمام نقاط کشور را دارد.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pasargad</dc:creator>
  <cp:lastModifiedBy>pasargad</cp:lastModifiedBy>
  <cp:revision>14</cp:revision>
  <dcterms:created xsi:type="dcterms:W3CDTF">2025-01-04T08:37:32Z</dcterms:created>
  <dcterms:modified xsi:type="dcterms:W3CDTF">2025-01-04T10:43:15Z</dcterms:modified>
</cp:coreProperties>
</file>