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3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-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5BAAC-8B24-46BA-839F-83400F4F00A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A0B6-0C0B-47C2-99DC-D06D11EC3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338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5BAAC-8B24-46BA-839F-83400F4F00A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A0B6-0C0B-47C2-99DC-D06D11EC3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5BAAC-8B24-46BA-839F-83400F4F00A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A0B6-0C0B-47C2-99DC-D06D11EC3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839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5BAAC-8B24-46BA-839F-83400F4F00A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A0B6-0C0B-47C2-99DC-D06D11EC3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86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5BAAC-8B24-46BA-839F-83400F4F00A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A0B6-0C0B-47C2-99DC-D06D11EC3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008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5BAAC-8B24-46BA-839F-83400F4F00A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A0B6-0C0B-47C2-99DC-D06D11EC3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6131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5BAAC-8B24-46BA-839F-83400F4F00A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A0B6-0C0B-47C2-99DC-D06D11EC3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072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5BAAC-8B24-46BA-839F-83400F4F00A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A0B6-0C0B-47C2-99DC-D06D11EC3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158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5BAAC-8B24-46BA-839F-83400F4F00A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A0B6-0C0B-47C2-99DC-D06D11EC3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120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5BAAC-8B24-46BA-839F-83400F4F00A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585DA0B6-0C0B-47C2-99DC-D06D11EC3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133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5BAAC-8B24-46BA-839F-83400F4F00A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A0B6-0C0B-47C2-99DC-D06D11EC3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421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5BAAC-8B24-46BA-839F-83400F4F00A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A0B6-0C0B-47C2-99DC-D06D11EC3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3705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5BAAC-8B24-46BA-839F-83400F4F00A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A0B6-0C0B-47C2-99DC-D06D11EC3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8594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5BAAC-8B24-46BA-839F-83400F4F00A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A0B6-0C0B-47C2-99DC-D06D11EC3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752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5BAAC-8B24-46BA-839F-83400F4F00A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A0B6-0C0B-47C2-99DC-D06D11EC3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188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5BAAC-8B24-46BA-839F-83400F4F00A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A0B6-0C0B-47C2-99DC-D06D11EC3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100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5BAAC-8B24-46BA-839F-83400F4F00A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A0B6-0C0B-47C2-99DC-D06D11EC3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123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A95BAAC-8B24-46BA-839F-83400F4F00A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85DA0B6-0C0B-47C2-99DC-D06D11EC3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421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  <p:sldLayoutId id="2147484016" r:id="rId12"/>
    <p:sldLayoutId id="2147484017" r:id="rId13"/>
    <p:sldLayoutId id="2147484018" r:id="rId14"/>
    <p:sldLayoutId id="2147484019" r:id="rId15"/>
    <p:sldLayoutId id="2147484020" r:id="rId16"/>
    <p:sldLayoutId id="214748402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71878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24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3522" y="1264555"/>
            <a:ext cx="8915400" cy="3777622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fa-IR" sz="7000" dirty="0" smtClean="0">
                <a:cs typeface="2  Titr" panose="00000700000000000000" pitchFamily="2" charset="-78"/>
              </a:rPr>
              <a:t>یکی از موضوعات مهم در </a:t>
            </a:r>
            <a:r>
              <a:rPr lang="fa-IR" sz="7000" dirty="0" smtClean="0">
                <a:solidFill>
                  <a:srgbClr val="FFC000"/>
                </a:solidFill>
                <a:cs typeface="2  Titr" panose="00000700000000000000" pitchFamily="2" charset="-78"/>
              </a:rPr>
              <a:t>حوزه ی تبلیغ دین</a:t>
            </a:r>
          </a:p>
          <a:p>
            <a:pPr marL="0" indent="0" algn="ctr">
              <a:buNone/>
            </a:pPr>
            <a:endParaRPr lang="fa-IR" sz="4800" dirty="0" smtClean="0">
              <a:solidFill>
                <a:srgbClr val="FFC000"/>
              </a:solidFill>
              <a:cs typeface="2  Titr" panose="00000700000000000000" pitchFamily="2" charset="-78"/>
            </a:endParaRPr>
          </a:p>
          <a:p>
            <a:pPr marL="0" indent="0" algn="ctr">
              <a:buNone/>
            </a:pPr>
            <a:r>
              <a:rPr lang="fa-IR" sz="14100" dirty="0" smtClean="0">
                <a:solidFill>
                  <a:srgbClr val="FF0000"/>
                </a:solidFill>
                <a:cs typeface="2  Titr" panose="00000700000000000000" pitchFamily="2" charset="-78"/>
              </a:rPr>
              <a:t>نوآوری</a:t>
            </a:r>
            <a:r>
              <a:rPr lang="fa-IR" sz="14100" dirty="0" smtClean="0">
                <a:cs typeface="2  Titr" panose="00000700000000000000" pitchFamily="2" charset="-78"/>
              </a:rPr>
              <a:t> و </a:t>
            </a:r>
            <a:r>
              <a:rPr lang="fa-IR" sz="14100" dirty="0" smtClean="0">
                <a:solidFill>
                  <a:srgbClr val="00B0F0"/>
                </a:solidFill>
                <a:cs typeface="2  Titr" panose="00000700000000000000" pitchFamily="2" charset="-78"/>
              </a:rPr>
              <a:t>ابتکار</a:t>
            </a:r>
          </a:p>
          <a:p>
            <a:pPr marL="0" indent="0" algn="ctr">
              <a:buNone/>
            </a:pPr>
            <a:r>
              <a:rPr lang="fa-IR" sz="11500" dirty="0" smtClean="0">
                <a:cs typeface="2  Titr" panose="00000700000000000000" pitchFamily="2" charset="-78"/>
              </a:rPr>
              <a:t> </a:t>
            </a:r>
            <a:r>
              <a:rPr lang="fa-IR" sz="4800" dirty="0" smtClean="0">
                <a:cs typeface="2  Titr" panose="00000700000000000000" pitchFamily="2" charset="-78"/>
              </a:rPr>
              <a:t>در تبلیغ است</a:t>
            </a:r>
            <a:endParaRPr lang="en-US" sz="4800" dirty="0">
              <a:cs typeface="2 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588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1005" y="983225"/>
            <a:ext cx="8915400" cy="377762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a-IR" sz="4400" dirty="0" smtClean="0">
                <a:cs typeface="2  Titr" panose="00000700000000000000" pitchFamily="2" charset="-78"/>
              </a:rPr>
              <a:t>برآن شدیم که  در </a:t>
            </a:r>
            <a:r>
              <a:rPr lang="fa-IR" sz="5400" dirty="0" smtClean="0">
                <a:solidFill>
                  <a:srgbClr val="00B0F0"/>
                </a:solidFill>
                <a:cs typeface="2  Titr" panose="00000700000000000000" pitchFamily="2" charset="-78"/>
              </a:rPr>
              <a:t>حوزه انتقال مفاهیم</a:t>
            </a:r>
          </a:p>
          <a:p>
            <a:pPr marL="0" indent="0" algn="ctr">
              <a:buNone/>
            </a:pPr>
            <a:r>
              <a:rPr lang="fa-IR" sz="5400" dirty="0" smtClean="0">
                <a:solidFill>
                  <a:srgbClr val="00B0F0"/>
                </a:solidFill>
                <a:cs typeface="2  Titr" panose="00000700000000000000" pitchFamily="2" charset="-78"/>
              </a:rPr>
              <a:t> دینی،</a:t>
            </a:r>
            <a:r>
              <a:rPr lang="fa-IR" sz="5400" dirty="0" smtClean="0">
                <a:cs typeface="2  Titr" panose="00000700000000000000" pitchFamily="2" charset="-78"/>
              </a:rPr>
              <a:t> </a:t>
            </a:r>
            <a:r>
              <a:rPr lang="fa-IR" sz="5400" dirty="0" smtClean="0">
                <a:solidFill>
                  <a:srgbClr val="FFC000"/>
                </a:solidFill>
                <a:cs typeface="2  Titr" panose="00000700000000000000" pitchFamily="2" charset="-78"/>
              </a:rPr>
              <a:t>ابتکاری</a:t>
            </a:r>
          </a:p>
          <a:p>
            <a:pPr marL="0" indent="0" algn="ctr">
              <a:buNone/>
            </a:pPr>
            <a:r>
              <a:rPr lang="fa-IR" sz="4400" dirty="0" smtClean="0">
                <a:cs typeface="2  Titr" panose="00000700000000000000" pitchFamily="2" charset="-78"/>
              </a:rPr>
              <a:t> </a:t>
            </a:r>
            <a:r>
              <a:rPr lang="fa-IR" sz="4800" dirty="0" smtClean="0">
                <a:cs typeface="2  Titr" panose="00000700000000000000" pitchFamily="2" charset="-78"/>
              </a:rPr>
              <a:t>به خرج بدهیم که با مشورت </a:t>
            </a:r>
          </a:p>
          <a:p>
            <a:pPr marL="0" indent="0" algn="ctr">
              <a:buNone/>
            </a:pPr>
            <a:r>
              <a:rPr lang="fa-IR" sz="4800" dirty="0" smtClean="0">
                <a:cs typeface="2  Titr" panose="00000700000000000000" pitchFamily="2" charset="-78"/>
              </a:rPr>
              <a:t>اساتید این فن به این مهم رسیدیم </a:t>
            </a:r>
            <a:endParaRPr lang="en-US" sz="4800" dirty="0">
              <a:cs typeface="2 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8829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7424" y="2826314"/>
            <a:ext cx="10515600" cy="63955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a-IR" sz="5400" dirty="0" smtClean="0"/>
              <a:t> </a:t>
            </a:r>
            <a:r>
              <a:rPr lang="fa-IR" sz="5400" dirty="0" smtClean="0">
                <a:cs typeface="2  Titr" panose="00000700000000000000" pitchFamily="2" charset="-78"/>
              </a:rPr>
              <a:t>مفاهیم از طریق امور دیداری</a:t>
            </a:r>
          </a:p>
          <a:p>
            <a:pPr marL="0" indent="0" algn="ctr">
              <a:buNone/>
            </a:pPr>
            <a:r>
              <a:rPr lang="fa-IR" sz="5400" dirty="0" smtClean="0">
                <a:cs typeface="2  Titr" panose="00000700000000000000" pitchFamily="2" charset="-78"/>
              </a:rPr>
              <a:t> </a:t>
            </a:r>
            <a:r>
              <a:rPr lang="fa-IR" sz="8000" dirty="0" smtClean="0">
                <a:solidFill>
                  <a:srgbClr val="FF0000"/>
                </a:solidFill>
                <a:cs typeface="2  Titr" panose="00000700000000000000" pitchFamily="2" charset="-78"/>
              </a:rPr>
              <a:t>راحت تر </a:t>
            </a:r>
            <a:r>
              <a:rPr lang="fa-IR" sz="8000" dirty="0" smtClean="0">
                <a:solidFill>
                  <a:srgbClr val="00B050"/>
                </a:solidFill>
                <a:cs typeface="2  Titr" panose="00000700000000000000" pitchFamily="2" charset="-78"/>
              </a:rPr>
              <a:t>و</a:t>
            </a:r>
            <a:r>
              <a:rPr lang="fa-IR" sz="8000" dirty="0" smtClean="0">
                <a:solidFill>
                  <a:srgbClr val="FF0000"/>
                </a:solidFill>
                <a:cs typeface="2  Titr" panose="00000700000000000000" pitchFamily="2" charset="-78"/>
              </a:rPr>
              <a:t> </a:t>
            </a:r>
            <a:r>
              <a:rPr lang="fa-IR" sz="8000" dirty="0" smtClean="0">
                <a:solidFill>
                  <a:srgbClr val="00B0F0"/>
                </a:solidFill>
                <a:cs typeface="2  Titr" panose="00000700000000000000" pitchFamily="2" charset="-78"/>
              </a:rPr>
              <a:t>سریع تر </a:t>
            </a:r>
            <a:endParaRPr lang="fa-IR" sz="5400" dirty="0" smtClean="0">
              <a:solidFill>
                <a:srgbClr val="00B0F0"/>
              </a:solidFill>
              <a:cs typeface="2  Titr" panose="00000700000000000000" pitchFamily="2" charset="-78"/>
            </a:endParaRPr>
          </a:p>
          <a:p>
            <a:pPr marL="0" indent="0" algn="ctr">
              <a:buNone/>
            </a:pPr>
            <a:r>
              <a:rPr lang="fa-IR" sz="5400" dirty="0" smtClean="0">
                <a:cs typeface="2  Titr" panose="00000700000000000000" pitchFamily="2" charset="-78"/>
              </a:rPr>
              <a:t>به مخاطب منتقل خواهد شد </a:t>
            </a:r>
            <a:endParaRPr lang="en-US" sz="5400" dirty="0">
              <a:cs typeface="2 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5064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141406" y="1799303"/>
            <a:ext cx="15618541" cy="4362912"/>
          </a:xfrm>
        </p:spPr>
        <p:txBody>
          <a:bodyPr>
            <a:noAutofit/>
          </a:bodyPr>
          <a:lstStyle/>
          <a:p>
            <a:pPr marL="3657600" lvl="8" indent="0" algn="ctr">
              <a:buNone/>
            </a:pPr>
            <a:r>
              <a:rPr lang="fa-IR" sz="4400" dirty="0" smtClean="0">
                <a:cs typeface="2  Titr" panose="00000700000000000000" pitchFamily="2" charset="-78"/>
              </a:rPr>
              <a:t>از این رو تصمیم گرفتیم مطالب سبک زندگی اسلامی</a:t>
            </a:r>
          </a:p>
          <a:p>
            <a:pPr marL="3657600" lvl="8" indent="0" algn="ctr">
              <a:lnSpc>
                <a:spcPct val="100000"/>
              </a:lnSpc>
              <a:buNone/>
            </a:pPr>
            <a:r>
              <a:rPr lang="fa-IR" sz="4800" dirty="0" smtClean="0">
                <a:cs typeface="2  Titr" panose="00000700000000000000" pitchFamily="2" charset="-78"/>
              </a:rPr>
              <a:t>را در کنار سخنران کارگاه</a:t>
            </a:r>
          </a:p>
          <a:p>
            <a:pPr marL="3657600" lvl="8" indent="0" algn="ctr">
              <a:buNone/>
            </a:pPr>
            <a:r>
              <a:rPr lang="fa-IR" sz="7200" dirty="0" smtClean="0">
                <a:solidFill>
                  <a:srgbClr val="00B050"/>
                </a:solidFill>
                <a:cs typeface="2  Titr" panose="00000700000000000000" pitchFamily="2" charset="-78"/>
              </a:rPr>
              <a:t>بصورت تئاتر</a:t>
            </a:r>
            <a:r>
              <a:rPr lang="fa-IR" sz="7200" dirty="0" smtClean="0">
                <a:cs typeface="2  Titr" panose="00000700000000000000" pitchFamily="2" charset="-78"/>
              </a:rPr>
              <a:t> و </a:t>
            </a:r>
            <a:r>
              <a:rPr lang="fa-IR" sz="7200" dirty="0" smtClean="0">
                <a:solidFill>
                  <a:srgbClr val="FF0000"/>
                </a:solidFill>
                <a:cs typeface="2  Titr" panose="00000700000000000000" pitchFamily="2" charset="-78"/>
              </a:rPr>
              <a:t>با شیوه ی روان</a:t>
            </a:r>
            <a:endParaRPr lang="fa-IR" sz="4800" dirty="0" smtClean="0">
              <a:solidFill>
                <a:srgbClr val="FF0000"/>
              </a:solidFill>
              <a:cs typeface="2  Titr" panose="00000700000000000000" pitchFamily="2" charset="-78"/>
            </a:endParaRPr>
          </a:p>
          <a:p>
            <a:pPr marL="3657600" lvl="8" indent="0" algn="ctr">
              <a:buNone/>
            </a:pPr>
            <a:r>
              <a:rPr lang="fa-IR" sz="4800" dirty="0" smtClean="0">
                <a:solidFill>
                  <a:srgbClr val="FF0000"/>
                </a:solidFill>
                <a:cs typeface="2  Titr" panose="00000700000000000000" pitchFamily="2" charset="-78"/>
              </a:rPr>
              <a:t> </a:t>
            </a:r>
            <a:r>
              <a:rPr lang="fa-IR" sz="4800" dirty="0" smtClean="0">
                <a:cs typeface="2  Titr" panose="00000700000000000000" pitchFamily="2" charset="-78"/>
              </a:rPr>
              <a:t>برای مخاطب به نمایش بگذاریم</a:t>
            </a:r>
            <a:endParaRPr lang="en-US" sz="4800" dirty="0" smtClean="0">
              <a:cs typeface="2  Titr" panose="00000700000000000000" pitchFamily="2" charset="-78"/>
            </a:endParaRPr>
          </a:p>
          <a:p>
            <a:pPr marL="3657600" lvl="8" indent="0" algn="ctr">
              <a:buNone/>
            </a:pPr>
            <a:endParaRPr lang="en-US" sz="4800" dirty="0">
              <a:cs typeface="2 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0804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1827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-722670"/>
            <a:ext cx="10018713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6761" y="-426228"/>
            <a:ext cx="10018713" cy="3124201"/>
          </a:xfrm>
        </p:spPr>
        <p:txBody>
          <a:bodyPr/>
          <a:lstStyle/>
          <a:p>
            <a:pPr marL="0" indent="0" algn="r">
              <a:buNone/>
            </a:pPr>
            <a:r>
              <a:rPr lang="fa-IR" dirty="0">
                <a:cs typeface="2  Titr" panose="00000700000000000000" pitchFamily="2" charset="-78"/>
              </a:rPr>
              <a:t>از مضایای این </a:t>
            </a:r>
            <a:r>
              <a:rPr lang="fa-IR" dirty="0" smtClean="0">
                <a:cs typeface="2  Titr" panose="00000700000000000000" pitchFamily="2" charset="-78"/>
              </a:rPr>
              <a:t>طرح:</a:t>
            </a:r>
            <a:endParaRPr lang="en-US" dirty="0">
              <a:cs typeface="2  Titr" panose="00000700000000000000" pitchFamily="2" charset="-78"/>
            </a:endParaRPr>
          </a:p>
          <a:p>
            <a:pPr marL="0" indent="0" algn="r">
              <a:buNone/>
            </a:pPr>
            <a:endParaRPr lang="en-US" dirty="0">
              <a:cs typeface="2  Titr" panose="00000700000000000000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223819" y="486697"/>
            <a:ext cx="2875936" cy="140109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dirty="0" smtClean="0">
                <a:solidFill>
                  <a:schemeClr val="tx1"/>
                </a:solidFill>
                <a:cs typeface="2  Titr" panose="00000700000000000000" pitchFamily="2" charset="-78"/>
              </a:rPr>
              <a:t>انتقال راحت مطالب</a:t>
            </a:r>
            <a:endParaRPr lang="en-US" sz="2800" dirty="0">
              <a:solidFill>
                <a:schemeClr val="tx1"/>
              </a:solidFill>
              <a:cs typeface="2  Titr" panose="00000700000000000000" pitchFamily="2" charset="-78"/>
            </a:endParaRPr>
          </a:p>
        </p:txBody>
      </p:sp>
      <p:sp>
        <p:nvSpPr>
          <p:cNvPr id="8" name="Oval 7"/>
          <p:cNvSpPr/>
          <p:nvPr/>
        </p:nvSpPr>
        <p:spPr>
          <a:xfrm>
            <a:off x="4114800" y="2100664"/>
            <a:ext cx="3229897" cy="169606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dirty="0" smtClean="0">
                <a:solidFill>
                  <a:schemeClr val="tx1"/>
                </a:solidFill>
                <a:cs typeface="2  Titr" panose="00000700000000000000" pitchFamily="2" charset="-78"/>
              </a:rPr>
              <a:t>ماندگاری بیشتر مطالب</a:t>
            </a:r>
            <a:endParaRPr lang="en-US" sz="2800" dirty="0">
              <a:solidFill>
                <a:schemeClr val="tx1"/>
              </a:solidFill>
              <a:cs typeface="2  Titr" panose="000007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38516" y="4262284"/>
            <a:ext cx="3569110" cy="16518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dirty="0" smtClean="0">
                <a:solidFill>
                  <a:schemeClr val="tx1"/>
                </a:solidFill>
                <a:cs typeface="2  Titr" panose="00000700000000000000" pitchFamily="2" charset="-78"/>
              </a:rPr>
              <a:t>جذابیت و تنوع در ارائه</a:t>
            </a:r>
            <a:endParaRPr lang="en-US" sz="2800" dirty="0">
              <a:solidFill>
                <a:schemeClr val="tx1"/>
              </a:solidFill>
              <a:cs typeface="2  Titr" panose="00000700000000000000" pitchFamily="2" charset="-78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895665" y="3156155"/>
            <a:ext cx="2787445" cy="30381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dirty="0" smtClean="0">
                <a:solidFill>
                  <a:schemeClr val="tx1"/>
                </a:solidFill>
                <a:cs typeface="2  Titr" panose="00000700000000000000" pitchFamily="2" charset="-78"/>
              </a:rPr>
              <a:t>سرعت بالای انتقال مفاهیم</a:t>
            </a:r>
            <a:endParaRPr lang="en-US" sz="2800" dirty="0">
              <a:solidFill>
                <a:schemeClr val="tx1"/>
              </a:solidFill>
              <a:cs typeface="2 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2952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9" y="-471948"/>
            <a:ext cx="6076335" cy="9660194"/>
          </a:xfrm>
        </p:spPr>
      </p:pic>
    </p:spTree>
    <p:extLst>
      <p:ext uri="{BB962C8B-B14F-4D97-AF65-F5344CB8AC3E}">
        <p14:creationId xmlns:p14="http://schemas.microsoft.com/office/powerpoint/2010/main" val="139475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28</TotalTime>
  <Words>105</Words>
  <Application>Microsoft Office PowerPoint</Application>
  <PresentationFormat>Widescreen</PresentationFormat>
  <Paragraphs>20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2  Titr</vt:lpstr>
      <vt:lpstr>Arial</vt:lpstr>
      <vt:lpstr>Corbel</vt:lpstr>
      <vt:lpstr>Tahoma</vt:lpstr>
      <vt:lpstr>Parallax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4</cp:revision>
  <dcterms:created xsi:type="dcterms:W3CDTF">2025-02-03T18:07:22Z</dcterms:created>
  <dcterms:modified xsi:type="dcterms:W3CDTF">2025-02-03T18:36:04Z</dcterms:modified>
</cp:coreProperties>
</file>