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5" r:id="rId1"/>
  </p:sldMasterIdLst>
  <p:sldIdLst>
    <p:sldId id="256" r:id="rId2"/>
    <p:sldId id="288" r:id="rId3"/>
    <p:sldId id="281" r:id="rId4"/>
    <p:sldId id="279" r:id="rId5"/>
    <p:sldId id="282" r:id="rId6"/>
    <p:sldId id="264" r:id="rId7"/>
    <p:sldId id="284" r:id="rId8"/>
    <p:sldId id="263" r:id="rId9"/>
    <p:sldId id="266" r:id="rId10"/>
    <p:sldId id="265" r:id="rId11"/>
    <p:sldId id="269" r:id="rId12"/>
    <p:sldId id="272" r:id="rId13"/>
    <p:sldId id="274" r:id="rId14"/>
    <p:sldId id="271" r:id="rId15"/>
    <p:sldId id="276" r:id="rId16"/>
    <p:sldId id="273" r:id="rId17"/>
    <p:sldId id="285" r:id="rId18"/>
    <p:sldId id="28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33"/>
    <a:srgbClr val="00FF00"/>
    <a:srgbClr val="FFFFCC"/>
    <a:srgbClr val="FF3399"/>
    <a:srgbClr val="990099"/>
    <a:srgbClr val="660066"/>
    <a:srgbClr val="800080"/>
    <a:srgbClr val="000066"/>
    <a:srgbClr val="00CCFF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13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53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52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63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631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42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1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23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08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3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9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28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7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5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7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6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1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jpg"/><Relationship Id="rId7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9.png"/><Relationship Id="rId4" Type="http://schemas.openxmlformats.org/officeDocument/2006/relationships/image" Target="../media/image2.jp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542" y="2035711"/>
            <a:ext cx="9332686" cy="1524863"/>
          </a:xfrm>
        </p:spPr>
        <p:txBody>
          <a:bodyPr/>
          <a:lstStyle/>
          <a:p>
            <a:pPr algn="ctr"/>
            <a:r>
              <a:rPr lang="fa-IR" sz="9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  <a:t>بسم الله الرّحمن الرّحیم</a:t>
            </a:r>
            <a:br>
              <a:rPr lang="fa-IR" sz="9600" b="1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fa-IR" sz="4800" b="1" dirty="0" smtClean="0">
                <a:solidFill>
                  <a:srgbClr val="990099"/>
                </a:solidFill>
                <a:latin typeface="Bahnschrift SemiBold Condensed" panose="020B0502040204020203" pitchFamily="34" charset="0"/>
                <a:cs typeface="Andalus" panose="02020603050405020304" pitchFamily="18" charset="-78"/>
              </a:rPr>
              <a:t>السلام علیک یا بقیه الله فی أرضه  </a:t>
            </a:r>
            <a:endParaRPr lang="en-US" sz="4800" b="1" dirty="0">
              <a:solidFill>
                <a:srgbClr val="990099"/>
              </a:solidFill>
              <a:latin typeface="Bahnschrift SemiBold Condensed" panose="020B0502040204020203" pitchFamily="34" charset="0"/>
              <a:cs typeface="Andalus" panose="02020603050405020304" pitchFamily="18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542" y="3560574"/>
            <a:ext cx="9506857" cy="2317712"/>
          </a:xfrm>
        </p:spPr>
        <p:txBody>
          <a:bodyPr>
            <a:noAutofit/>
          </a:bodyPr>
          <a:lstStyle/>
          <a:p>
            <a:pPr algn="ctr"/>
            <a:r>
              <a:rPr lang="fa-IR" sz="5400" b="1" dirty="0" smtClean="0">
                <a:solidFill>
                  <a:srgbClr val="0070C0"/>
                </a:solidFill>
                <a:cs typeface="B Lotus" panose="00000400000000000000" pitchFamily="2" charset="-78"/>
              </a:rPr>
              <a:t> روز نگار دانش آموزی «مهر و ماه»</a:t>
            </a:r>
            <a:endParaRPr lang="fa-IR" sz="5400" b="1" dirty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algn="ctr"/>
            <a:r>
              <a:rPr lang="fa-IR" sz="3200" b="1" dirty="0" smtClean="0">
                <a:solidFill>
                  <a:srgbClr val="00B0F0"/>
                </a:solidFill>
                <a:cs typeface="B Lotus" panose="00000400000000000000" pitchFamily="2" charset="-78"/>
              </a:rPr>
              <a:t>ویژه ارائه در جشنواره جنّات </a:t>
            </a:r>
          </a:p>
          <a:p>
            <a:pPr algn="ctr"/>
            <a:r>
              <a:rPr lang="fa-IR" sz="3200" b="1" dirty="0" smtClean="0">
                <a:solidFill>
                  <a:srgbClr val="00B0F0"/>
                </a:solidFill>
                <a:cs typeface="B Lotus" panose="00000400000000000000" pitchFamily="2" charset="-78"/>
              </a:rPr>
              <a:t>دی ماه 1403</a:t>
            </a:r>
          </a:p>
          <a:p>
            <a:pPr algn="ctr"/>
            <a:r>
              <a:rPr lang="fa-IR" sz="3200" b="1" dirty="0" smtClean="0">
                <a:solidFill>
                  <a:srgbClr val="00B0F0"/>
                </a:solidFill>
                <a:cs typeface="B Lotus" panose="00000400000000000000" pitchFamily="2" charset="-78"/>
              </a:rPr>
              <a:t> زهره باشیان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02" y="21867"/>
            <a:ext cx="1645759" cy="178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0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00394" y="326257"/>
            <a:ext cx="49317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آشنایی با مباحث مهدویت و شرکت در دوره‌های تکمیلی مرکز تخصصی مهدویت، 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0134" y="2412495"/>
            <a:ext cx="400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b="1" dirty="0" smtClean="0">
                <a:cs typeface="B Badr" panose="00000400000000000000" pitchFamily="2" charset="-78"/>
              </a:rPr>
              <a:t>کادرسازی و انتخاب اعضای گروه از میان علاقه مندان به کار کودک، </a:t>
            </a:r>
            <a:endParaRPr lang="en-US" sz="2400" b="1" dirty="0">
              <a:cs typeface="B Badr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0776" y="4205604"/>
            <a:ext cx="2683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400" b="1" dirty="0" smtClean="0">
                <a:cs typeface="B Badr" panose="00000400000000000000" pitchFamily="2" charset="-78"/>
              </a:rPr>
              <a:t>انتخاب نهایی مؤلفان،</a:t>
            </a:r>
            <a:endParaRPr lang="en-US" sz="2400" b="1" dirty="0">
              <a:cs typeface="B Badr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29915" r="74702" b="32818"/>
          <a:stretch/>
        </p:blipFill>
        <p:spPr>
          <a:xfrm>
            <a:off x="8925844" y="2152085"/>
            <a:ext cx="1022565" cy="1149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39372" r="64737" b="38903"/>
          <a:stretch/>
        </p:blipFill>
        <p:spPr>
          <a:xfrm>
            <a:off x="8680398" y="218047"/>
            <a:ext cx="948266" cy="1271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5" t="55545" r="48554" b="24495"/>
          <a:stretch/>
        </p:blipFill>
        <p:spPr>
          <a:xfrm>
            <a:off x="9154531" y="3771192"/>
            <a:ext cx="848101" cy="983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1"/>
          <a:stretch/>
        </p:blipFill>
        <p:spPr>
          <a:xfrm>
            <a:off x="3450337" y="4126323"/>
            <a:ext cx="3534292" cy="25228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14" y="2470605"/>
            <a:ext cx="3440113" cy="2325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1" y="245333"/>
            <a:ext cx="3399616" cy="24437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653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5817" y="1050664"/>
            <a:ext cx="8654646" cy="596676"/>
          </a:xfrm>
        </p:spPr>
        <p:txBody>
          <a:bodyPr>
            <a:noAutofit/>
          </a:bodyPr>
          <a:lstStyle/>
          <a:p>
            <a:pPr algn="r"/>
            <a:r>
              <a:rPr lang="fa-IR" sz="2800" b="1" dirty="0" smtClean="0">
                <a:solidFill>
                  <a:srgbClr val="002060"/>
                </a:solidFill>
                <a:cs typeface="B Badr" panose="00000400000000000000" pitchFamily="2" charset="-78"/>
              </a:rPr>
              <a:t> آشنایی کودکان با امام زمان</a:t>
            </a:r>
            <a:r>
              <a:rPr lang="fa-IR" sz="1600" dirty="0" smtClean="0">
                <a:solidFill>
                  <a:srgbClr val="002060"/>
                </a:solidFill>
                <a:cs typeface="B Badr" panose="00000400000000000000" pitchFamily="2" charset="-78"/>
              </a:rPr>
              <a:t>(عجل‌الله) </a:t>
            </a:r>
            <a:r>
              <a:rPr lang="fa-IR" sz="2800" b="1" dirty="0" smtClean="0">
                <a:solidFill>
                  <a:srgbClr val="002060"/>
                </a:solidFill>
                <a:cs typeface="B Badr" panose="00000400000000000000" pitchFamily="2" charset="-78"/>
              </a:rPr>
              <a:t>و ایجاد محبّت و انس قلبی نسبت به ایشان، </a:t>
            </a:r>
            <a:endParaRPr lang="en-US" sz="2800" b="1" dirty="0">
              <a:solidFill>
                <a:srgbClr val="002060"/>
              </a:solidFill>
              <a:cs typeface="B Badr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8904" y="180240"/>
            <a:ext cx="395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0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اهداف طرح: </a:t>
            </a:r>
            <a:endParaRPr lang="en-US" sz="4000" b="1" dirty="0">
              <a:solidFill>
                <a:srgbClr val="FF0000"/>
              </a:solidFill>
              <a:cs typeface="B Badr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8678" r="25039" b="28259"/>
          <a:stretch/>
        </p:blipFill>
        <p:spPr>
          <a:xfrm rot="20207416" flipH="1">
            <a:off x="8842353" y="999759"/>
            <a:ext cx="964997" cy="9468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8678" r="25039" b="28259"/>
          <a:stretch/>
        </p:blipFill>
        <p:spPr>
          <a:xfrm rot="20207416" flipH="1">
            <a:off x="8897318" y="1780188"/>
            <a:ext cx="957027" cy="938983"/>
          </a:xfrm>
          <a:prstGeom prst="rect">
            <a:avLst/>
          </a:prstGeom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275817" y="1896440"/>
            <a:ext cx="8596667" cy="9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800" b="1" dirty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solidFill>
                  <a:srgbClr val="0070C0"/>
                </a:solidFill>
                <a:cs typeface="B Badr" panose="00000400000000000000" pitchFamily="2" charset="-78"/>
              </a:rPr>
              <a:t>هدفمند نمودن کتابچه‌های رابط بین خانه و مدرسه،</a:t>
            </a:r>
            <a:endParaRPr lang="en-US" sz="2800" b="1" dirty="0">
              <a:solidFill>
                <a:srgbClr val="0070C0"/>
              </a:solidFill>
              <a:cs typeface="B Badr" panose="00000400000000000000" pitchFamily="2" charset="-78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194485" y="4615367"/>
            <a:ext cx="8596667" cy="674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8678" r="25039" b="28259"/>
          <a:stretch/>
        </p:blipFill>
        <p:spPr>
          <a:xfrm rot="20207416" flipH="1">
            <a:off x="9164047" y="2664899"/>
            <a:ext cx="979982" cy="961505"/>
          </a:xfrm>
          <a:prstGeom prst="rect">
            <a:avLst/>
          </a:prstGeom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-280847" y="2699496"/>
            <a:ext cx="9393693" cy="9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800" b="1" dirty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solidFill>
                  <a:srgbClr val="0066FF"/>
                </a:solidFill>
                <a:cs typeface="B Badr" panose="00000400000000000000" pitchFamily="2" charset="-78"/>
              </a:rPr>
              <a:t>استفاده از ظرفیت علمی خواهران فارغ التحصیل جامعه الزهرا</a:t>
            </a:r>
            <a:r>
              <a:rPr lang="fa-IR" sz="1600" dirty="0" smtClean="0">
                <a:solidFill>
                  <a:srgbClr val="0066FF"/>
                </a:solidFill>
                <a:cs typeface="B Badr" panose="00000400000000000000" pitchFamily="2" charset="-78"/>
              </a:rPr>
              <a:t>(سلام‌الله‌علیها) </a:t>
            </a:r>
            <a:r>
              <a:rPr lang="fa-IR" sz="2800" b="1" dirty="0" smtClean="0">
                <a:solidFill>
                  <a:srgbClr val="0066FF"/>
                </a:solidFill>
                <a:cs typeface="B Badr" panose="00000400000000000000" pitchFamily="2" charset="-78"/>
              </a:rPr>
              <a:t>ومرکزمهدویت، </a:t>
            </a:r>
            <a:endParaRPr lang="en-US" sz="2800" b="1" dirty="0">
              <a:solidFill>
                <a:srgbClr val="0066FF"/>
              </a:solidFill>
              <a:cs typeface="B Badr" panose="00000400000000000000" pitchFamily="2" charset="-7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8678" r="25039" b="28259"/>
          <a:stretch/>
        </p:blipFill>
        <p:spPr>
          <a:xfrm rot="20207416" flipH="1">
            <a:off x="9096919" y="3419096"/>
            <a:ext cx="979982" cy="961505"/>
          </a:xfrm>
          <a:prstGeom prst="rect">
            <a:avLst/>
          </a:prstGeom>
        </p:spPr>
      </p:pic>
      <p:sp>
        <p:nvSpPr>
          <p:cNvPr id="17" name="Text Placeholder 3"/>
          <p:cNvSpPr txBox="1">
            <a:spLocks/>
          </p:cNvSpPr>
          <p:nvPr/>
        </p:nvSpPr>
        <p:spPr>
          <a:xfrm>
            <a:off x="384008" y="3537447"/>
            <a:ext cx="8596667" cy="9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800" b="1" dirty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solidFill>
                  <a:srgbClr val="0099FF"/>
                </a:solidFill>
                <a:cs typeface="B Badr" panose="00000400000000000000" pitchFamily="2" charset="-78"/>
              </a:rPr>
              <a:t>آموزش معارف مهدوی، با روشی ساده و جذاب به موازات تعلیم و تربیت،</a:t>
            </a:r>
            <a:endParaRPr lang="en-US" sz="2800" b="1" dirty="0">
              <a:solidFill>
                <a:srgbClr val="0099FF"/>
              </a:solidFill>
              <a:cs typeface="B Badr" panose="00000400000000000000" pitchFamily="2" charset="-78"/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990244" y="5225925"/>
            <a:ext cx="8596667" cy="938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918" y="4874268"/>
            <a:ext cx="8879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b="1" dirty="0" smtClean="0">
                <a:solidFill>
                  <a:srgbClr val="660066"/>
                </a:solidFill>
                <a:cs typeface="B Badr" panose="00000400000000000000" pitchFamily="2" charset="-78"/>
              </a:rPr>
              <a:t>تربیت نسل مهدوی باور و مهدوی یاور از ضرورت‌های طرح می‌باشد. </a:t>
            </a:r>
            <a:endParaRPr lang="en-US" sz="3200" b="1" dirty="0">
              <a:solidFill>
                <a:srgbClr val="660066"/>
              </a:solidFill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6766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2098" r="3294" b="4493"/>
          <a:stretch/>
        </p:blipFill>
        <p:spPr>
          <a:xfrm>
            <a:off x="67510" y="40821"/>
            <a:ext cx="3932923" cy="36910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7805" y="406581"/>
            <a:ext cx="8759743" cy="1320800"/>
          </a:xfrm>
        </p:spPr>
        <p:txBody>
          <a:bodyPr>
            <a:normAutofit/>
          </a:bodyPr>
          <a:lstStyle/>
          <a:p>
            <a:pPr algn="r"/>
            <a:r>
              <a:rPr lang="fa-IR" sz="4400" b="1" i="1" dirty="0">
                <a:solidFill>
                  <a:srgbClr val="E61D08"/>
                </a:solidFill>
                <a:cs typeface="B Badr" panose="00000400000000000000" pitchFamily="2" charset="-78"/>
              </a:rPr>
              <a:t> </a:t>
            </a:r>
            <a:r>
              <a:rPr lang="fa-IR" sz="4400" b="1" i="1" dirty="0" smtClean="0">
                <a:solidFill>
                  <a:srgbClr val="E61D08"/>
                </a:solidFill>
                <a:cs typeface="B Badr" panose="00000400000000000000" pitchFamily="2" charset="-78"/>
              </a:rPr>
              <a:t>        </a:t>
            </a:r>
            <a:r>
              <a:rPr lang="fa-IR" b="1" i="1" dirty="0" smtClean="0">
                <a:solidFill>
                  <a:srgbClr val="E61D08"/>
                </a:solidFill>
                <a:cs typeface="B Badr" panose="00000400000000000000" pitchFamily="2" charset="-78"/>
              </a:rPr>
              <a:t> اثرسنجی و بازخورد طرح :  </a:t>
            </a:r>
            <a:endParaRPr lang="en-US" b="1" i="1" dirty="0">
              <a:solidFill>
                <a:srgbClr val="E61D08"/>
              </a:solidFill>
              <a:cs typeface="B Badr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6989" y="1666244"/>
            <a:ext cx="97869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برگزیده پانزدهمین همایش کتاب سال حوزه در بخش تکنولوژی آموزشی،</a:t>
            </a: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</a:t>
            </a: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استقبال دانش آموزان، والدین و مدیران مدارس از روزنگار،</a:t>
            </a: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اظهار رضایت از آموزش سیری منسجم ازمعارف مهدوی در مدارس،  </a:t>
            </a:r>
          </a:p>
          <a:p>
            <a:pPr algn="r"/>
            <a:endParaRPr lang="fa-IR" sz="2800" b="1" dirty="0" smtClean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اظهاررضایت اولیاء نسبت به برقراری نظم برای انجام تکالیف و خواب و مسواک، </a:t>
            </a: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اظهار رضایت اولیا و مدارس نسبت به برقراری تعامل سازنده خانه و مدرسه،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8962" r="12772" b="6106"/>
          <a:stretch/>
        </p:blipFill>
        <p:spPr>
          <a:xfrm>
            <a:off x="365760" y="3731892"/>
            <a:ext cx="2248980" cy="276644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72896" y="2267712"/>
            <a:ext cx="1853184" cy="1219200"/>
          </a:xfrm>
          <a:prstGeom prst="roundRect">
            <a:avLst/>
          </a:prstGeom>
          <a:noFill/>
          <a:ln w="76200">
            <a:solidFill>
              <a:srgbClr val="CCFF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7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891658" y="452565"/>
            <a:ext cx="4665784" cy="6213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b="1" dirty="0" smtClean="0">
                <a:cs typeface="B Badr" panose="00000400000000000000" pitchFamily="2" charset="-78"/>
              </a:rPr>
              <a:t>       </a:t>
            </a:r>
            <a:r>
              <a:rPr lang="fa-IR" b="1" i="1" dirty="0">
                <a:solidFill>
                  <a:srgbClr val="FF0000"/>
                </a:solidFill>
                <a:cs typeface="B Badr" panose="00000400000000000000" pitchFamily="2" charset="-78"/>
              </a:rPr>
              <a:t>بازه زمانی فعالیت:</a:t>
            </a:r>
            <a:r>
              <a:rPr lang="fa-IR" b="1" i="1" dirty="0">
                <a:solidFill>
                  <a:schemeClr val="accent2"/>
                </a:solidFill>
                <a:cs typeface="B Badr" panose="00000400000000000000" pitchFamily="2" charset="-78"/>
              </a:rPr>
              <a:t/>
            </a:r>
            <a:br>
              <a:rPr lang="fa-IR" b="1" i="1" dirty="0">
                <a:solidFill>
                  <a:schemeClr val="accent2"/>
                </a:solidFill>
                <a:cs typeface="B Badr" panose="00000400000000000000" pitchFamily="2" charset="-78"/>
              </a:rPr>
            </a:br>
            <a:r>
              <a:rPr lang="fa-IR" b="1" i="1" dirty="0">
                <a:solidFill>
                  <a:schemeClr val="accent2"/>
                </a:solidFill>
                <a:cs typeface="B Badr" panose="00000400000000000000" pitchFamily="2" charset="-78"/>
              </a:rPr>
              <a:t/>
            </a:r>
            <a:br>
              <a:rPr lang="fa-IR" b="1" i="1" dirty="0">
                <a:solidFill>
                  <a:schemeClr val="accent2"/>
                </a:solidFill>
                <a:cs typeface="B Badr" panose="00000400000000000000" pitchFamily="2" charset="-78"/>
              </a:rPr>
            </a:br>
            <a:r>
              <a:rPr lang="fa-IR" b="1" dirty="0" smtClean="0">
                <a:cs typeface="B Badr" panose="00000400000000000000" pitchFamily="2" charset="-78"/>
              </a:rPr>
              <a:t>   </a:t>
            </a:r>
            <a:br>
              <a:rPr lang="fa-IR" b="1" dirty="0" smtClean="0">
                <a:cs typeface="B Badr" panose="00000400000000000000" pitchFamily="2" charset="-78"/>
              </a:rPr>
            </a:br>
            <a:r>
              <a:rPr lang="fa-IR" b="1" dirty="0" smtClean="0">
                <a:cs typeface="B Badr" panose="00000400000000000000" pitchFamily="2" charset="-78"/>
              </a:rPr>
              <a:t>               </a:t>
            </a:r>
            <a:br>
              <a:rPr lang="fa-IR" b="1" dirty="0" smtClean="0">
                <a:cs typeface="B Badr" panose="00000400000000000000" pitchFamily="2" charset="-78"/>
              </a:rPr>
            </a:br>
            <a:r>
              <a:rPr lang="fa-IR" b="1" dirty="0" smtClean="0">
                <a:cs typeface="B Badr" panose="00000400000000000000" pitchFamily="2" charset="-78"/>
              </a:rPr>
              <a:t> </a:t>
            </a:r>
            <a:endParaRPr lang="en-US" b="1" dirty="0">
              <a:cs typeface="B Badr" panose="00000400000000000000" pitchFamily="2" charset="-78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1336430" y="4863216"/>
            <a:ext cx="7226989" cy="617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solidFill>
                  <a:srgbClr val="993366"/>
                </a:solidFill>
                <a:cs typeface="B Badr" panose="00000400000000000000" pitchFamily="2" charset="-78"/>
              </a:rPr>
              <a:t>چاپ و انتشار در </a:t>
            </a: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شهریور ماه هر سال،    </a:t>
            </a:r>
            <a:endParaRPr lang="en-US" sz="28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-550953" y="2586763"/>
            <a:ext cx="8920942" cy="9190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32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4314" y="1712295"/>
            <a:ext cx="7315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r>
              <a:rPr lang="fa-IR" sz="2800" b="1" dirty="0">
                <a:solidFill>
                  <a:srgbClr val="660066"/>
                </a:solidFill>
                <a:cs typeface="B Badr" panose="00000400000000000000" pitchFamily="2" charset="-78"/>
              </a:rPr>
              <a:t>تهیه و تنظیم مطالب هرجلد </a:t>
            </a:r>
            <a:r>
              <a:rPr lang="fa-IR" sz="2800" b="1" dirty="0" smtClean="0">
                <a:cs typeface="B Badr" panose="00000400000000000000" pitchFamily="2" charset="-78"/>
              </a:rPr>
              <a:t>از </a:t>
            </a:r>
            <a:r>
              <a:rPr lang="fa-IR" sz="2800" b="1" dirty="0">
                <a:cs typeface="B Badr" panose="00000400000000000000" pitchFamily="2" charset="-78"/>
              </a:rPr>
              <a:t>فروردین تا خرداد ماه هر </a:t>
            </a:r>
            <a:r>
              <a:rPr lang="fa-IR" sz="2800" b="1" dirty="0" smtClean="0">
                <a:cs typeface="B Badr" panose="00000400000000000000" pitchFamily="2" charset="-78"/>
              </a:rPr>
              <a:t>سال، </a:t>
            </a:r>
            <a:endParaRPr lang="en-US" sz="2800" dirty="0"/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1379379" y="2850954"/>
            <a:ext cx="7226989" cy="617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solidFill>
                  <a:srgbClr val="800080"/>
                </a:solidFill>
                <a:cs typeface="B Badr" panose="00000400000000000000" pitchFamily="2" charset="-78"/>
              </a:rPr>
              <a:t>ارزیابی مطالب </a:t>
            </a: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پس از اتمام یک فصل از مطالب هرجلد، </a:t>
            </a:r>
            <a:endParaRPr lang="en-US" sz="28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-117566" y="5910265"/>
            <a:ext cx="8772943" cy="617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solidFill>
                  <a:srgbClr val="FF3399"/>
                </a:solidFill>
                <a:cs typeface="B Badr" panose="00000400000000000000" pitchFamily="2" charset="-78"/>
              </a:rPr>
              <a:t>توزیع در بنیاد مهدویت استان‌ها و مدارس </a:t>
            </a: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در آغاز سال تحصیلی هر سال،   </a:t>
            </a:r>
            <a:endParaRPr lang="en-US" sz="28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15" name="Text Placeholder 3"/>
          <p:cNvSpPr txBox="1">
            <a:spLocks/>
          </p:cNvSpPr>
          <p:nvPr/>
        </p:nvSpPr>
        <p:spPr>
          <a:xfrm>
            <a:off x="1400400" y="3857085"/>
            <a:ext cx="7226989" cy="617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solidFill>
                  <a:srgbClr val="990099"/>
                </a:solidFill>
                <a:cs typeface="B Badr" panose="00000400000000000000" pitchFamily="2" charset="-78"/>
              </a:rPr>
              <a:t>تصویرگری و صفحه آرایی </a:t>
            </a: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تیر و مرداد ماه هر سال،   </a:t>
            </a:r>
            <a:endParaRPr lang="en-US" sz="28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1336429" y="5995598"/>
            <a:ext cx="7226989" cy="6176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 </a:t>
            </a:r>
            <a:endParaRPr lang="en-US" sz="28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5" t="15599" r="10566" b="15101"/>
          <a:stretch/>
        </p:blipFill>
        <p:spPr>
          <a:xfrm>
            <a:off x="6803925" y="78850"/>
            <a:ext cx="1676112" cy="15085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" r="52735" b="50821"/>
          <a:stretch/>
        </p:blipFill>
        <p:spPr>
          <a:xfrm>
            <a:off x="8480037" y="1129445"/>
            <a:ext cx="1132886" cy="11800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2" t="-547" b="49179"/>
          <a:stretch/>
        </p:blipFill>
        <p:spPr>
          <a:xfrm>
            <a:off x="8527085" y="3370449"/>
            <a:ext cx="1232250" cy="12128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9" t="1853" r="-2570" b="50610"/>
          <a:stretch/>
        </p:blipFill>
        <p:spPr>
          <a:xfrm>
            <a:off x="8777615" y="2360415"/>
            <a:ext cx="810472" cy="1018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6317" r="51415" b="12057"/>
          <a:stretch/>
        </p:blipFill>
        <p:spPr>
          <a:xfrm>
            <a:off x="8814175" y="4671221"/>
            <a:ext cx="658071" cy="8595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48085" r="48359" b="3231"/>
          <a:stretch/>
        </p:blipFill>
        <p:spPr>
          <a:xfrm>
            <a:off x="8616461" y="5618634"/>
            <a:ext cx="1027609" cy="10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31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1337" y="562654"/>
            <a:ext cx="8596668" cy="867614"/>
          </a:xfrm>
        </p:spPr>
        <p:txBody>
          <a:bodyPr>
            <a:normAutofit/>
          </a:bodyPr>
          <a:lstStyle/>
          <a:p>
            <a:pPr algn="r"/>
            <a:r>
              <a:rPr lang="fa-IR" i="1" dirty="0" smtClean="0">
                <a:solidFill>
                  <a:srgbClr val="FF0000"/>
                </a:solidFill>
                <a:cs typeface="B Badr" panose="00000400000000000000" pitchFamily="2" charset="-78"/>
              </a:rPr>
              <a:t>جنبه های نو آورانه روز نگار « مهر و ماه »</a:t>
            </a:r>
            <a:endParaRPr lang="en-US" i="1" dirty="0">
              <a:solidFill>
                <a:srgbClr val="FF0000"/>
              </a:solidFill>
              <a:cs typeface="B Bad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9312" r="16632" b="23702"/>
          <a:stretch/>
        </p:blipFill>
        <p:spPr>
          <a:xfrm>
            <a:off x="7775331" y="153426"/>
            <a:ext cx="1477107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9052191" y="1647998"/>
            <a:ext cx="645303" cy="625832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351692" y="1730634"/>
            <a:ext cx="8569250" cy="9190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cs typeface="B Badr" panose="00000400000000000000" pitchFamily="2" charset="-78"/>
              </a:rPr>
              <a:t>دارای موضوع تخصصی ؛آشنایی با امام زمان</a:t>
            </a:r>
            <a:r>
              <a:rPr lang="fa-IR" sz="1600" dirty="0" smtClean="0">
                <a:cs typeface="B Badr" panose="00000400000000000000" pitchFamily="2" charset="-78"/>
              </a:rPr>
              <a:t>(عجل‌الله)</a:t>
            </a:r>
            <a:r>
              <a:rPr lang="fa-IR" sz="2800" b="1" dirty="0" smtClean="0">
                <a:cs typeface="B Badr" panose="00000400000000000000" pitchFamily="2" charset="-78"/>
              </a:rPr>
              <a:t>،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9128710" y="2231630"/>
            <a:ext cx="720458" cy="751425"/>
          </a:xfrm>
          <a:prstGeom prst="rect">
            <a:avLst/>
          </a:prstGeom>
        </p:spPr>
      </p:pic>
      <p:sp>
        <p:nvSpPr>
          <p:cNvPr id="7" name="Text Placeholder 3"/>
          <p:cNvSpPr txBox="1">
            <a:spLocks/>
          </p:cNvSpPr>
          <p:nvPr/>
        </p:nvSpPr>
        <p:spPr>
          <a:xfrm>
            <a:off x="76519" y="2916592"/>
            <a:ext cx="8920942" cy="9190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9164957" y="2986237"/>
            <a:ext cx="648364" cy="676232"/>
          </a:xfrm>
          <a:prstGeom prst="rect">
            <a:avLst/>
          </a:prstGeom>
        </p:spPr>
      </p:pic>
      <p:sp>
        <p:nvSpPr>
          <p:cNvPr id="10" name="Text Placeholder 3"/>
          <p:cNvSpPr txBox="1">
            <a:spLocks/>
          </p:cNvSpPr>
          <p:nvPr/>
        </p:nvSpPr>
        <p:spPr>
          <a:xfrm>
            <a:off x="518288" y="2439859"/>
            <a:ext cx="8768542" cy="93087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cs typeface="B Badr" panose="00000400000000000000" pitchFamily="2" charset="-78"/>
              </a:rPr>
              <a:t>   توجه به مناسبت‌های ملی و مذهبی و پیوند آن‌ها با مباحث مهدوی، 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9120423" y="3799587"/>
            <a:ext cx="637613" cy="665019"/>
          </a:xfrm>
          <a:prstGeom prst="rect">
            <a:avLst/>
          </a:prstGeom>
        </p:spPr>
      </p:pic>
      <p:sp>
        <p:nvSpPr>
          <p:cNvPr id="15" name="Text Placeholder 3"/>
          <p:cNvSpPr txBox="1">
            <a:spLocks/>
          </p:cNvSpPr>
          <p:nvPr/>
        </p:nvSpPr>
        <p:spPr>
          <a:xfrm>
            <a:off x="221204" y="3120173"/>
            <a:ext cx="8920942" cy="91907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cs typeface="B Badr" panose="00000400000000000000" pitchFamily="2" charset="-78"/>
              </a:rPr>
              <a:t>  جذابیت صفحه آرایی و </a:t>
            </a:r>
            <a:r>
              <a:rPr lang="fa-IR" sz="2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رنگی</a:t>
            </a:r>
            <a:r>
              <a:rPr lang="fa-IR" sz="2800" b="1" dirty="0" smtClean="0">
                <a:cs typeface="B Badr" panose="00000400000000000000" pitchFamily="2" charset="-78"/>
              </a:rPr>
              <a:t> بودن تمام صفحات،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7052" y="3941386"/>
            <a:ext cx="66765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استفاده از مطالب متنوع و نشانک‌های مختص به هر مطلب، </a:t>
            </a:r>
            <a:endParaRPr lang="fa-IR" sz="2800" b="1" dirty="0">
              <a:cs typeface="B Badr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5" y="2866373"/>
            <a:ext cx="1791451" cy="1938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4575" y="4718410"/>
            <a:ext cx="6118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800" b="1" dirty="0">
                <a:cs typeface="B Badr" panose="00000400000000000000" pitchFamily="2" charset="-78"/>
              </a:rPr>
              <a:t> اختصاص فعالیت خاص و جذاب برای روزهای </a:t>
            </a:r>
            <a:r>
              <a:rPr lang="fa-IR" sz="2800" b="1" dirty="0" smtClean="0">
                <a:cs typeface="B Badr" panose="00000400000000000000" pitchFamily="2" charset="-78"/>
              </a:rPr>
              <a:t>تعطیل،</a:t>
            </a:r>
            <a:endParaRPr lang="fa-IR" sz="2800" b="1" dirty="0">
              <a:cs typeface="B Badr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9013558" y="4570326"/>
            <a:ext cx="613971" cy="595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51" y="4804958"/>
            <a:ext cx="1874970" cy="18193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8979844" y="5389714"/>
            <a:ext cx="613971" cy="595445"/>
          </a:xfrm>
          <a:prstGeom prst="rect">
            <a:avLst/>
          </a:prstGeom>
        </p:spPr>
      </p:pic>
      <p:sp>
        <p:nvSpPr>
          <p:cNvPr id="19" name="Text Placeholder 3"/>
          <p:cNvSpPr txBox="1">
            <a:spLocks/>
          </p:cNvSpPr>
          <p:nvPr/>
        </p:nvSpPr>
        <p:spPr>
          <a:xfrm>
            <a:off x="3141004" y="5382450"/>
            <a:ext cx="5767856" cy="5709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cs typeface="B Badr" panose="00000400000000000000" pitchFamily="2" charset="-78"/>
              </a:rPr>
              <a:t>جدول تعطیلات رسمی در طول سال تحصیلی،  </a:t>
            </a:r>
          </a:p>
          <a:p>
            <a:pPr marL="0" indent="0" algn="r">
              <a:buNone/>
            </a:pPr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100" y="4980020"/>
            <a:ext cx="1686452" cy="18577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9013557" y="6067235"/>
            <a:ext cx="613971" cy="595445"/>
          </a:xfrm>
          <a:prstGeom prst="rect">
            <a:avLst/>
          </a:prstGeom>
        </p:spPr>
      </p:pic>
      <p:sp>
        <p:nvSpPr>
          <p:cNvPr id="24" name="Text Placeholder 3"/>
          <p:cNvSpPr txBox="1">
            <a:spLocks/>
          </p:cNvSpPr>
          <p:nvPr/>
        </p:nvSpPr>
        <p:spPr>
          <a:xfrm>
            <a:off x="3224820" y="6081201"/>
            <a:ext cx="5767856" cy="5709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a-IR" sz="2800" b="1" dirty="0" smtClean="0">
                <a:cs typeface="B Badr" panose="00000400000000000000" pitchFamily="2" charset="-78"/>
              </a:rPr>
              <a:t>جدول برنامه هفتگی،  </a:t>
            </a:r>
          </a:p>
          <a:p>
            <a:pPr marL="0" indent="0" algn="r">
              <a:buNone/>
            </a:pPr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endParaRPr lang="en-US" sz="2800" b="1" dirty="0">
              <a:cs typeface="B Badr" panose="000004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9235" y="3043828"/>
            <a:ext cx="1609994" cy="179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458" y="281459"/>
            <a:ext cx="85977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a-IR" sz="2800" b="1" dirty="0" smtClean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 صفحه آرایی و سیرمطالب کاملا مجزا در جلدهای مختلف، </a:t>
            </a: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دارای فرم‌های مختلف مثل : رضایت‌نامه ، مهرهای تشویقی و...،</a:t>
            </a: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امکان یادداشت تکالیف روزانه و نظر معلم و والدین در هر صفحه ،</a:t>
            </a: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امکان ثبت ساعت خواب و مسواک در هر روز و ثبت نظر آموزگار و اولیاء</a:t>
            </a:r>
            <a:r>
              <a:rPr lang="fa-IR" sz="2800" b="1" dirty="0">
                <a:cs typeface="B Badr" panose="00000400000000000000" pitchFamily="2" charset="-78"/>
              </a:rPr>
              <a:t>،</a:t>
            </a:r>
            <a:endParaRPr lang="fa-IR" sz="2800" b="1" dirty="0" smtClean="0">
              <a:cs typeface="B Badr" panose="00000400000000000000" pitchFamily="2" charset="-78"/>
            </a:endParaRP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endParaRPr lang="fa-IR" sz="2800" b="1" dirty="0" smtClean="0">
              <a:cs typeface="B Bad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8955193" y="1290189"/>
            <a:ext cx="665628" cy="69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8955193" y="415446"/>
            <a:ext cx="665628" cy="645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8946816" y="2090263"/>
            <a:ext cx="682382" cy="750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53" y="4548404"/>
            <a:ext cx="2480440" cy="2350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40"/>
            <a:ext cx="2068991" cy="2073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7" y="4548404"/>
            <a:ext cx="2394828" cy="2319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582" y="4556592"/>
            <a:ext cx="2396776" cy="2288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33482" y="4548405"/>
            <a:ext cx="4276130" cy="2265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5" t="11372" r="12738" b="18298"/>
          <a:stretch/>
        </p:blipFill>
        <p:spPr>
          <a:xfrm>
            <a:off x="8946816" y="3000158"/>
            <a:ext cx="682382" cy="75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8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73" y="457200"/>
            <a:ext cx="8596668" cy="562708"/>
          </a:xfrm>
        </p:spPr>
        <p:txBody>
          <a:bodyPr>
            <a:normAutofit fontScale="90000"/>
          </a:bodyPr>
          <a:lstStyle/>
          <a:p>
            <a:pPr algn="r"/>
            <a:r>
              <a:rPr lang="fa-IR" sz="4000" b="1" i="1" dirty="0" smtClean="0">
                <a:solidFill>
                  <a:srgbClr val="FF0000"/>
                </a:solidFill>
                <a:cs typeface="B Badr" panose="00000400000000000000" pitchFamily="2" charset="-78"/>
              </a:rPr>
              <a:t>قابلیت توسعه  و تکثیر:</a:t>
            </a:r>
            <a:r>
              <a:rPr lang="fa-IR" b="1" i="1" dirty="0" smtClean="0">
                <a:cs typeface="B Badr" panose="00000400000000000000" pitchFamily="2" charset="-78"/>
              </a:rPr>
              <a:t/>
            </a:r>
            <a:br>
              <a:rPr lang="fa-IR" b="1" i="1" dirty="0" smtClean="0">
                <a:cs typeface="B Badr" panose="00000400000000000000" pitchFamily="2" charset="-78"/>
              </a:rPr>
            </a:br>
            <a:r>
              <a:rPr lang="fa-IR" b="1" i="1" dirty="0" smtClean="0">
                <a:cs typeface="B Badr" panose="00000400000000000000" pitchFamily="2" charset="-78"/>
              </a:rPr>
              <a:t>  </a:t>
            </a:r>
            <a:endParaRPr lang="en-US" b="1" i="1" dirty="0">
              <a:cs typeface="B Badr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4" t="1662" r="10821" b="32"/>
          <a:stretch/>
        </p:blipFill>
        <p:spPr>
          <a:xfrm>
            <a:off x="1258784" y="1265834"/>
            <a:ext cx="7945657" cy="5296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r="8125" b="23932"/>
          <a:stretch/>
        </p:blipFill>
        <p:spPr>
          <a:xfrm rot="20269300">
            <a:off x="2877139" y="432911"/>
            <a:ext cx="1849959" cy="194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3014" r="4892" b="3626"/>
          <a:stretch/>
        </p:blipFill>
        <p:spPr>
          <a:xfrm rot="20430111">
            <a:off x="607773" y="275731"/>
            <a:ext cx="1921684" cy="1810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74" r="3052" b="4127"/>
          <a:stretch/>
        </p:blipFill>
        <p:spPr>
          <a:xfrm rot="20414887">
            <a:off x="284250" y="2464029"/>
            <a:ext cx="1898171" cy="186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052">
            <a:off x="8671676" y="4849908"/>
            <a:ext cx="1861221" cy="176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18519"/>
          <a:stretch/>
        </p:blipFill>
        <p:spPr>
          <a:xfrm rot="1231594">
            <a:off x="6329457" y="4667557"/>
            <a:ext cx="1805230" cy="1890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811978" y="3990244"/>
            <a:ext cx="6840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 smtClean="0">
                <a:cs typeface="B Badr" panose="00000400000000000000" pitchFamily="2" charset="-78"/>
              </a:rPr>
              <a:t>انجام پروژه برای مقاطع تحصیلی متوسطه اول و دوم، </a:t>
            </a:r>
            <a:endParaRPr lang="en-US" sz="3200" b="1" dirty="0">
              <a:cs typeface="B Badr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37508" y="3481162"/>
            <a:ext cx="8488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 smtClean="0">
                <a:cs typeface="B Badr" panose="00000400000000000000" pitchFamily="2" charset="-78"/>
              </a:rPr>
              <a:t>انجام پروژه با موضوع تخصصی دیگر؛ مثل توحید یا امامت، </a:t>
            </a:r>
            <a:endParaRPr lang="en-US" sz="3200" b="1" dirty="0">
              <a:cs typeface="B Badr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6522" y="2896387"/>
            <a:ext cx="7410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 smtClean="0">
                <a:cs typeface="B Badr" panose="00000400000000000000" pitchFamily="2" charset="-78"/>
              </a:rPr>
              <a:t>تجدید چاپ 5 جلد تولید شده و توزیع در استان های دیگر،</a:t>
            </a:r>
            <a:endParaRPr lang="en-US" sz="3200" b="1" dirty="0">
              <a:cs typeface="B Badr" panose="00000400000000000000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32193" y="2379628"/>
            <a:ext cx="725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200" b="1" dirty="0" smtClean="0">
                <a:cs typeface="B Badr" panose="00000400000000000000" pitchFamily="2" charset="-78"/>
              </a:rPr>
              <a:t>برگزاری مسابقه و پویش از محتوای ارائه شده در کتب، </a:t>
            </a:r>
            <a:endParaRPr lang="en-US" sz="3200" b="1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90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6" t="12987" r="12854" b="21039"/>
          <a:stretch/>
        </p:blipFill>
        <p:spPr>
          <a:xfrm rot="20795954">
            <a:off x="1009402" y="333515"/>
            <a:ext cx="2279314" cy="3289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15931" r="22663" b="9611"/>
          <a:stretch/>
        </p:blipFill>
        <p:spPr>
          <a:xfrm rot="20725986">
            <a:off x="2289665" y="3306980"/>
            <a:ext cx="4086639" cy="2983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108862" y="451262"/>
            <a:ext cx="5153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600" b="1" i="1" dirty="0" smtClean="0">
                <a:solidFill>
                  <a:srgbClr val="FF0000"/>
                </a:solidFill>
                <a:cs typeface="B Badr" panose="00000400000000000000" pitchFamily="2" charset="-78"/>
              </a:rPr>
              <a:t>کارهای فرهنگی همسو :</a:t>
            </a:r>
            <a:endParaRPr lang="en-US" sz="3600" b="1" i="1" dirty="0">
              <a:solidFill>
                <a:srgbClr val="FF0000"/>
              </a:solidFill>
              <a:cs typeface="B Badr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9481" y="1674421"/>
            <a:ext cx="57951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انواع دفترچه‌های رابط خانه و مدرسه </a:t>
            </a:r>
          </a:p>
          <a:p>
            <a:pPr algn="r"/>
            <a:r>
              <a:rPr lang="fa-IR" sz="2800" b="1" dirty="0">
                <a:cs typeface="B Badr" panose="00000400000000000000" pitchFamily="2" charset="-78"/>
              </a:rPr>
              <a:t> </a:t>
            </a: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با عنوان « دفترچه دوستی » و ...،</a:t>
            </a:r>
          </a:p>
          <a:p>
            <a:pPr algn="r"/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که موضوع تخصصی ندارند، </a:t>
            </a:r>
          </a:p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endParaRPr lang="en-US" sz="2800" b="1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927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88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3014" r="4892" b="3626"/>
          <a:stretch/>
        </p:blipFill>
        <p:spPr>
          <a:xfrm rot="20631728">
            <a:off x="9377905" y="173773"/>
            <a:ext cx="1579518" cy="1488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74" r="3052" b="4127"/>
          <a:stretch/>
        </p:blipFill>
        <p:spPr>
          <a:xfrm rot="20640577">
            <a:off x="10342434" y="957259"/>
            <a:ext cx="1516440" cy="1492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173">
            <a:off x="10000976" y="2274297"/>
            <a:ext cx="1439200" cy="1365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 t="-616" r="683" b="18171"/>
          <a:stretch/>
        </p:blipFill>
        <p:spPr>
          <a:xfrm rot="20522331">
            <a:off x="9971265" y="3478076"/>
            <a:ext cx="1498623" cy="1520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18519"/>
          <a:stretch/>
        </p:blipFill>
        <p:spPr>
          <a:xfrm rot="20608983">
            <a:off x="10084263" y="4879708"/>
            <a:ext cx="1482642" cy="1552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35" y="-16415"/>
            <a:ext cx="1718330" cy="17842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74267" y="191602"/>
            <a:ext cx="6555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srgbClr val="0070C0"/>
                </a:solidFill>
                <a:cs typeface="B Lotus" panose="00000400000000000000" pitchFamily="2" charset="-78"/>
              </a:rPr>
              <a:t>روز نگار دانش </a:t>
            </a:r>
            <a:r>
              <a:rPr lang="fa-IR" sz="3200" b="1" dirty="0" smtClean="0">
                <a:solidFill>
                  <a:srgbClr val="0070C0"/>
                </a:solidFill>
                <a:cs typeface="B Lotus" panose="00000400000000000000" pitchFamily="2" charset="-78"/>
              </a:rPr>
              <a:t>آموزی </a:t>
            </a:r>
            <a:r>
              <a:rPr lang="fa-IR" sz="3200" b="1" dirty="0">
                <a:solidFill>
                  <a:srgbClr val="0070C0"/>
                </a:solidFill>
                <a:cs typeface="B Lotus" panose="00000400000000000000" pitchFamily="2" charset="-78"/>
              </a:rPr>
              <a:t>«مهر و ماه </a:t>
            </a:r>
            <a:r>
              <a:rPr lang="fa-IR" sz="3200" b="1" dirty="0" smtClean="0">
                <a:solidFill>
                  <a:srgbClr val="0070C0"/>
                </a:solidFill>
                <a:cs typeface="B Lotus" panose="00000400000000000000" pitchFamily="2" charset="-78"/>
              </a:rPr>
              <a:t>»</a:t>
            </a:r>
            <a:endParaRPr lang="en-US" sz="3200" b="1" dirty="0" smtClean="0">
              <a:solidFill>
                <a:srgbClr val="0070C0"/>
              </a:solidFill>
              <a:cs typeface="B Lotus" panose="00000400000000000000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C00000"/>
                </a:solidFill>
                <a:cs typeface="B Lotus" panose="00000400000000000000" pitchFamily="2" charset="-78"/>
              </a:rPr>
              <a:t>مؤلفان</a:t>
            </a:r>
            <a:endParaRPr lang="fa-IR" sz="3200" b="1" dirty="0">
              <a:solidFill>
                <a:srgbClr val="C00000"/>
              </a:solidFill>
              <a:cs typeface="B Lotus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52" y="1511690"/>
            <a:ext cx="2095823" cy="2233850"/>
          </a:xfrm>
          <a:prstGeom prst="ellipse">
            <a:avLst/>
          </a:prstGeom>
          <a:ln w="63500" cap="rnd">
            <a:solidFill>
              <a:srgbClr val="FF33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1021" b="30864"/>
          <a:stretch/>
        </p:blipFill>
        <p:spPr>
          <a:xfrm>
            <a:off x="7650625" y="4093130"/>
            <a:ext cx="2087825" cy="2199111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-143690" y="1511690"/>
            <a:ext cx="7576306" cy="23392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a-IR" sz="24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endParaRPr lang="fa-IR" sz="2400" b="1" dirty="0" smtClean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 </a:t>
            </a:r>
            <a:r>
              <a:rPr lang="fa-IR" sz="24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سرکار خانم زهره باشیان  </a:t>
            </a: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سطح </a:t>
            </a:r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>دو جامعه 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الزهرا</a:t>
            </a:r>
            <a:r>
              <a:rPr lang="fa-IR" sz="1600" dirty="0" smtClean="0">
                <a:solidFill>
                  <a:schemeClr val="tx1"/>
                </a:solidFill>
                <a:cs typeface="B Badr" panose="00000400000000000000" pitchFamily="2" charset="-78"/>
              </a:rPr>
              <a:t>(سلام‌الله‌علیها)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،</a:t>
            </a:r>
            <a:endParaRPr lang="fa-IR" sz="24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کارشناسی ارشد دانشگاه، علوم قرآن و حدیث، </a:t>
            </a: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 فرهنگی و دبیر هنرستان عبداللهی راد، </a:t>
            </a: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سرودن شعرکودک وتولید محتوای کتب‌ کار پیش‌ دبستان از دیگر فعالیت‌ها، </a:t>
            </a:r>
          </a:p>
          <a:p>
            <a:pPr algn="r"/>
            <a:endParaRPr lang="fa-IR" sz="24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endParaRPr lang="en-US" sz="2400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58126" y="4238373"/>
            <a:ext cx="7314630" cy="22999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> </a:t>
            </a:r>
            <a:r>
              <a:rPr lang="fa-IR" sz="24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سرکار خانم فاطمه سردهی</a:t>
            </a: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* سطح دو جامعه الزهرا</a:t>
            </a:r>
            <a:r>
              <a:rPr lang="fa-IR" sz="1600" dirty="0" smtClean="0">
                <a:solidFill>
                  <a:schemeClr val="tx1"/>
                </a:solidFill>
                <a:cs typeface="B Badr" panose="00000400000000000000" pitchFamily="2" charset="-78"/>
              </a:rPr>
              <a:t>(سلام‌الله‌علیها)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،</a:t>
            </a:r>
            <a:endParaRPr lang="fa-IR" sz="24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* فرهنگی و معاون پرورشی </a:t>
            </a:r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>دبیرستان معارف 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هدی، </a:t>
            </a:r>
            <a:endParaRPr lang="fa-IR" sz="24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* تولید </a:t>
            </a:r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>محتوای کتب کار پیش 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دبستان</a:t>
            </a:r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>، از دیگر 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فعالیت‌های ایشان می‌باشد. </a:t>
            </a:r>
          </a:p>
        </p:txBody>
      </p:sp>
    </p:spTree>
    <p:extLst>
      <p:ext uri="{BB962C8B-B14F-4D97-AF65-F5344CB8AC3E}">
        <p14:creationId xmlns:p14="http://schemas.microsoft.com/office/powerpoint/2010/main" val="344947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3014" r="4892" b="3626"/>
          <a:stretch/>
        </p:blipFill>
        <p:spPr>
          <a:xfrm rot="20631728">
            <a:off x="9377905" y="173773"/>
            <a:ext cx="1579518" cy="1488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74" r="3052" b="4127"/>
          <a:stretch/>
        </p:blipFill>
        <p:spPr>
          <a:xfrm rot="20640577">
            <a:off x="10342434" y="957259"/>
            <a:ext cx="1516440" cy="1492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173">
            <a:off x="9780514" y="2352287"/>
            <a:ext cx="1439200" cy="1365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 t="-616" r="683" b="18171"/>
          <a:stretch/>
        </p:blipFill>
        <p:spPr>
          <a:xfrm rot="20522331">
            <a:off x="10324484" y="3478077"/>
            <a:ext cx="1498623" cy="1520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18519"/>
          <a:stretch/>
        </p:blipFill>
        <p:spPr>
          <a:xfrm rot="20608983">
            <a:off x="9928524" y="5022187"/>
            <a:ext cx="1482642" cy="1552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3855" y="395293"/>
            <a:ext cx="619891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000" b="1" i="1" dirty="0" smtClean="0">
                <a:solidFill>
                  <a:srgbClr val="C00000"/>
                </a:solidFill>
                <a:cs typeface="B Badr" panose="00000400000000000000" pitchFamily="2" charset="-78"/>
              </a:rPr>
              <a:t>         کاور فعالیت</a:t>
            </a:r>
          </a:p>
          <a:p>
            <a:pPr algn="r"/>
            <a:r>
              <a:rPr lang="fa-IR" sz="28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          </a:t>
            </a:r>
            <a:r>
              <a:rPr lang="fa-IR" sz="32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نوع فعالیت مذکور </a:t>
            </a:r>
            <a:r>
              <a:rPr lang="fa-IR" sz="3200" b="1" dirty="0" smtClean="0">
                <a:cs typeface="B Badr" panose="00000400000000000000" pitchFamily="2" charset="-78"/>
              </a:rPr>
              <a:t>محصول</a:t>
            </a:r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en-US" sz="2800" b="1" dirty="0" smtClean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endParaRPr lang="fa-IR" sz="2800" b="1" dirty="0">
              <a:cs typeface="B Badr" panose="00000400000000000000" pitchFamily="2" charset="-78"/>
            </a:endParaRPr>
          </a:p>
          <a:p>
            <a:pPr algn="r"/>
            <a:r>
              <a:rPr lang="fa-IR" sz="3600" b="1" dirty="0" smtClean="0">
                <a:solidFill>
                  <a:srgbClr val="660066"/>
                </a:solidFill>
                <a:cs typeface="B Badr" panose="00000400000000000000" pitchFamily="2" charset="-78"/>
              </a:rPr>
              <a:t>        روزنگار «مهر وماه»</a:t>
            </a:r>
          </a:p>
          <a:p>
            <a:pPr algn="r"/>
            <a:endParaRPr lang="en-US" sz="2800" b="1" dirty="0" smtClean="0">
              <a:cs typeface="B Badr" panose="00000400000000000000" pitchFamily="2" charset="-78"/>
            </a:endParaRPr>
          </a:p>
          <a:p>
            <a:pPr algn="r"/>
            <a:r>
              <a:rPr lang="en-US" sz="2800" b="1" dirty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cs typeface="B Badr" panose="00000400000000000000" pitchFamily="2" charset="-78"/>
              </a:rPr>
              <a:t>          </a:t>
            </a:r>
            <a:r>
              <a:rPr lang="fa-IR" sz="3200" b="1" dirty="0" smtClean="0">
                <a:cs typeface="B Badr" panose="00000400000000000000" pitchFamily="2" charset="-78"/>
              </a:rPr>
              <a:t>پلی رابط بین خانه و مدرسه </a:t>
            </a:r>
          </a:p>
          <a:p>
            <a:pPr algn="r"/>
            <a:endParaRPr lang="en-US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با هدف آشنایی دانش‌آموزان با امام زمان</a:t>
            </a:r>
            <a:r>
              <a:rPr lang="fa-IR" sz="1600" dirty="0" smtClean="0">
                <a:cs typeface="B Badr" panose="00000400000000000000" pitchFamily="2" charset="-78"/>
              </a:rPr>
              <a:t>(عجل‌الله)</a:t>
            </a:r>
          </a:p>
          <a:p>
            <a:pPr algn="r"/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    ویژه کلیه دانش‌آموزان سراسر کشور</a:t>
            </a:r>
          </a:p>
          <a:p>
            <a:pPr algn="r"/>
            <a:r>
              <a:rPr lang="fa-IR" sz="2800" b="1" dirty="0" smtClean="0">
                <a:solidFill>
                  <a:srgbClr val="800080"/>
                </a:solidFill>
                <a:cs typeface="B Badr" panose="00000400000000000000" pitchFamily="2" charset="-78"/>
              </a:rPr>
              <a:t>               </a:t>
            </a:r>
            <a:endParaRPr lang="fa-IR" sz="2800" b="1" dirty="0" smtClean="0">
              <a:cs typeface="B Badr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167" y="258188"/>
            <a:ext cx="1718330" cy="1784237"/>
          </a:xfrm>
          <a:prstGeom prst="rect">
            <a:avLst/>
          </a:prstGeom>
        </p:spPr>
      </p:pic>
      <p:pic>
        <p:nvPicPr>
          <p:cNvPr id="9" name="mm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901" y="2262637"/>
            <a:ext cx="3846975" cy="28852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44943" y="5779136"/>
            <a:ext cx="464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1">
              <a:buFont typeface="Wingdings" panose="05000000000000000000" pitchFamily="2" charset="2"/>
              <a:buChar char="Ø"/>
            </a:pPr>
            <a:r>
              <a:rPr lang="fa-IR" sz="2800" b="1" dirty="0" smtClean="0">
                <a:solidFill>
                  <a:schemeClr val="accent1">
                    <a:lumMod val="50000"/>
                  </a:schemeClr>
                </a:solidFill>
                <a:cs typeface="B Badr" panose="00000400000000000000" pitchFamily="2" charset="-78"/>
              </a:rPr>
              <a:t>مصاحبه با دانش آموزان پایه سوم 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834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3014" r="4892" b="3626"/>
          <a:stretch/>
        </p:blipFill>
        <p:spPr>
          <a:xfrm>
            <a:off x="1378183" y="225550"/>
            <a:ext cx="2084542" cy="1964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3174" r="3052" b="4127"/>
          <a:stretch/>
        </p:blipFill>
        <p:spPr>
          <a:xfrm>
            <a:off x="394769" y="2346139"/>
            <a:ext cx="2025685" cy="1993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14" y="2307699"/>
            <a:ext cx="2182767" cy="2070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9" t="-616" r="683" b="18171"/>
          <a:stretch/>
        </p:blipFill>
        <p:spPr>
          <a:xfrm>
            <a:off x="340211" y="4575518"/>
            <a:ext cx="2165713" cy="2197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" b="18519"/>
          <a:stretch/>
        </p:blipFill>
        <p:spPr>
          <a:xfrm>
            <a:off x="2681407" y="4491265"/>
            <a:ext cx="2179274" cy="2281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6164" y="368054"/>
            <a:ext cx="6910413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4000" b="1" i="1" dirty="0" smtClean="0">
                <a:solidFill>
                  <a:srgbClr val="C00000"/>
                </a:solidFill>
                <a:cs typeface="B Badr" panose="00000400000000000000" pitchFamily="2" charset="-78"/>
              </a:rPr>
              <a:t>                     معرفی فعالیت :</a:t>
            </a:r>
          </a:p>
          <a:p>
            <a:pPr algn="r"/>
            <a:r>
              <a:rPr lang="fa-IR" sz="32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اثر </a:t>
            </a:r>
            <a:r>
              <a:rPr lang="fa-IR" sz="3200" b="1" dirty="0" smtClean="0">
                <a:cs typeface="B Badr" panose="00000400000000000000" pitchFamily="2" charset="-78"/>
              </a:rPr>
              <a:t>روز نگار « مهر و ماه »</a:t>
            </a:r>
          </a:p>
          <a:p>
            <a:pPr algn="r"/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موضوع اثر</a:t>
            </a:r>
            <a:r>
              <a:rPr lang="fa-IR" sz="32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 </a:t>
            </a:r>
            <a:r>
              <a:rPr lang="fa-IR" sz="3200" b="1" dirty="0" smtClean="0">
                <a:cs typeface="B Badr" panose="00000400000000000000" pitchFamily="2" charset="-78"/>
              </a:rPr>
              <a:t>تخصصی مهدویت و کودک می‌باشد. </a:t>
            </a:r>
          </a:p>
          <a:p>
            <a:pPr algn="r"/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قالب این محصول </a:t>
            </a:r>
            <a:r>
              <a:rPr lang="fa-IR" sz="3200" b="1" dirty="0" smtClean="0">
                <a:cs typeface="B Badr" panose="00000400000000000000" pitchFamily="2" charset="-78"/>
              </a:rPr>
              <a:t>در قطع </a:t>
            </a:r>
            <a:r>
              <a:rPr lang="fa-IR" sz="3200" b="1" dirty="0">
                <a:cs typeface="B Badr" panose="00000400000000000000" pitchFamily="2" charset="-78"/>
              </a:rPr>
              <a:t>خشتی(شومیز) </a:t>
            </a:r>
            <a:r>
              <a:rPr lang="fa-IR" sz="3200" b="1" dirty="0" smtClean="0">
                <a:cs typeface="B Badr" panose="00000400000000000000" pitchFamily="2" charset="-78"/>
              </a:rPr>
              <a:t>چاپ شده،</a:t>
            </a: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 </a:t>
            </a:r>
          </a:p>
          <a:p>
            <a:pPr algn="r"/>
            <a:r>
              <a:rPr lang="fa-IR" sz="32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مخاطب آن</a:t>
            </a:r>
            <a:r>
              <a:rPr lang="fa-IR" sz="3200" b="1" dirty="0" smtClean="0">
                <a:cs typeface="B Badr" panose="00000400000000000000" pitchFamily="2" charset="-78"/>
              </a:rPr>
              <a:t> دانش‌آموزان دختر و پسر، دوره اول و دوم     ابتدایی، با </a:t>
            </a:r>
            <a:r>
              <a:rPr lang="fa-IR" sz="3200" b="1" dirty="0">
                <a:cs typeface="B Badr" panose="00000400000000000000" pitchFamily="2" charset="-78"/>
              </a:rPr>
              <a:t>هر نوع </a:t>
            </a:r>
            <a:r>
              <a:rPr lang="fa-IR" sz="3200" b="1" dirty="0" smtClean="0">
                <a:cs typeface="B Badr" panose="00000400000000000000" pitchFamily="2" charset="-78"/>
              </a:rPr>
              <a:t>بهره </a:t>
            </a:r>
            <a:r>
              <a:rPr lang="fa-IR" sz="3200" b="1" dirty="0">
                <a:cs typeface="B Badr" panose="00000400000000000000" pitchFamily="2" charset="-78"/>
              </a:rPr>
              <a:t>هوشی و سلامت </a:t>
            </a:r>
            <a:r>
              <a:rPr lang="fa-IR" sz="3200" b="1" dirty="0" smtClean="0">
                <a:cs typeface="B Badr" panose="00000400000000000000" pitchFamily="2" charset="-78"/>
              </a:rPr>
              <a:t>جسمی،</a:t>
            </a:r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solidFill>
                  <a:srgbClr val="800080"/>
                </a:solidFill>
                <a:cs typeface="B Badr" panose="00000400000000000000" pitchFamily="2" charset="-78"/>
              </a:rPr>
              <a:t> </a:t>
            </a:r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در 5 جلد متفاوت تهیه </a:t>
            </a:r>
            <a:r>
              <a:rPr lang="fa-IR" sz="3200" b="1" dirty="0">
                <a:cs typeface="B Badr" panose="00000400000000000000" pitchFamily="2" charset="-78"/>
              </a:rPr>
              <a:t>و تدوین </a:t>
            </a:r>
            <a:r>
              <a:rPr lang="fa-IR" sz="3200" b="1" dirty="0" smtClean="0">
                <a:cs typeface="B Badr" panose="00000400000000000000" pitchFamily="2" charset="-78"/>
              </a:rPr>
              <a:t>گردیده است.</a:t>
            </a:r>
            <a:endParaRPr lang="fa-IR" sz="3200" b="1" dirty="0">
              <a:cs typeface="B Badr" panose="00000400000000000000" pitchFamily="2" charset="-78"/>
            </a:endParaRPr>
          </a:p>
          <a:p>
            <a:pPr algn="r"/>
            <a:endParaRPr lang="fa-IR" sz="3200" b="1" dirty="0" smtClean="0">
              <a:cs typeface="B Badr" panose="00000400000000000000" pitchFamily="2" charset="-78"/>
            </a:endParaRPr>
          </a:p>
          <a:p>
            <a:pPr algn="r"/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  </a:t>
            </a:r>
            <a:endParaRPr lang="en-US" sz="3200" b="1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4707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4769"/>
          </a:xfrm>
        </p:spPr>
        <p:txBody>
          <a:bodyPr>
            <a:normAutofit fontScale="90000"/>
          </a:bodyPr>
          <a:lstStyle/>
          <a:p>
            <a:pPr algn="r"/>
            <a:r>
              <a:rPr lang="fa-IR" b="1" i="1" dirty="0">
                <a:cs typeface="B Badr" panose="00000400000000000000" pitchFamily="2" charset="-78"/>
              </a:rPr>
              <a:t> </a:t>
            </a:r>
            <a:r>
              <a:rPr lang="fa-IR" b="1" i="1" dirty="0" smtClean="0">
                <a:solidFill>
                  <a:schemeClr val="accent2"/>
                </a:solidFill>
                <a:cs typeface="B Badr" panose="00000400000000000000" pitchFamily="2" charset="-78"/>
              </a:rPr>
              <a:t> </a:t>
            </a:r>
            <a:r>
              <a:rPr lang="fa-IR" b="1" i="1" dirty="0">
                <a:solidFill>
                  <a:schemeClr val="accent2"/>
                </a:solidFill>
                <a:cs typeface="B Badr" panose="00000400000000000000" pitchFamily="2" charset="-78"/>
              </a:rPr>
              <a:t>لوازم اجرای </a:t>
            </a:r>
            <a:r>
              <a:rPr lang="fa-IR" b="1" i="1" dirty="0" smtClean="0">
                <a:solidFill>
                  <a:schemeClr val="accent2"/>
                </a:solidFill>
                <a:cs typeface="B Badr" panose="00000400000000000000" pitchFamily="2" charset="-78"/>
              </a:rPr>
              <a:t>طرح :</a:t>
            </a:r>
            <a:r>
              <a:rPr lang="fa-IR" b="1" i="1" dirty="0">
                <a:cs typeface="B Badr" panose="00000400000000000000" pitchFamily="2" charset="-78"/>
              </a:rPr>
              <a:t/>
            </a:r>
            <a:br>
              <a:rPr lang="fa-IR" b="1" i="1" dirty="0">
                <a:cs typeface="B Badr" panose="00000400000000000000" pitchFamily="2" charset="-78"/>
              </a:rPr>
            </a:br>
            <a:r>
              <a:rPr lang="en-US" b="1" i="1" dirty="0">
                <a:cs typeface="B Badr" panose="00000400000000000000" pitchFamily="2" charset="-78"/>
              </a:rPr>
              <a:t/>
            </a:r>
            <a:br>
              <a:rPr lang="en-US" b="1" i="1" dirty="0">
                <a:cs typeface="B Badr" panose="00000400000000000000" pitchFamily="2" charset="-78"/>
              </a:rPr>
            </a:b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147307" y="1234472"/>
            <a:ext cx="9694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* استفاده از کتب تخصصی مهدویت وجمع‌آوری آیات و روایات مهدوی </a:t>
            </a:r>
            <a:r>
              <a:rPr lang="fa-IR" sz="2800" b="1" dirty="0">
                <a:cs typeface="B Badr" panose="00000400000000000000" pitchFamily="2" charset="-78"/>
              </a:rPr>
              <a:t>و</a:t>
            </a:r>
            <a:r>
              <a:rPr lang="fa-IR" sz="2800" b="1" dirty="0" smtClean="0">
                <a:cs typeface="B Badr" panose="00000400000000000000" pitchFamily="2" charset="-78"/>
              </a:rPr>
              <a:t>کتب کودک، 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77334" y="1902320"/>
            <a:ext cx="9250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 * فضای مجازی و نرم افزارهای معارف مهدوی ومطالب مربوط به حوزه کودکان، 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8" t="-1431" r="-421" b="-447"/>
          <a:stretch/>
        </p:blipFill>
        <p:spPr>
          <a:xfrm>
            <a:off x="9841761" y="2795749"/>
            <a:ext cx="840540" cy="8446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79669" y="4624340"/>
            <a:ext cx="5827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سیستم </a:t>
            </a:r>
            <a:r>
              <a:rPr lang="fa-IR" sz="2800" b="1" dirty="0">
                <a:cs typeface="B Badr" panose="00000400000000000000" pitchFamily="2" charset="-78"/>
              </a:rPr>
              <a:t>رایانه جهت ثبت و نگارش نهایی </a:t>
            </a:r>
            <a:r>
              <a:rPr lang="fa-IR" sz="2800" b="1" dirty="0" smtClean="0">
                <a:cs typeface="B Badr" panose="00000400000000000000" pitchFamily="2" charset="-78"/>
              </a:rPr>
              <a:t>مطالب،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65713" y="2592286"/>
            <a:ext cx="6586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* ارتباط با کارشناسان حوزه مهدویت و کودک و نوجوان، 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-339871" y="5695767"/>
            <a:ext cx="9905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772381" y="3286423"/>
            <a:ext cx="700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مکان </a:t>
            </a:r>
            <a:r>
              <a:rPr lang="fa-IR" sz="2800" b="1" dirty="0">
                <a:cs typeface="B Badr" panose="00000400000000000000" pitchFamily="2" charset="-78"/>
              </a:rPr>
              <a:t>برگزاری جلسات با ارزیابان و کارشناسان و </a:t>
            </a:r>
            <a:r>
              <a:rPr lang="fa-IR" sz="2800" b="1" dirty="0" smtClean="0">
                <a:cs typeface="B Badr" panose="00000400000000000000" pitchFamily="2" charset="-78"/>
              </a:rPr>
              <a:t>تصویرگر،</a:t>
            </a:r>
            <a:endParaRPr lang="fa-IR" sz="2800" b="1" dirty="0">
              <a:cs typeface="B Badr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76680" y="3834630"/>
            <a:ext cx="700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a-IR" sz="2800" b="1" dirty="0">
              <a:cs typeface="B Badr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2182" y="3944782"/>
            <a:ext cx="5526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b="1" dirty="0" smtClean="0">
                <a:cs typeface="B Badr" panose="00000400000000000000" pitchFamily="2" charset="-78"/>
              </a:rPr>
              <a:t>    </a:t>
            </a:r>
            <a:r>
              <a:rPr lang="fa-IR" sz="2800" b="1" dirty="0" smtClean="0">
                <a:cs typeface="B Badr" panose="00000400000000000000" pitchFamily="2" charset="-78"/>
              </a:rPr>
              <a:t>*</a:t>
            </a:r>
            <a:r>
              <a:rPr lang="fa-IR" b="1" dirty="0" smtClean="0">
                <a:cs typeface="B Badr" panose="00000400000000000000" pitchFamily="2" charset="-78"/>
              </a:rPr>
              <a:t> </a:t>
            </a:r>
            <a:r>
              <a:rPr lang="fa-IR" sz="2800" b="1" dirty="0" smtClean="0">
                <a:cs typeface="B Badr" panose="00000400000000000000" pitchFamily="2" charset="-78"/>
              </a:rPr>
              <a:t>لوازم </a:t>
            </a:r>
            <a:r>
              <a:rPr lang="fa-IR" sz="2800" b="1" dirty="0">
                <a:cs typeface="B Badr" panose="00000400000000000000" pitchFamily="2" charset="-78"/>
              </a:rPr>
              <a:t>یادداشت برداری و پیش نویس </a:t>
            </a:r>
            <a:r>
              <a:rPr lang="fa-IR" sz="2800" b="1" dirty="0" smtClean="0">
                <a:cs typeface="B Badr" panose="00000400000000000000" pitchFamily="2" charset="-78"/>
              </a:rPr>
              <a:t>مطالب،</a:t>
            </a:r>
            <a:endParaRPr lang="fa-IR" sz="2800" b="1" dirty="0">
              <a:cs typeface="B Badr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9" t="2760" r="3756" b="3084"/>
          <a:stretch/>
        </p:blipFill>
        <p:spPr>
          <a:xfrm>
            <a:off x="9883122" y="3655619"/>
            <a:ext cx="799180" cy="7022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21" y="4357850"/>
            <a:ext cx="802343" cy="67955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55074" y="5293058"/>
            <a:ext cx="810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دریافت </a:t>
            </a:r>
            <a:r>
              <a:rPr lang="fa-IR" sz="2800" b="1" dirty="0">
                <a:cs typeface="B Badr" panose="00000400000000000000" pitchFamily="2" charset="-78"/>
              </a:rPr>
              <a:t>مجوز چاپ و نشر از حوزه علمیه قم و مرکز تخصصی </a:t>
            </a:r>
            <a:r>
              <a:rPr lang="fa-IR" sz="2800" b="1" dirty="0" smtClean="0">
                <a:cs typeface="B Badr" panose="00000400000000000000" pitchFamily="2" charset="-78"/>
              </a:rPr>
              <a:t>مهدویت، </a:t>
            </a:r>
            <a:endParaRPr lang="fa-IR" sz="2800" b="1" dirty="0">
              <a:cs typeface="B Badr" panose="000004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6914" y="6048494"/>
            <a:ext cx="8341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b="1" dirty="0" smtClean="0">
                <a:cs typeface="B Badr" panose="00000400000000000000" pitchFamily="2" charset="-78"/>
              </a:rPr>
              <a:t>* هماهنگی </a:t>
            </a:r>
            <a:r>
              <a:rPr lang="fa-IR" sz="2800" b="1" dirty="0">
                <a:cs typeface="B Badr" panose="00000400000000000000" pitchFamily="2" charset="-78"/>
              </a:rPr>
              <a:t>با انتشارات بنیاد فرهنگی مهدی </a:t>
            </a:r>
            <a:r>
              <a:rPr lang="fa-IR" sz="2800" b="1" dirty="0" smtClean="0">
                <a:cs typeface="B Badr" panose="00000400000000000000" pitchFamily="2" charset="-78"/>
              </a:rPr>
              <a:t>موعود</a:t>
            </a:r>
            <a:r>
              <a:rPr lang="fa-IR" sz="1600" dirty="0" smtClean="0">
                <a:cs typeface="B Badr" panose="00000400000000000000" pitchFamily="2" charset="-78"/>
              </a:rPr>
              <a:t>(عجل‌الله) </a:t>
            </a:r>
            <a:r>
              <a:rPr lang="fa-IR" sz="2800" b="1" dirty="0">
                <a:cs typeface="B Badr" panose="00000400000000000000" pitchFamily="2" charset="-78"/>
              </a:rPr>
              <a:t>جهت چاپ و </a:t>
            </a:r>
            <a:r>
              <a:rPr lang="fa-IR" sz="2800" b="1" dirty="0" smtClean="0">
                <a:cs typeface="B Badr" panose="00000400000000000000" pitchFamily="2" charset="-78"/>
              </a:rPr>
              <a:t>نشر، </a:t>
            </a:r>
            <a:endParaRPr lang="en-US" sz="28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2" r="21734"/>
          <a:stretch/>
        </p:blipFill>
        <p:spPr>
          <a:xfrm>
            <a:off x="9883120" y="5013742"/>
            <a:ext cx="802345" cy="873467"/>
          </a:xfrm>
          <a:prstGeom prst="rect">
            <a:avLst/>
          </a:prstGeom>
        </p:spPr>
      </p:pic>
      <p:pic>
        <p:nvPicPr>
          <p:cNvPr id="24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120" y="5887209"/>
            <a:ext cx="802346" cy="9451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78" y="2000907"/>
            <a:ext cx="922123" cy="8049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739" y="1164162"/>
            <a:ext cx="947562" cy="8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25918" r="77931" b="18175"/>
          <a:stretch/>
        </p:blipFill>
        <p:spPr>
          <a:xfrm flipH="1">
            <a:off x="9604184" y="784512"/>
            <a:ext cx="2130663" cy="2225366"/>
          </a:xfrm>
          <a:prstGeom prst="ellipse">
            <a:avLst/>
          </a:prstGeom>
          <a:ln w="63500" cap="rnd">
            <a:solidFill>
              <a:schemeClr val="accent1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-1825" r="40101"/>
          <a:stretch/>
        </p:blipFill>
        <p:spPr>
          <a:xfrm flipH="1">
            <a:off x="6717382" y="810767"/>
            <a:ext cx="2112968" cy="2129731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0" y="810767"/>
            <a:ext cx="1959074" cy="2129732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Rounded Rectangle 18"/>
          <p:cNvSpPr/>
          <p:nvPr/>
        </p:nvSpPr>
        <p:spPr>
          <a:xfrm>
            <a:off x="6439988" y="3069155"/>
            <a:ext cx="2692723" cy="360773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</a:t>
            </a:r>
            <a:r>
              <a:rPr lang="fa-IR" sz="20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حجه </a:t>
            </a:r>
            <a:r>
              <a:rPr lang="fa-IR" sz="2000" b="1" dirty="0">
                <a:solidFill>
                  <a:srgbClr val="FFFF00"/>
                </a:solidFill>
                <a:cs typeface="B Badr" panose="00000400000000000000" pitchFamily="2" charset="-78"/>
              </a:rPr>
              <a:t>الاسلام محمد حسن </a:t>
            </a:r>
            <a:r>
              <a:rPr lang="fa-IR" sz="20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  مهدوی </a:t>
            </a:r>
            <a:r>
              <a:rPr lang="fa-IR" sz="2000" b="1" dirty="0">
                <a:solidFill>
                  <a:srgbClr val="FFFF00"/>
                </a:solidFill>
                <a:cs typeface="B Badr" panose="00000400000000000000" pitchFamily="2" charset="-78"/>
              </a:rPr>
              <a:t>نیا 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مدیر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اجرایی مرکز تخصصی مهدویت 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موسس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اولین مهد و پیش دبستانی </a:t>
            </a:r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مهدوی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با عنوان </a:t>
            </a:r>
            <a:endParaRPr lang="fa-IR" sz="2000" b="1" dirty="0" smtClean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«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یاران آفتاب</a:t>
            </a:r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»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از اساتید مرکز تخصصی مهدویت و کارشناس. </a:t>
            </a:r>
            <a:endParaRPr lang="fa-IR" sz="20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ارزیاب و مدیر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اجرایی روز نگار مهر و ماه </a:t>
            </a:r>
            <a:endParaRPr lang="en-US" sz="2000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329360" y="3069155"/>
            <a:ext cx="2661436" cy="360162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حجه </a:t>
            </a:r>
            <a:r>
              <a:rPr lang="fa-IR" sz="2000" b="1" dirty="0">
                <a:solidFill>
                  <a:srgbClr val="FFFF00"/>
                </a:solidFill>
                <a:cs typeface="B Badr" panose="00000400000000000000" pitchFamily="2" charset="-78"/>
              </a:rPr>
              <a:t>الاسلام محمد </a:t>
            </a:r>
            <a:r>
              <a:rPr lang="fa-IR" sz="2000" b="1" dirty="0" smtClean="0">
                <a:solidFill>
                  <a:srgbClr val="FFFF00"/>
                </a:solidFill>
                <a:cs typeface="B Badr" panose="00000400000000000000" pitchFamily="2" charset="-78"/>
              </a:rPr>
              <a:t>یوسفیان</a:t>
            </a:r>
            <a:endParaRPr lang="fa-IR" sz="2000" b="1" dirty="0">
              <a:solidFill>
                <a:srgbClr val="FFFF00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مدیر واحد کودک و نوجوان مرکز تخصصی مهدویت 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مؤلف و نویسنده چندین عنوان کتاب کودک و نوجوان با موضوع مهدوی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از اساتید مرکز تخصصی مهدویت و کارشناس. 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ارزیاب مجموعه‌های مهرو ماه</a:t>
            </a:r>
            <a:endParaRPr lang="fa-IR" sz="20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54400" y="3069155"/>
            <a:ext cx="2777067" cy="36077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a-IR" sz="20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سرکار خانم فاطمه سردهی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دانش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آموخته سطح </a:t>
            </a:r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دو جامعه الزهرا</a:t>
            </a:r>
            <a:r>
              <a:rPr lang="fa-IR" sz="1600" dirty="0" smtClean="0">
                <a:solidFill>
                  <a:schemeClr val="tx1"/>
                </a:solidFill>
                <a:cs typeface="B Badr" panose="00000400000000000000" pitchFamily="2" charset="-78"/>
              </a:rPr>
              <a:t>(سلام‌الله‌علیها</a:t>
            </a:r>
            <a:r>
              <a:rPr lang="fa-IR" sz="1600" dirty="0">
                <a:solidFill>
                  <a:schemeClr val="tx1"/>
                </a:solidFill>
                <a:cs typeface="B Badr" panose="00000400000000000000" pitchFamily="2" charset="-78"/>
              </a:rPr>
              <a:t>)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 * فرهنگی ومعاون </a:t>
            </a:r>
            <a:r>
              <a:rPr lang="fa-IR" sz="2000" b="1" dirty="0">
                <a:solidFill>
                  <a:schemeClr val="tx1"/>
                </a:solidFill>
                <a:cs typeface="B Badr" panose="00000400000000000000" pitchFamily="2" charset="-78"/>
              </a:rPr>
              <a:t>پرورشی دبیرستان معارف </a:t>
            </a:r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هدی </a:t>
            </a:r>
            <a:endParaRPr lang="fa-IR" sz="20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مولف 5 جلد روز نگار دانش آموزی  « مهر و ماه»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مؤلف کتب کار پیش دبستان</a:t>
            </a:r>
          </a:p>
          <a:p>
            <a:pPr algn="r"/>
            <a:endParaRPr lang="fa-IR" sz="20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endParaRPr lang="fa-IR" sz="2000" b="1" dirty="0" smtClean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endParaRPr lang="fa-IR" sz="2000" b="1" dirty="0" smtClean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6992" y="3069155"/>
            <a:ext cx="2794820" cy="36016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a-IR" sz="2000" b="1" dirty="0" smtClean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rgbClr val="FF0000"/>
                </a:solidFill>
                <a:cs typeface="B Badr" panose="00000400000000000000" pitchFamily="2" charset="-78"/>
              </a:rPr>
              <a:t>سرکار خانم زهره باشیان  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دانش آموخته مقطع کارشناس ارشد علوم قرآن و حدیث و سطح دو جامعه الزهرا </a:t>
            </a:r>
            <a:r>
              <a:rPr lang="fa-IR" sz="1600" dirty="0">
                <a:solidFill>
                  <a:schemeClr val="tx1"/>
                </a:solidFill>
                <a:cs typeface="B Badr" panose="00000400000000000000" pitchFamily="2" charset="-78"/>
              </a:rPr>
              <a:t>(سلام‌الله‌علیها)</a:t>
            </a:r>
            <a:endParaRPr lang="fa-IR" sz="2000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فرهنگی و دبیر هنرستان عبداللهی راد 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مولف 5 جلد روز نگار دانش آموزی « مهر و ماه »</a:t>
            </a:r>
          </a:p>
          <a:p>
            <a:pPr algn="r"/>
            <a:r>
              <a:rPr lang="fa-IR" sz="20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* مؤلف کتب کار پیش دبستان</a:t>
            </a:r>
          </a:p>
          <a:p>
            <a:pPr algn="r"/>
            <a:endParaRPr lang="fa-IR" sz="2000" b="1" dirty="0">
              <a:solidFill>
                <a:schemeClr val="tx1"/>
              </a:solidFill>
              <a:cs typeface="B Badr" panose="00000400000000000000" pitchFamily="2" charset="-78"/>
            </a:endParaRPr>
          </a:p>
          <a:p>
            <a:pPr algn="r"/>
            <a:endParaRPr lang="en-US" sz="2000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r="1021" b="30864"/>
          <a:stretch/>
        </p:blipFill>
        <p:spPr>
          <a:xfrm>
            <a:off x="3844680" y="810767"/>
            <a:ext cx="1941290" cy="2129732"/>
          </a:xfrm>
          <a:prstGeom prst="ellipse">
            <a:avLst/>
          </a:prstGeom>
          <a:ln w="63500" cap="rnd">
            <a:solidFill>
              <a:schemeClr val="accent1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74044" y="204421"/>
            <a:ext cx="7958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4000" b="1" dirty="0" smtClean="0">
                <a:solidFill>
                  <a:schemeClr val="accent3"/>
                </a:solidFill>
                <a:cs typeface="B Badr" panose="00000400000000000000" pitchFamily="2" charset="-78"/>
              </a:rPr>
              <a:t>تیم کاری و همکاران </a:t>
            </a:r>
            <a:endParaRPr lang="en-US" sz="4000" b="1" dirty="0">
              <a:solidFill>
                <a:schemeClr val="accent3"/>
              </a:solidFill>
              <a:cs typeface="B Bad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33658" r="73796" b="32131"/>
          <a:stretch/>
        </p:blipFill>
        <p:spPr>
          <a:xfrm>
            <a:off x="6962557" y="77296"/>
            <a:ext cx="672684" cy="70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22514"/>
            <a:ext cx="973776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3200" i="1" dirty="0" smtClean="0">
                <a:solidFill>
                  <a:srgbClr val="C00000"/>
                </a:solidFill>
                <a:cs typeface="B Badr" panose="00000400000000000000" pitchFamily="2" charset="-78"/>
              </a:rPr>
              <a:t>    </a:t>
            </a:r>
            <a:r>
              <a:rPr lang="fa-IR" sz="3600" b="1" i="1" dirty="0" smtClean="0">
                <a:solidFill>
                  <a:srgbClr val="FF0000"/>
                </a:solidFill>
                <a:cs typeface="B Badr" panose="00000400000000000000" pitchFamily="2" charset="-78"/>
              </a:rPr>
              <a:t>ویژگی‌های تیم کاری و همکاران</a:t>
            </a:r>
          </a:p>
          <a:p>
            <a:pPr algn="r"/>
            <a:endParaRPr lang="fa-IR" sz="3200" i="1" dirty="0" smtClean="0">
              <a:solidFill>
                <a:srgbClr val="C00000"/>
              </a:solidFill>
              <a:cs typeface="B Badr" panose="00000400000000000000" pitchFamily="2" charset="-78"/>
            </a:endParaRPr>
          </a:p>
          <a:p>
            <a:pPr algn="r"/>
            <a:r>
              <a:rPr lang="fa-IR" sz="3200" i="1" dirty="0">
                <a:solidFill>
                  <a:srgbClr val="C00000"/>
                </a:solidFill>
                <a:cs typeface="B Badr" panose="00000400000000000000" pitchFamily="2" charset="-78"/>
              </a:rPr>
              <a:t> </a:t>
            </a:r>
            <a:r>
              <a:rPr lang="fa-IR" sz="3200" b="1" dirty="0" smtClean="0">
                <a:cs typeface="B Badr" panose="00000400000000000000" pitchFamily="2" charset="-78"/>
              </a:rPr>
              <a:t>* کارشناس مباحث مهدوی و یا حداقل گذراندن دوره‌های تکمیلی معارف </a:t>
            </a:r>
            <a:r>
              <a:rPr lang="en-US" sz="3200" b="1" dirty="0" smtClean="0">
                <a:cs typeface="B Badr" panose="00000400000000000000" pitchFamily="2" charset="-78"/>
              </a:rPr>
              <a:t>  </a:t>
            </a: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     مهدوی در مرکز تخصصی مهدویت قم، </a:t>
            </a:r>
          </a:p>
          <a:p>
            <a:pPr algn="r"/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* آشنا با خصوصیات و نیازهای کودکان برای تولید محتوا برای دانش آموزان،</a:t>
            </a:r>
          </a:p>
          <a:p>
            <a:pPr algn="r"/>
            <a:endParaRPr lang="fa-IR" sz="3200" b="1" dirty="0">
              <a:cs typeface="B Badr" panose="00000400000000000000" pitchFamily="2" charset="-78"/>
            </a:endParaRP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* آشنا با کار تألیف و تدوین محتوا برای کودکان و نوجوانان،  </a:t>
            </a:r>
          </a:p>
          <a:p>
            <a:pPr algn="r"/>
            <a:r>
              <a:rPr lang="fa-IR" sz="3200" b="1" dirty="0" smtClean="0">
                <a:cs typeface="B Badr" panose="00000400000000000000" pitchFamily="2" charset="-78"/>
              </a:rPr>
              <a:t> </a:t>
            </a:r>
            <a:endParaRPr lang="fa-IR" sz="3200" b="1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113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012" y="1062221"/>
            <a:ext cx="3134068" cy="410946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5" t="-1868" r="21807" b="1868"/>
          <a:stretch/>
        </p:blipFill>
        <p:spPr>
          <a:xfrm>
            <a:off x="510639" y="1062221"/>
            <a:ext cx="3111335" cy="38150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8089" y="185736"/>
            <a:ext cx="10358438" cy="7286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600" b="1" dirty="0" smtClean="0">
                <a:solidFill>
                  <a:srgbClr val="FF0000"/>
                </a:solidFill>
                <a:latin typeface="Abo-thar" panose="05010101010101010101" pitchFamily="2" charset="2"/>
                <a:cs typeface="B Badr" panose="00000400000000000000" pitchFamily="2" charset="-78"/>
              </a:rPr>
              <a:t>نهادهای مرتبط با طرح  « مهر و ماه » </a:t>
            </a:r>
            <a:endParaRPr lang="en-US" sz="3600" b="1" dirty="0">
              <a:solidFill>
                <a:srgbClr val="FF0000"/>
              </a:solidFill>
              <a:latin typeface="Abo-thar" panose="05010101010101010101" pitchFamily="2" charset="2"/>
              <a:cs typeface="B Badr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7" t="11779" r="11536" b="12452"/>
          <a:stretch/>
        </p:blipFill>
        <p:spPr>
          <a:xfrm>
            <a:off x="7173040" y="1018582"/>
            <a:ext cx="2493020" cy="3360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5079" y="4337434"/>
            <a:ext cx="296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>
                <a:latin typeface="Arial Black" panose="020B0A04020102020204" pitchFamily="34" charset="0"/>
                <a:cs typeface="B Arshia" panose="00000400000000000000" pitchFamily="2" charset="-78"/>
              </a:rPr>
              <a:t>واحد کودک و نوجوان </a:t>
            </a:r>
          </a:p>
          <a:p>
            <a:pPr algn="ctr"/>
            <a:r>
              <a:rPr lang="fa-IR" sz="2400" dirty="0" smtClean="0">
                <a:latin typeface="Arial Black" panose="020B0A04020102020204" pitchFamily="34" charset="0"/>
                <a:cs typeface="B Arshia" panose="00000400000000000000" pitchFamily="2" charset="-78"/>
              </a:rPr>
              <a:t>مرکز مهدویت قم </a:t>
            </a:r>
            <a:endParaRPr lang="en-US" sz="2400" dirty="0">
              <a:latin typeface="Arial Black" panose="020B0A04020102020204" pitchFamily="34" charset="0"/>
              <a:cs typeface="B Arshi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41904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7566" y="182881"/>
            <a:ext cx="10442666" cy="6398542"/>
          </a:xfrm>
        </p:spPr>
        <p:txBody>
          <a:bodyPr>
            <a:normAutofit fontScale="90000"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fa-IR" sz="24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         </a:t>
            </a:r>
            <a:r>
              <a:rPr lang="fa-IR" sz="3100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* </a:t>
            </a:r>
            <a:r>
              <a:rPr lang="fa-IR" b="1" dirty="0" smtClean="0">
                <a:solidFill>
                  <a:srgbClr val="C00000"/>
                </a:solidFill>
                <a:cs typeface="B Badr" panose="00000400000000000000" pitchFamily="2" charset="-78"/>
              </a:rPr>
              <a:t>مراحل اجرا و تولید محصول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1. شرکت در دوره‌های تکمیلی مهدویت در بخش فارغ التحصیلان جامعه الزهرا</a:t>
            </a:r>
            <a:r>
              <a:rPr lang="fa-IR" sz="1800" dirty="0" smtClean="0">
                <a:solidFill>
                  <a:schemeClr val="tx1"/>
                </a:solidFill>
                <a:cs typeface="B Badr" panose="00000400000000000000" pitchFamily="2" charset="-78"/>
              </a:rPr>
              <a:t>(سلام‌الله‌علیها</a:t>
            </a:r>
            <a:r>
              <a:rPr lang="fa-IR" sz="18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)</a:t>
            </a:r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/>
            </a:r>
            <a:b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>
                <a:solidFill>
                  <a:schemeClr val="tx1"/>
                </a:solidFill>
                <a:cs typeface="B Badr" panose="00000400000000000000" pitchFamily="2" charset="-78"/>
              </a:rPr>
              <a:t>2. طرح نیاز به کار جدّی و اثر بخش در زمینه آشنایی کودکان با مباحث مهدوی در کلاس‌ها 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/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3. دعوت استاد یوسفیان از فارغ التحصیلان دوره برای همکاری با واحد کودک و نوجوان مرکز تخصصی مهدویت،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4. تشکیل جلسات مستمر در واحد کودک و نوجوان مرکز تخصصی و بررسی طرح ها و ایده‌های متفاوت و متنوع،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5. انتخاب طرح « روزنگار دانش آموزی مهر و ماه »، 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6. تعیین اعضای تیم،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7. تشکیل جلسات مداوم درباره چگونگی انجام کار و تقسیم کار،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8. تعیین مخاطبان اصلی کار (پایه دوم ابتدایی تا ششم)،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9 . تعیین سیر مطالب مهدوی در جلد اول،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10. تعیین قالب‌های ارائه محتوا در روزنگار؛ معما، جدول، شعر، حکایت، لطیفه، نقاشی ...،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11. ارائه کار به صورت هفتگی و ماهانه به ارزیابان و نقد و بررسی مداوم در کارگروه،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12.بازنویسی نهایی و شروع جلسات با تصویرگر،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13. چاپ و انتشار اثر در انتشارات بنیاد فرهنگی مهدی موعود</a:t>
            </a:r>
            <a:r>
              <a:rPr lang="fa-IR" sz="1800" dirty="0" smtClean="0">
                <a:solidFill>
                  <a:schemeClr val="tx1"/>
                </a:solidFill>
                <a:cs typeface="B Badr" panose="00000400000000000000" pitchFamily="2" charset="-78"/>
              </a:rPr>
              <a:t>(عجل‌الله)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،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14. انتقال به نمایندگی‌های بنیاد فرهنگی مهدی موعود</a:t>
            </a:r>
            <a:r>
              <a:rPr lang="fa-IR" sz="1800" dirty="0" smtClean="0">
                <a:solidFill>
                  <a:schemeClr val="tx1"/>
                </a:solidFill>
                <a:cs typeface="B Badr" panose="00000400000000000000" pitchFamily="2" charset="-78"/>
              </a:rPr>
              <a:t>(عجل‌الله) </a:t>
            </a: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در سراسر کشور، </a:t>
            </a:r>
            <a:b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</a:br>
            <a:r>
              <a:rPr lang="fa-IR" sz="2400" b="1" dirty="0" smtClean="0">
                <a:solidFill>
                  <a:schemeClr val="tx1"/>
                </a:solidFill>
                <a:cs typeface="B Badr" panose="00000400000000000000" pitchFamily="2" charset="-78"/>
              </a:rPr>
              <a:t>15.  توزیع در دبستان‌های دوره اول و دوم شهرهای مختلف، </a:t>
            </a:r>
            <a:endParaRPr lang="en-US" sz="2400" b="1" dirty="0">
              <a:solidFill>
                <a:schemeClr val="tx1"/>
              </a:solidFill>
              <a:cs typeface="B Badr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9" b="70715"/>
          <a:stretch/>
        </p:blipFill>
        <p:spPr>
          <a:xfrm>
            <a:off x="2931366" y="2346200"/>
            <a:ext cx="1185398" cy="9313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34967" r="71955" b="36707"/>
          <a:stretch/>
        </p:blipFill>
        <p:spPr>
          <a:xfrm>
            <a:off x="429539" y="276806"/>
            <a:ext cx="1043904" cy="891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8" t="32592" r="37719" b="36290"/>
          <a:stretch/>
        </p:blipFill>
        <p:spPr>
          <a:xfrm>
            <a:off x="2317084" y="2811866"/>
            <a:ext cx="718785" cy="818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7" t="32098" r="-544" b="38272"/>
          <a:stretch/>
        </p:blipFill>
        <p:spPr>
          <a:xfrm>
            <a:off x="1225681" y="3304950"/>
            <a:ext cx="1009945" cy="835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4" t="68673" r="1779" b="-772"/>
          <a:stretch/>
        </p:blipFill>
        <p:spPr>
          <a:xfrm>
            <a:off x="790536" y="4240517"/>
            <a:ext cx="940118" cy="997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5" b="69599"/>
          <a:stretch/>
        </p:blipFill>
        <p:spPr>
          <a:xfrm>
            <a:off x="481431" y="5412052"/>
            <a:ext cx="1284137" cy="12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2466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1428</TotalTime>
  <Words>1032</Words>
  <Application>Microsoft Office PowerPoint</Application>
  <PresentationFormat>Widescreen</PresentationFormat>
  <Paragraphs>148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Abo-thar</vt:lpstr>
      <vt:lpstr>Andalus</vt:lpstr>
      <vt:lpstr>Arial</vt:lpstr>
      <vt:lpstr>Arial Black</vt:lpstr>
      <vt:lpstr>B Arshia</vt:lpstr>
      <vt:lpstr>B Badr</vt:lpstr>
      <vt:lpstr>B Lotus</vt:lpstr>
      <vt:lpstr>Bahnschrift SemiBold Condensed</vt:lpstr>
      <vt:lpstr>Trebuchet MS</vt:lpstr>
      <vt:lpstr>Wingdings</vt:lpstr>
      <vt:lpstr>Wingdings 3</vt:lpstr>
      <vt:lpstr>Facet</vt:lpstr>
      <vt:lpstr>بسم الله الرّحمن الرّحیم السلام علیک یا بقیه الله فی أرضه  </vt:lpstr>
      <vt:lpstr>PowerPoint Presentation</vt:lpstr>
      <vt:lpstr>PowerPoint Presentation</vt:lpstr>
      <vt:lpstr>PowerPoint Presentation</vt:lpstr>
      <vt:lpstr>  لوازم اجرای طرح :  </vt:lpstr>
      <vt:lpstr>PowerPoint Presentation</vt:lpstr>
      <vt:lpstr>PowerPoint Presentation</vt:lpstr>
      <vt:lpstr>PowerPoint Presentation</vt:lpstr>
      <vt:lpstr>         * مراحل اجرا و تولید محصول 1. شرکت در دوره‌های تکمیلی مهدویت در بخش فارغ التحصیلان جامعه الزهرا(سلام‌الله‌علیها) 2. طرح نیاز به کار جدّی و اثر بخش در زمینه آشنایی کودکان با مباحث مهدوی در کلاس‌ها  3. دعوت استاد یوسفیان از فارغ التحصیلان دوره برای همکاری با واحد کودک و نوجوان مرکز تخصصی مهدویت،  4. تشکیل جلسات مستمر در واحد کودک و نوجوان مرکز تخصصی و بررسی طرح ها و ایده‌های متفاوت و متنوع،  5. انتخاب طرح « روزنگار دانش آموزی مهر و ماه »،   6. تعیین اعضای تیم،  7. تشکیل جلسات مداوم درباره چگونگی انجام کار و تقسیم کار،  8. تعیین مخاطبان اصلی کار (پایه دوم ابتدایی تا ششم)، 9 . تعیین سیر مطالب مهدوی در جلد اول،  10. تعیین قالب‌های ارائه محتوا در روزنگار؛ معما، جدول، شعر، حکایت، لطیفه، نقاشی ...، 11. ارائه کار به صورت هفتگی و ماهانه به ارزیابان و نقد و بررسی مداوم در کارگروه، 12.بازنویسی نهایی و شروع جلسات با تصویرگر،  13. چاپ و انتشار اثر در انتشارات بنیاد فرهنگی مهدی موعود(عجل‌الله)، 14. انتقال به نمایندگی‌های بنیاد فرهنگی مهدی موعود(عجل‌الله) در سراسر کشور،  15.  توزیع در دبستان‌های دوره اول و دوم شهرهای مختلف، </vt:lpstr>
      <vt:lpstr>PowerPoint Presentation</vt:lpstr>
      <vt:lpstr>PowerPoint Presentation</vt:lpstr>
      <vt:lpstr>          اثرسنجی و بازخورد طرح :  </vt:lpstr>
      <vt:lpstr>PowerPoint Presentation</vt:lpstr>
      <vt:lpstr>جنبه های نو آورانه روز نگار « مهر و ماه »</vt:lpstr>
      <vt:lpstr>PowerPoint Presentation</vt:lpstr>
      <vt:lpstr>قابلیت توسعه  و تکثیر: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الرّحمن الرّحیم</dc:title>
  <dc:creator>Amin</dc:creator>
  <cp:lastModifiedBy>Administrator</cp:lastModifiedBy>
  <cp:revision>124</cp:revision>
  <dcterms:created xsi:type="dcterms:W3CDTF">2025-01-03T12:00:57Z</dcterms:created>
  <dcterms:modified xsi:type="dcterms:W3CDTF">2025-01-10T20:34:12Z</dcterms:modified>
</cp:coreProperties>
</file>