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72" r:id="rId8"/>
    <p:sldId id="262" r:id="rId9"/>
    <p:sldId id="263" r:id="rId10"/>
    <p:sldId id="264" r:id="rId11"/>
    <p:sldId id="265" r:id="rId12"/>
    <p:sldId id="266" r:id="rId13"/>
    <p:sldId id="267" r:id="rId14"/>
    <p:sldId id="268" r:id="rId15"/>
    <p:sldId id="269" r:id="rId16"/>
    <p:sldId id="270" r:id="rId17"/>
    <p:sldId id="273" r:id="rId1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6" d="100"/>
          <a:sy n="46" d="100"/>
        </p:scale>
        <p:origin x="-108" y="-5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384BDF-C737-466C-90E8-2EB01771C8D5}"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84BDF-C737-466C-90E8-2EB01771C8D5}"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A384BDF-C737-466C-90E8-2EB01771C8D5}"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F05D24-6814-4340-9D6A-0F75762F21E8}" type="slidenum">
              <a:rPr lang="fa-IR" smtClean="0"/>
              <a:t>‹#›</a:t>
            </a:fld>
            <a:endParaRPr lang="fa-I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84BDF-C737-466C-90E8-2EB01771C8D5}"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F05D24-6814-4340-9D6A-0F75762F21E8}" type="slidenum">
              <a:rPr lang="fa-IR" smtClean="0"/>
              <a:t>‹#›</a:t>
            </a:fld>
            <a:endParaRPr lang="fa-I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84BDF-C737-466C-90E8-2EB01771C8D5}"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A384BDF-C737-466C-90E8-2EB01771C8D5}"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F05D24-6814-4340-9D6A-0F75762F21E8}" type="slidenum">
              <a:rPr lang="fa-IR" smtClean="0"/>
              <a:t>‹#›</a:t>
            </a:fld>
            <a:endParaRPr lang="fa-I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384BDF-C737-466C-90E8-2EB01771C8D5}" type="datetimeFigureOut">
              <a:rPr lang="fa-IR" smtClean="0"/>
              <a:t>03/09/1446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84BDF-C737-466C-90E8-2EB01771C8D5}" type="datetimeFigureOut">
              <a:rPr lang="fa-IR" smtClean="0"/>
              <a:t>03/09/1446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A384BDF-C737-466C-90E8-2EB01771C8D5}" type="datetimeFigureOut">
              <a:rPr lang="fa-IR" smtClean="0"/>
              <a:t>03/09/1446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DF05D24-6814-4340-9D6A-0F75762F21E8}"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A384BDF-C737-466C-90E8-2EB01771C8D5}"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F05D24-6814-4340-9D6A-0F75762F21E8}" type="slidenum">
              <a:rPr lang="fa-IR" smtClean="0"/>
              <a:t>‹#›</a:t>
            </a:fld>
            <a:endParaRPr lang="fa-I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84BDF-C737-466C-90E8-2EB01771C8D5}"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DF05D24-6814-4340-9D6A-0F75762F21E8}" type="slidenum">
              <a:rPr lang="fa-IR" smtClean="0"/>
              <a:t>‹#›</a:t>
            </a:fld>
            <a:endParaRPr lang="fa-I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A384BDF-C737-466C-90E8-2EB01771C8D5}" type="datetimeFigureOut">
              <a:rPr lang="fa-IR" smtClean="0"/>
              <a:t>03/09/1446</a:t>
            </a:fld>
            <a:endParaRPr lang="fa-I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a-I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DF05D24-6814-4340-9D6A-0F75762F21E8}" type="slidenum">
              <a:rPr lang="fa-IR" smtClean="0"/>
              <a:t>‹#›</a:t>
            </a:fld>
            <a:endParaRPr lang="fa-I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84784"/>
          </a:xfrm>
        </p:spPr>
        <p:txBody>
          <a:bodyPr>
            <a:normAutofit fontScale="90000"/>
          </a:bodyPr>
          <a:lstStyle/>
          <a:p>
            <a:r>
              <a:rPr lang="fa-IR" sz="6600" dirty="0" smtClean="0">
                <a:cs typeface="B Nazanin" panose="00000400000000000000" pitchFamily="2" charset="-78"/>
              </a:rPr>
              <a:t>طرح سرای </a:t>
            </a:r>
            <a:r>
              <a:rPr lang="fa-IR" sz="6600" dirty="0" smtClean="0">
                <a:cs typeface="B Nazanin" panose="00000400000000000000" pitchFamily="2" charset="-78"/>
              </a:rPr>
              <a:t>دوستی</a:t>
            </a:r>
            <a:br>
              <a:rPr lang="fa-IR" sz="6600" dirty="0" smtClean="0">
                <a:cs typeface="B Nazanin" panose="00000400000000000000" pitchFamily="2" charset="-78"/>
              </a:rPr>
            </a:br>
            <a:r>
              <a:rPr lang="fa-IR" sz="6600" dirty="0" smtClean="0">
                <a:cs typeface="B Nazanin" panose="00000400000000000000" pitchFamily="2" charset="-78"/>
              </a:rPr>
              <a:t>(کافی شاپ دخترانه)</a:t>
            </a:r>
            <a:endParaRPr lang="fa-IR" sz="6600" dirty="0">
              <a:cs typeface="B Nazanin" panose="00000400000000000000" pitchFamily="2" charset="-78"/>
            </a:endParaRPr>
          </a:p>
        </p:txBody>
      </p:sp>
    </p:spTree>
    <p:extLst>
      <p:ext uri="{BB962C8B-B14F-4D97-AF65-F5344CB8AC3E}">
        <p14:creationId xmlns:p14="http://schemas.microsoft.com/office/powerpoint/2010/main" val="4116032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3140968"/>
            <a:ext cx="8352927" cy="3450696"/>
          </a:xfrm>
        </p:spPr>
        <p:txBody>
          <a:bodyPr>
            <a:normAutofit lnSpcReduction="10000"/>
          </a:bodyPr>
          <a:lstStyle/>
          <a:p>
            <a:pPr marL="0" indent="0" algn="just">
              <a:lnSpc>
                <a:spcPct val="115000"/>
              </a:lnSpc>
              <a:spcAft>
                <a:spcPts val="1000"/>
              </a:spcAft>
              <a:buNone/>
            </a:pPr>
            <a:r>
              <a:rPr lang="fa-IR" dirty="0">
                <a:latin typeface="Calibri"/>
                <a:ea typeface="Calibri"/>
                <a:cs typeface="B Nazanin"/>
              </a:rPr>
              <a:t>غرفه سوم با هدف توجه دادن به ورودی های انسان و تغذیه بذر درون چینش شده است.</a:t>
            </a:r>
            <a:endParaRPr lang="en-US" dirty="0">
              <a:latin typeface="Calibri"/>
              <a:ea typeface="Calibri"/>
              <a:cs typeface="Arial"/>
            </a:endParaRPr>
          </a:p>
          <a:p>
            <a:pPr marL="0" indent="0" algn="just">
              <a:lnSpc>
                <a:spcPct val="115000"/>
              </a:lnSpc>
              <a:spcAft>
                <a:spcPts val="1000"/>
              </a:spcAft>
              <a:buNone/>
            </a:pPr>
            <a:r>
              <a:rPr lang="fa-IR" dirty="0" smtClean="0">
                <a:latin typeface="Calibri"/>
                <a:ea typeface="Calibri"/>
                <a:cs typeface="B Nazanin"/>
              </a:rPr>
              <a:t>غرفه با کتابهای قدیمی به صورت کتابخانه فضاسازی شده است. و در آن چراغ </a:t>
            </a:r>
            <a:r>
              <a:rPr lang="fa-IR" dirty="0">
                <a:latin typeface="Calibri"/>
                <a:ea typeface="Calibri"/>
                <a:cs typeface="B Nazanin"/>
              </a:rPr>
              <a:t>مطالعه که نور آن نور علم را نشان می دهد و عینک که در شیشه های آن جملات تأمل برانگیز نوشته می شود استفاده شده است</a:t>
            </a:r>
            <a:r>
              <a:rPr lang="fa-IR" dirty="0" smtClean="0">
                <a:latin typeface="Calibri"/>
                <a:ea typeface="Calibri"/>
                <a:cs typeface="B Nazanin"/>
              </a:rPr>
              <a:t>.</a:t>
            </a:r>
          </a:p>
          <a:p>
            <a:pPr marL="0" indent="0" algn="just">
              <a:lnSpc>
                <a:spcPct val="115000"/>
              </a:lnSpc>
              <a:spcAft>
                <a:spcPts val="1000"/>
              </a:spcAft>
              <a:buNone/>
            </a:pPr>
            <a:r>
              <a:rPr lang="fa-IR" dirty="0" smtClean="0">
                <a:latin typeface="Calibri"/>
                <a:ea typeface="Calibri"/>
                <a:cs typeface="B Nazanin"/>
              </a:rPr>
              <a:t>برگه هایی با جملات تأمل برانگیز جهت مطالعه و اهمیت توجه به ورودی ها در آنجا قرار داده شده است.</a:t>
            </a:r>
          </a:p>
          <a:p>
            <a:pPr marL="0" indent="0" algn="just">
              <a:lnSpc>
                <a:spcPct val="115000"/>
              </a:lnSpc>
              <a:spcAft>
                <a:spcPts val="1000"/>
              </a:spcAft>
              <a:buNone/>
            </a:pPr>
            <a:r>
              <a:rPr lang="fa-IR" dirty="0" smtClean="0">
                <a:latin typeface="Calibri"/>
                <a:ea typeface="Calibri"/>
                <a:cs typeface="B Nazanin"/>
              </a:rPr>
              <a:t>در صورت جذب شدن مخاطب به این غرفه دوره تندخوانی و...برای آنها برگزار می شود.</a:t>
            </a:r>
            <a:endParaRPr lang="en-US" dirty="0">
              <a:effectLst/>
              <a:latin typeface="Calibri"/>
              <a:ea typeface="Calibri"/>
              <a:cs typeface="Arial"/>
            </a:endParaRPr>
          </a:p>
        </p:txBody>
      </p:sp>
      <p:sp>
        <p:nvSpPr>
          <p:cNvPr id="3" name="Title 2"/>
          <p:cNvSpPr>
            <a:spLocks noGrp="1"/>
          </p:cNvSpPr>
          <p:nvPr>
            <p:ph type="title"/>
          </p:nvPr>
        </p:nvSpPr>
        <p:spPr/>
        <p:txBody>
          <a:bodyPr/>
          <a:lstStyle/>
          <a:p>
            <a:r>
              <a:rPr lang="fa-IR" b="1" dirty="0">
                <a:latin typeface="Calibri"/>
                <a:ea typeface="Calibri"/>
                <a:cs typeface="B Nazanin"/>
              </a:rPr>
              <a:t>غرفه کتابخانه</a:t>
            </a:r>
            <a:endParaRPr lang="fa-IR" dirty="0"/>
          </a:p>
        </p:txBody>
      </p:sp>
    </p:spTree>
    <p:extLst>
      <p:ext uri="{BB962C8B-B14F-4D97-AF65-F5344CB8AC3E}">
        <p14:creationId xmlns:p14="http://schemas.microsoft.com/office/powerpoint/2010/main" val="1432533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2492896"/>
            <a:ext cx="8496943" cy="4026760"/>
          </a:xfrm>
        </p:spPr>
        <p:txBody>
          <a:bodyPr>
            <a:noAutofit/>
          </a:bodyPr>
          <a:lstStyle/>
          <a:p>
            <a:pPr marL="0" indent="0" algn="just">
              <a:lnSpc>
                <a:spcPct val="115000"/>
              </a:lnSpc>
              <a:spcAft>
                <a:spcPts val="1000"/>
              </a:spcAft>
              <a:buNone/>
            </a:pPr>
            <a:r>
              <a:rPr lang="fa-IR" sz="2200" dirty="0">
                <a:latin typeface="Calibri"/>
                <a:ea typeface="Calibri"/>
                <a:cs typeface="B Nazanin"/>
              </a:rPr>
              <a:t>غرفه چهارم با هدف توجه دادن به زمین وجودی و پرداختن به دل، خلوت با خود و محاسبه نفس فضاسازی شده است</a:t>
            </a:r>
            <a:r>
              <a:rPr lang="fa-IR" sz="2200" dirty="0" smtClean="0">
                <a:latin typeface="Calibri"/>
                <a:ea typeface="Calibri"/>
                <a:cs typeface="B Nazanin"/>
              </a:rPr>
              <a:t>.</a:t>
            </a:r>
          </a:p>
          <a:p>
            <a:pPr marL="0" indent="0" algn="just">
              <a:lnSpc>
                <a:spcPct val="115000"/>
              </a:lnSpc>
              <a:spcAft>
                <a:spcPts val="1000"/>
              </a:spcAft>
              <a:buNone/>
            </a:pPr>
            <a:r>
              <a:rPr lang="fa-IR" sz="2200" dirty="0" smtClean="0">
                <a:latin typeface="Calibri"/>
                <a:ea typeface="Calibri"/>
                <a:cs typeface="B Nazanin"/>
              </a:rPr>
              <a:t>در این غرفه به آنها توجه داده می شود که دل خود را کجا جا گذاشته ای به که و چه فروخته ای بیا و عهدی ببند و از نو شروع کن.</a:t>
            </a:r>
            <a:endParaRPr lang="en-US" sz="2200" dirty="0">
              <a:latin typeface="Calibri"/>
              <a:ea typeface="Calibri"/>
              <a:cs typeface="Arial"/>
            </a:endParaRPr>
          </a:p>
          <a:p>
            <a:pPr marL="0" indent="0" algn="just">
              <a:lnSpc>
                <a:spcPct val="115000"/>
              </a:lnSpc>
              <a:spcAft>
                <a:spcPts val="1000"/>
              </a:spcAft>
              <a:buNone/>
            </a:pPr>
            <a:r>
              <a:rPr lang="fa-IR" sz="2200" dirty="0">
                <a:latin typeface="Calibri"/>
                <a:ea typeface="Calibri"/>
                <a:cs typeface="B Nazanin"/>
              </a:rPr>
              <a:t>روی دیوارهای غرفه کاغذ دیواری هایی همراه با نوشته و اشعاری با خط خوش و دست نویس وجود دارد که حس و حال نوشتن و پرداختن به خود را دو چندان می کند. قسمت دیگری از غرفه با نورهایی </a:t>
            </a:r>
            <a:r>
              <a:rPr lang="fa-IR" sz="2200" dirty="0" smtClean="0">
                <a:latin typeface="Calibri"/>
                <a:ea typeface="Calibri"/>
                <a:cs typeface="B Nazanin"/>
              </a:rPr>
              <a:t>نورانی روشن شده تا نمایانگر </a:t>
            </a:r>
            <a:r>
              <a:rPr lang="fa-IR" sz="2200" dirty="0">
                <a:latin typeface="Calibri"/>
                <a:ea typeface="Calibri"/>
                <a:cs typeface="B Nazanin"/>
              </a:rPr>
              <a:t>توجه به روشنی درون می باشد. در آنجا قلم و دوات و دفترچه یادداشت قرار داده شده که او را به نوشتن تشویق می </a:t>
            </a:r>
            <a:r>
              <a:rPr lang="fa-IR" sz="2200" dirty="0" smtClean="0">
                <a:latin typeface="Calibri"/>
                <a:ea typeface="Calibri"/>
                <a:cs typeface="B Nazanin"/>
              </a:rPr>
              <a:t>کند </a:t>
            </a:r>
            <a:r>
              <a:rPr lang="fa-IR" sz="2200" dirty="0" smtClean="0">
                <a:effectLst/>
                <a:latin typeface="Calibri"/>
                <a:ea typeface="Calibri"/>
                <a:cs typeface="B Nazanin"/>
              </a:rPr>
              <a:t>و روی شلف های غرفه جملات تلنگری در قالب کاغذهای قلبی با مطالب تلنگرانه توجه به درون قرار داده شده است.</a:t>
            </a:r>
            <a:endParaRPr lang="en-US" sz="2200" dirty="0">
              <a:effectLst/>
              <a:latin typeface="Calibri"/>
              <a:ea typeface="Calibri"/>
              <a:cs typeface="Arial"/>
            </a:endParaRPr>
          </a:p>
        </p:txBody>
      </p:sp>
      <p:sp>
        <p:nvSpPr>
          <p:cNvPr id="3" name="Title 2"/>
          <p:cNvSpPr>
            <a:spLocks noGrp="1"/>
          </p:cNvSpPr>
          <p:nvPr>
            <p:ph type="title"/>
          </p:nvPr>
        </p:nvSpPr>
        <p:spPr/>
        <p:txBody>
          <a:bodyPr/>
          <a:lstStyle/>
          <a:p>
            <a:r>
              <a:rPr lang="fa-IR" b="1" dirty="0">
                <a:latin typeface="Calibri"/>
                <a:ea typeface="Calibri"/>
                <a:cs typeface="B Nazanin"/>
              </a:rPr>
              <a:t>غرفه دلنوشت</a:t>
            </a:r>
            <a:endParaRPr lang="fa-IR" dirty="0"/>
          </a:p>
        </p:txBody>
      </p:sp>
    </p:spTree>
    <p:extLst>
      <p:ext uri="{BB962C8B-B14F-4D97-AF65-F5344CB8AC3E}">
        <p14:creationId xmlns:p14="http://schemas.microsoft.com/office/powerpoint/2010/main" val="3031967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3388939"/>
            <a:ext cx="8352928" cy="3450696"/>
          </a:xfrm>
        </p:spPr>
        <p:txBody>
          <a:bodyPr/>
          <a:lstStyle/>
          <a:p>
            <a:pPr algn="just">
              <a:lnSpc>
                <a:spcPct val="115000"/>
              </a:lnSpc>
              <a:spcAft>
                <a:spcPts val="1000"/>
              </a:spcAft>
            </a:pPr>
            <a:r>
              <a:rPr lang="fa-IR" b="1" dirty="0">
                <a:latin typeface="Calibri"/>
                <a:ea typeface="Calibri"/>
                <a:cs typeface="B Nazanin"/>
              </a:rPr>
              <a:t>تالار فیروزه</a:t>
            </a:r>
            <a:r>
              <a:rPr lang="fa-IR" dirty="0">
                <a:latin typeface="Calibri"/>
                <a:ea typeface="Calibri"/>
                <a:cs typeface="B Nazanin"/>
              </a:rPr>
              <a:t>: با هدف توجه دادن به بانوی آب، او را به دامن حضرت زهرا سلام الله علیها، مادر عالم سوق می دهد</a:t>
            </a:r>
            <a:r>
              <a:rPr lang="fa-IR" dirty="0" smtClean="0">
                <a:latin typeface="Calibri"/>
                <a:ea typeface="Calibri"/>
                <a:cs typeface="B Nazanin"/>
              </a:rPr>
              <a:t>.</a:t>
            </a:r>
          </a:p>
          <a:p>
            <a:pPr algn="just">
              <a:lnSpc>
                <a:spcPct val="115000"/>
              </a:lnSpc>
              <a:spcAft>
                <a:spcPts val="1000"/>
              </a:spcAft>
            </a:pPr>
            <a:endParaRPr lang="en-US" sz="1800" dirty="0">
              <a:latin typeface="Calibri"/>
              <a:ea typeface="Calibri"/>
              <a:cs typeface="Arial"/>
            </a:endParaRPr>
          </a:p>
          <a:p>
            <a:pPr algn="just">
              <a:lnSpc>
                <a:spcPct val="115000"/>
              </a:lnSpc>
              <a:spcAft>
                <a:spcPts val="1000"/>
              </a:spcAft>
            </a:pPr>
            <a:r>
              <a:rPr lang="fa-IR" b="1" dirty="0">
                <a:latin typeface="Calibri"/>
                <a:ea typeface="Calibri"/>
                <a:cs typeface="B Nazanin"/>
              </a:rPr>
              <a:t>تالار روز نگار</a:t>
            </a:r>
            <a:r>
              <a:rPr lang="fa-IR" dirty="0">
                <a:latin typeface="Calibri"/>
                <a:ea typeface="Calibri"/>
                <a:cs typeface="B Nazanin"/>
              </a:rPr>
              <a:t>: وقایع مهم تاریخی را به صورت حجمی به تصویر می کشد...</a:t>
            </a:r>
            <a:endParaRPr lang="en-US" sz="1800" dirty="0">
              <a:effectLst/>
              <a:latin typeface="Calibri"/>
              <a:ea typeface="Calibri"/>
              <a:cs typeface="Arial"/>
            </a:endParaRPr>
          </a:p>
        </p:txBody>
      </p:sp>
      <p:sp>
        <p:nvSpPr>
          <p:cNvPr id="3" name="Title 2"/>
          <p:cNvSpPr>
            <a:spLocks noGrp="1"/>
          </p:cNvSpPr>
          <p:nvPr>
            <p:ph type="title"/>
          </p:nvPr>
        </p:nvSpPr>
        <p:spPr/>
        <p:txBody>
          <a:bodyPr/>
          <a:lstStyle/>
          <a:p>
            <a:r>
              <a:rPr lang="fa-IR" dirty="0" smtClean="0">
                <a:cs typeface="B Nazanin" panose="00000400000000000000" pitchFamily="2" charset="-78"/>
              </a:rPr>
              <a:t>تالارها</a:t>
            </a:r>
            <a:endParaRPr lang="fa-IR" dirty="0">
              <a:cs typeface="B Nazanin" panose="00000400000000000000" pitchFamily="2" charset="-78"/>
            </a:endParaRPr>
          </a:p>
        </p:txBody>
      </p:sp>
    </p:spTree>
    <p:extLst>
      <p:ext uri="{BB962C8B-B14F-4D97-AF65-F5344CB8AC3E}">
        <p14:creationId xmlns:p14="http://schemas.microsoft.com/office/powerpoint/2010/main" val="201524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492896"/>
            <a:ext cx="8640960" cy="4365104"/>
          </a:xfrm>
        </p:spPr>
        <p:txBody>
          <a:bodyPr>
            <a:normAutofit fontScale="62500" lnSpcReduction="20000"/>
          </a:bodyPr>
          <a:lstStyle/>
          <a:p>
            <a:pPr marL="0" indent="0" algn="just">
              <a:lnSpc>
                <a:spcPct val="115000"/>
              </a:lnSpc>
              <a:spcAft>
                <a:spcPts val="1000"/>
              </a:spcAft>
              <a:buNone/>
            </a:pPr>
            <a:r>
              <a:rPr lang="fa-IR" sz="2900" dirty="0">
                <a:latin typeface="Calibri"/>
                <a:ea typeface="Calibri"/>
                <a:cs typeface="B Nazanin"/>
              </a:rPr>
              <a:t>قسمتی از </a:t>
            </a:r>
            <a:r>
              <a:rPr lang="fa-IR" sz="2900" dirty="0" smtClean="0">
                <a:latin typeface="Calibri"/>
                <a:ea typeface="Calibri"/>
                <a:cs typeface="B Nazanin"/>
              </a:rPr>
              <a:t>کار فرهنگی </a:t>
            </a:r>
            <a:r>
              <a:rPr lang="fa-IR" sz="2900" dirty="0">
                <a:latin typeface="Calibri"/>
                <a:ea typeface="Calibri"/>
                <a:cs typeface="B Nazanin"/>
              </a:rPr>
              <a:t>سرا بر روی میزها با طرحهایی متناسب با شرایط و افراد اجرا می شود. طرحهایی با اهداف توجه دادن افراد به ابعاد وجودیشان از جمله چالش ها، بازی و مسابقه، پخش فیلم و کلیپ، گعده های گفتگویی، کارگاههای هنری و مهارتی می باشد. برای اولین طرح با هدف چرا من نه؟ متنهایی بر روی میزها قرار داده شده که به صورت غیر مستقیم توجه نوجوانان را به بانوان تأثیر گذار و تمدن ساز جلب می </a:t>
            </a:r>
            <a:r>
              <a:rPr lang="fa-IR" sz="2900" dirty="0" smtClean="0">
                <a:latin typeface="Calibri"/>
                <a:ea typeface="Calibri"/>
                <a:cs typeface="B Nazanin"/>
              </a:rPr>
              <a:t>کند که در تمامی ابعاد موفقیتهای چشمگیری به دست آورده اند که دین وحجاب مانع آن نبوده است.</a:t>
            </a:r>
          </a:p>
          <a:p>
            <a:pPr marL="0" indent="0" algn="just">
              <a:lnSpc>
                <a:spcPct val="115000"/>
              </a:lnSpc>
              <a:spcAft>
                <a:spcPts val="1000"/>
              </a:spcAft>
              <a:buNone/>
            </a:pPr>
            <a:r>
              <a:rPr lang="fa-IR" sz="2900" dirty="0" smtClean="0">
                <a:latin typeface="Calibri"/>
                <a:ea typeface="Calibri"/>
                <a:cs typeface="B Nazanin"/>
              </a:rPr>
              <a:t>بعد علمی (طناز بحری)</a:t>
            </a:r>
          </a:p>
          <a:p>
            <a:pPr marL="0" indent="0" algn="just">
              <a:lnSpc>
                <a:spcPct val="115000"/>
              </a:lnSpc>
              <a:spcAft>
                <a:spcPts val="1000"/>
              </a:spcAft>
              <a:buNone/>
            </a:pPr>
            <a:r>
              <a:rPr lang="fa-IR" sz="2900" dirty="0" smtClean="0">
                <a:latin typeface="Calibri"/>
                <a:ea typeface="Calibri"/>
                <a:cs typeface="B Nazanin"/>
              </a:rPr>
              <a:t>بعد علمی اقتصادی (فائزه کاشانیان)</a:t>
            </a:r>
          </a:p>
          <a:p>
            <a:pPr marL="0" indent="0" algn="just">
              <a:lnSpc>
                <a:spcPct val="115000"/>
              </a:lnSpc>
              <a:spcAft>
                <a:spcPts val="1000"/>
              </a:spcAft>
              <a:buNone/>
            </a:pPr>
            <a:r>
              <a:rPr lang="fa-IR" sz="2900" dirty="0" smtClean="0">
                <a:latin typeface="Calibri"/>
                <a:ea typeface="Calibri"/>
                <a:cs typeface="B Nazanin"/>
              </a:rPr>
              <a:t>بعد اقتصادی (حضرت خدیجه سلام الله علیها)</a:t>
            </a:r>
          </a:p>
          <a:p>
            <a:pPr marL="0" indent="0" algn="just">
              <a:lnSpc>
                <a:spcPct val="115000"/>
              </a:lnSpc>
              <a:spcAft>
                <a:spcPts val="1000"/>
              </a:spcAft>
              <a:buNone/>
            </a:pPr>
            <a:r>
              <a:rPr lang="fa-IR" sz="2900" dirty="0" smtClean="0">
                <a:latin typeface="Calibri"/>
                <a:ea typeface="Calibri"/>
                <a:cs typeface="B Nazanin"/>
              </a:rPr>
              <a:t>بعد اجتماعی و  نظامی (خانم دباغ)</a:t>
            </a:r>
          </a:p>
          <a:p>
            <a:pPr marL="0" indent="0" algn="just">
              <a:lnSpc>
                <a:spcPct val="115000"/>
              </a:lnSpc>
              <a:spcAft>
                <a:spcPts val="1000"/>
              </a:spcAft>
              <a:buNone/>
            </a:pPr>
            <a:r>
              <a:rPr lang="fa-IR" sz="2900" dirty="0" smtClean="0">
                <a:latin typeface="Calibri"/>
                <a:ea typeface="Calibri"/>
                <a:cs typeface="B Nazanin"/>
              </a:rPr>
              <a:t>بعد جسمی ورزشی (ساره جوانمردی)</a:t>
            </a:r>
          </a:p>
          <a:p>
            <a:pPr marL="0" indent="0" algn="just">
              <a:lnSpc>
                <a:spcPct val="115000"/>
              </a:lnSpc>
              <a:spcAft>
                <a:spcPts val="1000"/>
              </a:spcAft>
              <a:buNone/>
            </a:pPr>
            <a:r>
              <a:rPr lang="fa-IR" sz="2900" dirty="0" smtClean="0">
                <a:latin typeface="Calibri"/>
                <a:ea typeface="Calibri"/>
                <a:cs typeface="B Nazanin"/>
              </a:rPr>
              <a:t>بعد عاطفی و ادبیات (عرفان نظرآهاری)</a:t>
            </a:r>
            <a:endParaRPr lang="en-US" sz="2900" dirty="0">
              <a:latin typeface="Calibri"/>
              <a:ea typeface="Calibri"/>
              <a:cs typeface="Arial"/>
            </a:endParaRPr>
          </a:p>
          <a:p>
            <a:pPr marL="0" indent="0" algn="just">
              <a:lnSpc>
                <a:spcPct val="115000"/>
              </a:lnSpc>
              <a:spcAft>
                <a:spcPts val="1000"/>
              </a:spcAft>
              <a:buNone/>
            </a:pPr>
            <a:endParaRPr lang="en-US" sz="1800" dirty="0">
              <a:effectLst/>
              <a:latin typeface="Calibri"/>
              <a:ea typeface="Calibri"/>
              <a:cs typeface="Arial"/>
            </a:endParaRPr>
          </a:p>
        </p:txBody>
      </p:sp>
      <p:sp>
        <p:nvSpPr>
          <p:cNvPr id="3" name="Title 2"/>
          <p:cNvSpPr>
            <a:spLocks noGrp="1"/>
          </p:cNvSpPr>
          <p:nvPr>
            <p:ph type="title"/>
          </p:nvPr>
        </p:nvSpPr>
        <p:spPr/>
        <p:txBody>
          <a:bodyPr/>
          <a:lstStyle/>
          <a:p>
            <a:r>
              <a:rPr lang="fa-IR" b="1" dirty="0">
                <a:latin typeface="Calibri"/>
                <a:ea typeface="Calibri"/>
                <a:cs typeface="B Nazanin"/>
              </a:rPr>
              <a:t>میزها</a:t>
            </a:r>
            <a:endParaRPr lang="fa-IR" dirty="0"/>
          </a:p>
        </p:txBody>
      </p:sp>
    </p:spTree>
    <p:extLst>
      <p:ext uri="{BB962C8B-B14F-4D97-AF65-F5344CB8AC3E}">
        <p14:creationId xmlns:p14="http://schemas.microsoft.com/office/powerpoint/2010/main" val="975324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996952"/>
            <a:ext cx="8352927" cy="3450696"/>
          </a:xfrm>
        </p:spPr>
        <p:txBody>
          <a:bodyPr>
            <a:normAutofit fontScale="92500"/>
          </a:bodyPr>
          <a:lstStyle/>
          <a:p>
            <a:pPr algn="just">
              <a:lnSpc>
                <a:spcPct val="115000"/>
              </a:lnSpc>
              <a:spcAft>
                <a:spcPts val="1000"/>
              </a:spcAft>
            </a:pPr>
            <a:r>
              <a:rPr lang="fa-IR" dirty="0">
                <a:latin typeface="Calibri"/>
                <a:ea typeface="Calibri"/>
                <a:cs typeface="B Nazanin"/>
              </a:rPr>
              <a:t>تمامی اهداف تربیتی که به وسیله آن فضاسازی شده می تواند بنا به طلب نوجوانان به صورت حداقلی و حداکثری تأثیرگذار باشد:</a:t>
            </a:r>
            <a:endParaRPr lang="en-US" sz="1800" dirty="0">
              <a:latin typeface="Calibri"/>
              <a:ea typeface="Calibri"/>
              <a:cs typeface="Arial"/>
            </a:endParaRPr>
          </a:p>
          <a:p>
            <a:pPr marL="0" indent="0" algn="just">
              <a:lnSpc>
                <a:spcPct val="115000"/>
              </a:lnSpc>
              <a:spcAft>
                <a:spcPts val="1000"/>
              </a:spcAft>
              <a:buNone/>
            </a:pPr>
            <a:r>
              <a:rPr lang="fa-IR" dirty="0" smtClean="0">
                <a:latin typeface="Calibri"/>
                <a:ea typeface="Calibri"/>
                <a:cs typeface="B Nazanin"/>
              </a:rPr>
              <a:t>1-تأثیر </a:t>
            </a:r>
            <a:r>
              <a:rPr lang="fa-IR" dirty="0">
                <a:latin typeface="Calibri"/>
                <a:ea typeface="Calibri"/>
                <a:cs typeface="B Nazanin"/>
              </a:rPr>
              <a:t>ناخودآگاه نیتها و بسم اللهی که برای تهیه غذای روح و جسم به کار برده شده است.</a:t>
            </a:r>
            <a:endParaRPr lang="en-US" sz="1800" dirty="0">
              <a:latin typeface="Calibri"/>
              <a:ea typeface="Calibri"/>
              <a:cs typeface="Arial"/>
            </a:endParaRPr>
          </a:p>
          <a:p>
            <a:pPr marL="0" indent="0" algn="just">
              <a:lnSpc>
                <a:spcPct val="115000"/>
              </a:lnSpc>
              <a:spcAft>
                <a:spcPts val="1000"/>
              </a:spcAft>
              <a:buNone/>
            </a:pPr>
            <a:r>
              <a:rPr lang="fa-IR" dirty="0" smtClean="0">
                <a:latin typeface="Calibri"/>
                <a:ea typeface="Calibri"/>
                <a:cs typeface="B Nazanin"/>
              </a:rPr>
              <a:t>2-به </a:t>
            </a:r>
            <a:r>
              <a:rPr lang="fa-IR" dirty="0">
                <a:latin typeface="Calibri"/>
                <a:ea typeface="Calibri"/>
                <a:cs typeface="B Nazanin"/>
              </a:rPr>
              <a:t>فکر واداشتن افراد</a:t>
            </a:r>
            <a:endParaRPr lang="en-US" sz="1800" dirty="0">
              <a:latin typeface="Calibri"/>
              <a:ea typeface="Calibri"/>
              <a:cs typeface="Arial"/>
            </a:endParaRPr>
          </a:p>
          <a:p>
            <a:pPr marL="0" indent="0" algn="just">
              <a:lnSpc>
                <a:spcPct val="115000"/>
              </a:lnSpc>
              <a:spcAft>
                <a:spcPts val="1000"/>
              </a:spcAft>
              <a:buNone/>
            </a:pPr>
            <a:r>
              <a:rPr lang="fa-IR" dirty="0" smtClean="0">
                <a:latin typeface="Calibri"/>
                <a:ea typeface="Calibri"/>
                <a:cs typeface="B Nazanin"/>
              </a:rPr>
              <a:t>3- </a:t>
            </a:r>
            <a:r>
              <a:rPr lang="fa-IR" dirty="0">
                <a:latin typeface="Calibri"/>
                <a:ea typeface="Calibri"/>
                <a:cs typeface="B Nazanin"/>
              </a:rPr>
              <a:t>سوال برانگیز بودن محیط و پرسیدن از مربیهایی که برای پذیرایی حضور دارند.</a:t>
            </a:r>
            <a:endParaRPr lang="en-US" sz="1800" dirty="0">
              <a:latin typeface="Calibri"/>
              <a:ea typeface="Calibri"/>
              <a:cs typeface="Arial"/>
            </a:endParaRPr>
          </a:p>
          <a:p>
            <a:pPr marL="0" indent="0">
              <a:buNone/>
            </a:pPr>
            <a:r>
              <a:rPr lang="fa-IR" dirty="0" smtClean="0">
                <a:latin typeface="Calibri"/>
                <a:ea typeface="Calibri"/>
                <a:cs typeface="B Nazanin"/>
              </a:rPr>
              <a:t>4- </a:t>
            </a:r>
            <a:r>
              <a:rPr lang="fa-IR" dirty="0">
                <a:latin typeface="Calibri"/>
                <a:ea typeface="Calibri"/>
                <a:cs typeface="B Nazanin"/>
              </a:rPr>
              <a:t>باز شدن باب خواهری و جذب شدن به پاتوق دخترانه</a:t>
            </a:r>
            <a:endParaRPr lang="fa-IR" dirty="0"/>
          </a:p>
        </p:txBody>
      </p:sp>
      <p:sp>
        <p:nvSpPr>
          <p:cNvPr id="3" name="Title 2"/>
          <p:cNvSpPr>
            <a:spLocks noGrp="1"/>
          </p:cNvSpPr>
          <p:nvPr>
            <p:ph type="title"/>
          </p:nvPr>
        </p:nvSpPr>
        <p:spPr/>
        <p:txBody>
          <a:bodyPr/>
          <a:lstStyle/>
          <a:p>
            <a:r>
              <a:rPr lang="fa-IR" dirty="0" smtClean="0">
                <a:cs typeface="B Nazanin" panose="00000400000000000000" pitchFamily="2" charset="-78"/>
              </a:rPr>
              <a:t>اهداف </a:t>
            </a:r>
            <a:r>
              <a:rPr lang="fa-IR" dirty="0" smtClean="0">
                <a:cs typeface="B Nazanin" panose="00000400000000000000" pitchFamily="2" charset="-78"/>
              </a:rPr>
              <a:t>تربیتی در دو قالب جسم و جان</a:t>
            </a:r>
            <a:endParaRPr lang="fa-IR" dirty="0">
              <a:cs typeface="B Nazanin" panose="00000400000000000000" pitchFamily="2" charset="-78"/>
            </a:endParaRPr>
          </a:p>
        </p:txBody>
      </p:sp>
    </p:spTree>
    <p:extLst>
      <p:ext uri="{BB962C8B-B14F-4D97-AF65-F5344CB8AC3E}">
        <p14:creationId xmlns:p14="http://schemas.microsoft.com/office/powerpoint/2010/main" val="1503952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996952"/>
            <a:ext cx="8424935" cy="3450696"/>
          </a:xfrm>
        </p:spPr>
        <p:txBody>
          <a:bodyPr>
            <a:normAutofit/>
          </a:bodyPr>
          <a:lstStyle/>
          <a:p>
            <a:pPr algn="just">
              <a:lnSpc>
                <a:spcPct val="115000"/>
              </a:lnSpc>
              <a:spcAft>
                <a:spcPts val="1000"/>
              </a:spcAft>
            </a:pPr>
            <a:r>
              <a:rPr lang="fa-IR" dirty="0">
                <a:latin typeface="Calibri"/>
                <a:ea typeface="Calibri"/>
                <a:cs typeface="B Nazanin"/>
              </a:rPr>
              <a:t>سرا با رعایت پنج اصل پذیرای </a:t>
            </a:r>
            <a:r>
              <a:rPr lang="fa-IR" dirty="0" smtClean="0">
                <a:latin typeface="Calibri"/>
                <a:ea typeface="Calibri"/>
                <a:cs typeface="B Nazanin"/>
              </a:rPr>
              <a:t>نوجوانان </a:t>
            </a:r>
            <a:r>
              <a:rPr lang="fa-IR" dirty="0">
                <a:latin typeface="Calibri"/>
                <a:ea typeface="Calibri"/>
                <a:cs typeface="B Nazanin"/>
              </a:rPr>
              <a:t>عزیز می باشد</a:t>
            </a:r>
            <a:r>
              <a:rPr lang="fa-IR" dirty="0" smtClean="0">
                <a:latin typeface="Calibri"/>
                <a:ea typeface="Calibri"/>
                <a:cs typeface="B Nazanin"/>
              </a:rPr>
              <a:t>:</a:t>
            </a:r>
            <a:endParaRPr lang="en-US" sz="1800" dirty="0" smtClean="0">
              <a:latin typeface="Calibri"/>
              <a:ea typeface="Calibri"/>
              <a:cs typeface="Arial"/>
            </a:endParaRPr>
          </a:p>
          <a:p>
            <a:pPr marL="182880" indent="0" algn="just">
              <a:lnSpc>
                <a:spcPct val="115000"/>
              </a:lnSpc>
              <a:buNone/>
            </a:pPr>
            <a:r>
              <a:rPr lang="fa-IR" dirty="0" smtClean="0">
                <a:latin typeface="Calibri"/>
                <a:ea typeface="Calibri"/>
                <a:cs typeface="B Nazanin"/>
              </a:rPr>
              <a:t>1-تلاش جهت بهره برداری از مواد اولیه سالم و ایرانی و تولید غذاهای سلامت محور</a:t>
            </a:r>
            <a:endParaRPr lang="en-US" sz="1800" dirty="0" smtClean="0">
              <a:latin typeface="Calibri"/>
              <a:ea typeface="Calibri"/>
              <a:cs typeface="Arial"/>
            </a:endParaRPr>
          </a:p>
          <a:p>
            <a:pPr marL="182880" indent="0" algn="just">
              <a:lnSpc>
                <a:spcPct val="115000"/>
              </a:lnSpc>
              <a:buNone/>
            </a:pPr>
            <a:r>
              <a:rPr lang="fa-IR" dirty="0">
                <a:latin typeface="Calibri"/>
                <a:ea typeface="Calibri"/>
                <a:cs typeface="B Nazanin"/>
              </a:rPr>
              <a:t>2</a:t>
            </a:r>
            <a:r>
              <a:rPr lang="fa-IR" dirty="0" smtClean="0">
                <a:latin typeface="Calibri"/>
                <a:ea typeface="Calibri"/>
                <a:cs typeface="B Nazanin"/>
              </a:rPr>
              <a:t>-پیرو </a:t>
            </a:r>
            <a:r>
              <a:rPr lang="fa-IR" dirty="0">
                <a:latin typeface="Calibri"/>
                <a:ea typeface="Calibri"/>
                <a:cs typeface="B Nazanin"/>
              </a:rPr>
              <a:t>شعار سال، تلاش جهت بهره مندی از تولیدات خانگی</a:t>
            </a:r>
            <a:endParaRPr lang="en-US" sz="1800" dirty="0">
              <a:latin typeface="Calibri"/>
              <a:ea typeface="Calibri"/>
              <a:cs typeface="Arial"/>
            </a:endParaRPr>
          </a:p>
          <a:p>
            <a:pPr marL="182880" indent="0" algn="just">
              <a:lnSpc>
                <a:spcPct val="115000"/>
              </a:lnSpc>
              <a:buNone/>
            </a:pPr>
            <a:r>
              <a:rPr lang="fa-IR" dirty="0" smtClean="0">
                <a:latin typeface="Calibri"/>
                <a:ea typeface="Calibri"/>
                <a:cs typeface="B Nazanin"/>
              </a:rPr>
              <a:t>3-تهیه </a:t>
            </a:r>
            <a:r>
              <a:rPr lang="fa-IR" dirty="0">
                <a:latin typeface="Calibri"/>
                <a:ea typeface="Calibri"/>
                <a:cs typeface="B Nazanin"/>
              </a:rPr>
              <a:t>و پذیرایی خوراک ها به واسطه نیروهای مقید به باورهای دینی</a:t>
            </a:r>
            <a:endParaRPr lang="en-US" sz="1800" dirty="0">
              <a:latin typeface="Calibri"/>
              <a:ea typeface="Calibri"/>
              <a:cs typeface="Arial"/>
            </a:endParaRPr>
          </a:p>
          <a:p>
            <a:pPr marL="182880" indent="0" algn="just">
              <a:lnSpc>
                <a:spcPct val="115000"/>
              </a:lnSpc>
              <a:buNone/>
            </a:pPr>
            <a:r>
              <a:rPr lang="fa-IR" dirty="0" smtClean="0">
                <a:latin typeface="Calibri"/>
                <a:ea typeface="Calibri"/>
                <a:cs typeface="B Nazanin"/>
              </a:rPr>
              <a:t>4-تلاش </a:t>
            </a:r>
            <a:r>
              <a:rPr lang="fa-IR" dirty="0">
                <a:latin typeface="Calibri"/>
                <a:ea typeface="Calibri"/>
                <a:cs typeface="B Nazanin"/>
              </a:rPr>
              <a:t>برای طبخ و تهیه غذاهای سالم و مفید ایرانی با حفظ تنوع و </a:t>
            </a:r>
            <a:r>
              <a:rPr lang="fa-IR" dirty="0" smtClean="0">
                <a:latin typeface="Calibri"/>
                <a:ea typeface="Calibri"/>
                <a:cs typeface="B Nazanin"/>
              </a:rPr>
              <a:t>جذابیت</a:t>
            </a:r>
          </a:p>
          <a:p>
            <a:pPr marL="182880" indent="0" algn="just">
              <a:lnSpc>
                <a:spcPct val="115000"/>
              </a:lnSpc>
              <a:buNone/>
            </a:pPr>
            <a:r>
              <a:rPr lang="fa-IR" dirty="0" smtClean="0">
                <a:latin typeface="Calibri"/>
                <a:ea typeface="Calibri"/>
                <a:cs typeface="B Nazanin"/>
              </a:rPr>
              <a:t>5- </a:t>
            </a:r>
            <a:r>
              <a:rPr lang="fa-IR" dirty="0">
                <a:latin typeface="Calibri"/>
                <a:ea typeface="Calibri"/>
                <a:cs typeface="B Nazanin"/>
              </a:rPr>
              <a:t>تلاش برای فروش به قیمت مناسب</a:t>
            </a:r>
            <a:endParaRPr lang="fa-IR" dirty="0"/>
          </a:p>
        </p:txBody>
      </p:sp>
      <p:sp>
        <p:nvSpPr>
          <p:cNvPr id="3" name="Title 2"/>
          <p:cNvSpPr>
            <a:spLocks noGrp="1"/>
          </p:cNvSpPr>
          <p:nvPr>
            <p:ph type="title"/>
          </p:nvPr>
        </p:nvSpPr>
        <p:spPr/>
        <p:txBody>
          <a:bodyPr>
            <a:normAutofit/>
          </a:bodyPr>
          <a:lstStyle/>
          <a:p>
            <a:pPr>
              <a:lnSpc>
                <a:spcPct val="115000"/>
              </a:lnSpc>
              <a:spcAft>
                <a:spcPts val="1000"/>
              </a:spcAft>
            </a:pPr>
            <a:r>
              <a:rPr lang="fa-IR" dirty="0" smtClean="0">
                <a:cs typeface="B Nazanin" panose="00000400000000000000" pitchFamily="2" charset="-78"/>
              </a:rPr>
              <a:t>2)غذای جسم</a:t>
            </a:r>
            <a:endParaRPr lang="fa-IR" dirty="0">
              <a:cs typeface="B Nazanin" panose="00000400000000000000" pitchFamily="2" charset="-78"/>
            </a:endParaRPr>
          </a:p>
        </p:txBody>
      </p:sp>
    </p:spTree>
    <p:extLst>
      <p:ext uri="{BB962C8B-B14F-4D97-AF65-F5344CB8AC3E}">
        <p14:creationId xmlns:p14="http://schemas.microsoft.com/office/powerpoint/2010/main" val="1873319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9" y="2492896"/>
            <a:ext cx="8568952" cy="4365103"/>
          </a:xfrm>
        </p:spPr>
        <p:txBody>
          <a:bodyPr>
            <a:noAutofit/>
          </a:bodyPr>
          <a:lstStyle/>
          <a:p>
            <a:pPr algn="just">
              <a:lnSpc>
                <a:spcPct val="115000"/>
              </a:lnSpc>
              <a:spcAft>
                <a:spcPts val="1000"/>
              </a:spcAft>
            </a:pPr>
            <a:r>
              <a:rPr lang="fa-IR" sz="1400" b="1" dirty="0">
                <a:latin typeface="Calibri"/>
                <a:ea typeface="Calibri"/>
                <a:cs typeface="B Nazanin"/>
              </a:rPr>
              <a:t>سرا تلاش دارد از طریق فضایی آرام و با نشاط به دور از تلاطم های روزمره با رعایت اصول زیر غذای روح نوجوانان را تأمین کند:</a:t>
            </a:r>
            <a:endParaRPr lang="en-US" sz="1400" b="1" dirty="0">
              <a:latin typeface="Calibri"/>
              <a:ea typeface="Calibri"/>
              <a:cs typeface="Arial"/>
            </a:endParaRPr>
          </a:p>
          <a:p>
            <a:pPr marL="0" indent="0" algn="just">
              <a:lnSpc>
                <a:spcPct val="115000"/>
              </a:lnSpc>
              <a:spcAft>
                <a:spcPts val="1000"/>
              </a:spcAft>
              <a:buNone/>
            </a:pPr>
            <a:r>
              <a:rPr lang="fa-IR" sz="1400" b="1" dirty="0">
                <a:latin typeface="Calibri"/>
                <a:ea typeface="Calibri"/>
                <a:cs typeface="B Nazanin"/>
              </a:rPr>
              <a:t>1- فضاسازی با دو نگاه آرامش بخشی و تفکر آفرینی</a:t>
            </a:r>
            <a:endParaRPr lang="en-US" sz="1400" b="1" dirty="0">
              <a:latin typeface="Calibri"/>
              <a:ea typeface="Calibri"/>
              <a:cs typeface="Arial"/>
            </a:endParaRPr>
          </a:p>
          <a:p>
            <a:pPr marL="0" indent="0" algn="just">
              <a:lnSpc>
                <a:spcPct val="115000"/>
              </a:lnSpc>
              <a:spcAft>
                <a:spcPts val="1000"/>
              </a:spcAft>
              <a:buNone/>
            </a:pPr>
            <a:r>
              <a:rPr lang="fa-IR" sz="1400" b="1" dirty="0">
                <a:latin typeface="Calibri"/>
                <a:ea typeface="Calibri"/>
                <a:cs typeface="B Nazanin"/>
              </a:rPr>
              <a:t>2</a:t>
            </a:r>
            <a:r>
              <a:rPr lang="fa-IR" sz="1400" b="1" dirty="0" smtClean="0">
                <a:latin typeface="Calibri"/>
                <a:ea typeface="Calibri"/>
                <a:cs typeface="B Nazanin"/>
              </a:rPr>
              <a:t>- انتخاب </a:t>
            </a:r>
            <a:r>
              <a:rPr lang="fa-IR" sz="1400" b="1" dirty="0">
                <a:latin typeface="Calibri"/>
                <a:ea typeface="Calibri"/>
                <a:cs typeface="B Nazanin"/>
              </a:rPr>
              <a:t>محیط و فضاسازی با هدف هویت بخشی ایرانی اسلامی برای نوجوان امروز</a:t>
            </a:r>
            <a:endParaRPr lang="en-US" sz="1400" b="1" dirty="0">
              <a:latin typeface="Calibri"/>
              <a:ea typeface="Calibri"/>
              <a:cs typeface="Arial"/>
            </a:endParaRPr>
          </a:p>
          <a:p>
            <a:pPr marL="0" indent="0" algn="just">
              <a:lnSpc>
                <a:spcPct val="115000"/>
              </a:lnSpc>
              <a:spcAft>
                <a:spcPts val="1000"/>
              </a:spcAft>
              <a:buNone/>
            </a:pPr>
            <a:r>
              <a:rPr lang="fa-IR" sz="1400" b="1" dirty="0" smtClean="0">
                <a:latin typeface="Calibri"/>
                <a:ea typeface="Calibri"/>
                <a:cs typeface="B Nazanin"/>
              </a:rPr>
              <a:t>3- </a:t>
            </a:r>
            <a:r>
              <a:rPr lang="fa-IR" sz="1400" b="1" dirty="0">
                <a:latin typeface="Calibri"/>
                <a:ea typeface="Calibri"/>
                <a:cs typeface="B Nazanin"/>
              </a:rPr>
              <a:t>ایجاد فضای امن دخترانه جهت حفظ حیا و بهداشت روح و روان</a:t>
            </a:r>
            <a:endParaRPr lang="en-US" sz="1400" b="1" dirty="0">
              <a:latin typeface="Calibri"/>
              <a:ea typeface="Calibri"/>
              <a:cs typeface="Arial"/>
            </a:endParaRPr>
          </a:p>
          <a:p>
            <a:pPr marL="0" indent="0" algn="just">
              <a:lnSpc>
                <a:spcPct val="115000"/>
              </a:lnSpc>
              <a:spcAft>
                <a:spcPts val="1000"/>
              </a:spcAft>
              <a:buNone/>
            </a:pPr>
            <a:r>
              <a:rPr lang="fa-IR" sz="1400" b="1" dirty="0" smtClean="0">
                <a:latin typeface="Calibri"/>
                <a:ea typeface="Calibri"/>
                <a:cs typeface="B Nazanin"/>
              </a:rPr>
              <a:t>4- </a:t>
            </a:r>
            <a:r>
              <a:rPr lang="fa-IR" sz="1400" b="1" dirty="0">
                <a:latin typeface="Calibri"/>
                <a:ea typeface="Calibri"/>
                <a:cs typeface="B Nazanin"/>
              </a:rPr>
              <a:t>بهره گیری از مربیان و افراد توانمند برای ارتباط با نوجوانان جهت گفتگو های متناب با سن و نیازمندیهای آنها</a:t>
            </a:r>
            <a:endParaRPr lang="en-US" sz="1400" b="1" dirty="0">
              <a:latin typeface="Calibri"/>
              <a:ea typeface="Calibri"/>
              <a:cs typeface="Arial"/>
            </a:endParaRPr>
          </a:p>
          <a:p>
            <a:pPr marL="0" indent="0" algn="just">
              <a:lnSpc>
                <a:spcPct val="115000"/>
              </a:lnSpc>
              <a:spcAft>
                <a:spcPts val="1000"/>
              </a:spcAft>
              <a:buNone/>
            </a:pPr>
            <a:r>
              <a:rPr lang="fa-IR" sz="1400" b="1" dirty="0" smtClean="0">
                <a:latin typeface="Calibri"/>
                <a:ea typeface="Calibri"/>
                <a:cs typeface="B Nazanin"/>
              </a:rPr>
              <a:t>5- </a:t>
            </a:r>
            <a:r>
              <a:rPr lang="fa-IR" sz="1400" b="1" dirty="0">
                <a:latin typeface="Calibri"/>
                <a:ea typeface="Calibri"/>
                <a:cs typeface="B Nazanin"/>
              </a:rPr>
              <a:t>برنامه ریزی برای طرح های متنوع ، جهت نیاز سنجی نوجوانان دختر</a:t>
            </a:r>
            <a:endParaRPr lang="en-US" sz="1400" b="1" dirty="0">
              <a:latin typeface="Calibri"/>
              <a:ea typeface="Calibri"/>
              <a:cs typeface="Arial"/>
            </a:endParaRPr>
          </a:p>
          <a:p>
            <a:pPr marL="0" indent="0" algn="just">
              <a:lnSpc>
                <a:spcPct val="115000"/>
              </a:lnSpc>
              <a:spcAft>
                <a:spcPts val="1000"/>
              </a:spcAft>
              <a:buNone/>
            </a:pPr>
            <a:r>
              <a:rPr lang="fa-IR" sz="1400" b="1" dirty="0" smtClean="0">
                <a:latin typeface="Calibri"/>
                <a:ea typeface="Calibri"/>
                <a:cs typeface="B Nazanin"/>
              </a:rPr>
              <a:t>6- </a:t>
            </a:r>
            <a:r>
              <a:rPr lang="fa-IR" sz="1400" b="1" dirty="0">
                <a:latin typeface="Calibri"/>
                <a:ea typeface="Calibri"/>
                <a:cs typeface="B Nazanin"/>
              </a:rPr>
              <a:t>برگزاری کارگاههای تخصصی ویژه نیازهای نوجوانان دختر</a:t>
            </a:r>
            <a:endParaRPr lang="en-US" sz="1400" b="1" dirty="0">
              <a:latin typeface="Calibri"/>
              <a:ea typeface="Calibri"/>
              <a:cs typeface="Arial"/>
            </a:endParaRPr>
          </a:p>
          <a:p>
            <a:pPr marL="0" indent="0" algn="just">
              <a:lnSpc>
                <a:spcPct val="115000"/>
              </a:lnSpc>
              <a:spcAft>
                <a:spcPts val="1000"/>
              </a:spcAft>
              <a:buNone/>
            </a:pPr>
            <a:r>
              <a:rPr lang="fa-IR" sz="1400" b="1" dirty="0">
                <a:latin typeface="Calibri"/>
                <a:ea typeface="Calibri"/>
                <a:cs typeface="B Nazanin"/>
              </a:rPr>
              <a:t>7- آشناکردن غیرمستقم نوجوانان با زنان تأثیرگذارِ تمدن ساز</a:t>
            </a:r>
            <a:endParaRPr lang="en-US" sz="1400" b="1" dirty="0">
              <a:latin typeface="Calibri"/>
              <a:ea typeface="Calibri"/>
              <a:cs typeface="Arial"/>
            </a:endParaRPr>
          </a:p>
          <a:p>
            <a:pPr marL="0" indent="0" algn="just">
              <a:lnSpc>
                <a:spcPct val="115000"/>
              </a:lnSpc>
              <a:spcAft>
                <a:spcPts val="1000"/>
              </a:spcAft>
              <a:buNone/>
            </a:pPr>
            <a:r>
              <a:rPr lang="fa-IR" sz="1400" b="1" dirty="0" smtClean="0">
                <a:latin typeface="Calibri"/>
                <a:ea typeface="Calibri"/>
                <a:cs typeface="B Nazanin"/>
              </a:rPr>
              <a:t>8- </a:t>
            </a:r>
            <a:r>
              <a:rPr lang="fa-IR" sz="1400" b="1" dirty="0">
                <a:latin typeface="Calibri"/>
                <a:ea typeface="Calibri"/>
                <a:cs typeface="B Nazanin"/>
              </a:rPr>
              <a:t>توجه دادن به خودواقعی و سرمایه های وجودی</a:t>
            </a:r>
            <a:endParaRPr lang="en-US" sz="1400" b="1" dirty="0">
              <a:latin typeface="Calibri"/>
              <a:ea typeface="Calibri"/>
              <a:cs typeface="Arial"/>
            </a:endParaRPr>
          </a:p>
          <a:p>
            <a:pPr marL="0" indent="0">
              <a:buNone/>
            </a:pPr>
            <a:r>
              <a:rPr lang="fa-IR" sz="1400" b="1" dirty="0">
                <a:latin typeface="Calibri"/>
                <a:ea typeface="Calibri"/>
                <a:cs typeface="B Nazanin"/>
              </a:rPr>
              <a:t>9- فراهم کردن فضای دوستی و خواهری برای نوجوانان</a:t>
            </a:r>
            <a:endParaRPr lang="fa-IR" sz="1400" b="1" dirty="0"/>
          </a:p>
        </p:txBody>
      </p:sp>
      <p:sp>
        <p:nvSpPr>
          <p:cNvPr id="3" name="Title 2"/>
          <p:cNvSpPr>
            <a:spLocks noGrp="1"/>
          </p:cNvSpPr>
          <p:nvPr>
            <p:ph type="title"/>
          </p:nvPr>
        </p:nvSpPr>
        <p:spPr/>
        <p:txBody>
          <a:bodyPr/>
          <a:lstStyle/>
          <a:p>
            <a:r>
              <a:rPr lang="fa-IR" dirty="0">
                <a:cs typeface="B Nazanin" panose="00000400000000000000" pitchFamily="2" charset="-78"/>
              </a:rPr>
              <a:t>3)غذای جان</a:t>
            </a:r>
          </a:p>
        </p:txBody>
      </p:sp>
    </p:spTree>
    <p:extLst>
      <p:ext uri="{BB962C8B-B14F-4D97-AF65-F5344CB8AC3E}">
        <p14:creationId xmlns:p14="http://schemas.microsoft.com/office/powerpoint/2010/main" val="2944502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2492896"/>
            <a:ext cx="8568953" cy="4104456"/>
          </a:xfrm>
        </p:spPr>
        <p:txBody>
          <a:bodyPr>
            <a:noAutofit/>
          </a:bodyPr>
          <a:lstStyle/>
          <a:p>
            <a:pPr marL="0" indent="0" algn="just">
              <a:buNone/>
            </a:pPr>
            <a:r>
              <a:rPr lang="fa-IR" dirty="0" smtClean="0">
                <a:cs typeface="B Nazanin" panose="00000400000000000000" pitchFamily="2" charset="-78"/>
              </a:rPr>
              <a:t>از اول مهر 1403 این طرح شروع شده و با تبلیغات شفاهی و مجازی کافه به دوصورت ثابت و رزروی در حال اجرا میباشد. صبح ها رزروی  برای مدارس و دورهمی ها و بعداز ظهر ها ثابت برای مخاطبین آزاد و عمومی</a:t>
            </a:r>
          </a:p>
          <a:p>
            <a:pPr marL="0" indent="0" algn="just">
              <a:buNone/>
            </a:pPr>
            <a:r>
              <a:rPr lang="fa-IR" dirty="0" smtClean="0">
                <a:cs typeface="B Nazanin" panose="00000400000000000000" pitchFamily="2" charset="-78"/>
              </a:rPr>
              <a:t>*در رزرو  مدارس زمانی که منوها درحال آماده سازی است حدود نیم ساعت مربی متناسب با مخاطبین را به صورت چالش و بازی یا پرسش و پاسخ و یا گپ و گفت، </a:t>
            </a:r>
            <a:r>
              <a:rPr lang="fa-IR" dirty="0">
                <a:solidFill>
                  <a:srgbClr val="3E3D2D"/>
                </a:solidFill>
                <a:cs typeface="B Nazanin" panose="00000400000000000000" pitchFamily="2" charset="-78"/>
              </a:rPr>
              <a:t>سیر فرهنگی غرفه ها و یا زنان تمدن ساز </a:t>
            </a:r>
            <a:r>
              <a:rPr lang="fa-IR" dirty="0" smtClean="0">
                <a:solidFill>
                  <a:srgbClr val="3E3D2D"/>
                </a:solidFill>
                <a:cs typeface="B Nazanin" panose="00000400000000000000" pitchFamily="2" charset="-78"/>
              </a:rPr>
              <a:t>را اجرا می کندو با معرفی کافه باب ورود بچه ها را به بسترهای دوستی و خواهری باز می کند.</a:t>
            </a:r>
          </a:p>
          <a:p>
            <a:pPr marL="0" indent="0" algn="just">
              <a:buNone/>
            </a:pPr>
            <a:endParaRPr lang="fa-IR" dirty="0" smtClean="0">
              <a:solidFill>
                <a:srgbClr val="3E3D2D"/>
              </a:solidFill>
              <a:cs typeface="B Nazanin" panose="00000400000000000000" pitchFamily="2" charset="-78"/>
            </a:endParaRPr>
          </a:p>
          <a:p>
            <a:pPr marL="0" indent="0" algn="just">
              <a:buNone/>
            </a:pPr>
            <a:r>
              <a:rPr lang="fa-IR" dirty="0" smtClean="0">
                <a:solidFill>
                  <a:srgbClr val="3E3D2D"/>
                </a:solidFill>
                <a:cs typeface="B Nazanin" panose="00000400000000000000" pitchFamily="2" charset="-78"/>
              </a:rPr>
              <a:t>*بعدازظهر ها مربیها در قالب میزبان با مراجعین تعامل می کنند و باب گپ و گفت و دوستی را با آنها باز می کنند.</a:t>
            </a:r>
            <a:endParaRPr lang="fa-IR" dirty="0">
              <a:cs typeface="B Nazanin" panose="00000400000000000000" pitchFamily="2" charset="-78"/>
            </a:endParaRPr>
          </a:p>
        </p:txBody>
      </p:sp>
      <p:sp>
        <p:nvSpPr>
          <p:cNvPr id="3" name="Title 2"/>
          <p:cNvSpPr>
            <a:spLocks noGrp="1"/>
          </p:cNvSpPr>
          <p:nvPr>
            <p:ph type="title"/>
          </p:nvPr>
        </p:nvSpPr>
        <p:spPr/>
        <p:txBody>
          <a:bodyPr/>
          <a:lstStyle/>
          <a:p>
            <a:r>
              <a:rPr lang="fa-IR" dirty="0" smtClean="0">
                <a:cs typeface="B Nazanin" panose="00000400000000000000" pitchFamily="2" charset="-78"/>
              </a:rPr>
              <a:t>زمان اجرای برنامه</a:t>
            </a:r>
            <a:endParaRPr lang="fa-IR" dirty="0">
              <a:cs typeface="B Nazanin" panose="00000400000000000000" pitchFamily="2" charset="-78"/>
            </a:endParaRPr>
          </a:p>
        </p:txBody>
      </p:sp>
    </p:spTree>
    <p:extLst>
      <p:ext uri="{BB962C8B-B14F-4D97-AF65-F5344CB8AC3E}">
        <p14:creationId xmlns:p14="http://schemas.microsoft.com/office/powerpoint/2010/main" val="1586037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5576" y="2852936"/>
            <a:ext cx="7912389" cy="3273227"/>
          </a:xfrm>
        </p:spPr>
        <p:txBody>
          <a:bodyPr>
            <a:noAutofit/>
          </a:bodyPr>
          <a:lstStyle/>
          <a:p>
            <a:pPr marL="0" indent="0">
              <a:buNone/>
            </a:pPr>
            <a:r>
              <a:rPr lang="fa-IR" sz="3200" b="1" dirty="0" smtClean="0">
                <a:solidFill>
                  <a:schemeClr val="accent1">
                    <a:lumMod val="75000"/>
                  </a:schemeClr>
                </a:solidFill>
                <a:cs typeface="B Nazanin" panose="00000400000000000000" pitchFamily="2" charset="-78"/>
              </a:rPr>
              <a:t>اَلمَرأهُ رَیحَانَه</a:t>
            </a:r>
          </a:p>
          <a:p>
            <a:pPr marL="0" indent="0">
              <a:buNone/>
            </a:pPr>
            <a:endParaRPr lang="fa-IR" dirty="0" smtClean="0">
              <a:solidFill>
                <a:schemeClr val="accent1">
                  <a:lumMod val="75000"/>
                </a:schemeClr>
              </a:solidFill>
              <a:cs typeface="B Nazanin" panose="00000400000000000000" pitchFamily="2" charset="-78"/>
            </a:endParaRPr>
          </a:p>
          <a:p>
            <a:pPr algn="just">
              <a:lnSpc>
                <a:spcPct val="115000"/>
              </a:lnSpc>
              <a:spcAft>
                <a:spcPts val="1000"/>
              </a:spcAft>
            </a:pPr>
            <a:r>
              <a:rPr lang="fa-IR" dirty="0">
                <a:latin typeface="Calibri"/>
                <a:ea typeface="Calibri"/>
                <a:cs typeface="B Nazanin"/>
              </a:rPr>
              <a:t>ریحان گل یا گیاه خوشبویی است که تولید سکونت و آرامش می کند</a:t>
            </a:r>
            <a:r>
              <a:rPr lang="fa-IR" dirty="0" smtClean="0">
                <a:latin typeface="Calibri"/>
                <a:ea typeface="Calibri"/>
                <a:cs typeface="B Nazanin"/>
              </a:rPr>
              <a:t>.</a:t>
            </a:r>
          </a:p>
          <a:p>
            <a:pPr algn="just">
              <a:lnSpc>
                <a:spcPct val="115000"/>
              </a:lnSpc>
              <a:spcAft>
                <a:spcPts val="1000"/>
              </a:spcAft>
            </a:pPr>
            <a:endParaRPr lang="en-US" dirty="0">
              <a:latin typeface="Calibri"/>
              <a:ea typeface="Calibri"/>
              <a:cs typeface="Arial"/>
            </a:endParaRPr>
          </a:p>
          <a:p>
            <a:pPr algn="just">
              <a:lnSpc>
                <a:spcPct val="115000"/>
              </a:lnSpc>
              <a:spcAft>
                <a:spcPts val="1000"/>
              </a:spcAft>
            </a:pPr>
            <a:r>
              <a:rPr lang="fa-IR" dirty="0">
                <a:latin typeface="Calibri"/>
                <a:ea typeface="Calibri"/>
                <a:cs typeface="B Nazanin"/>
              </a:rPr>
              <a:t>ریحانه یعنی گل،یعنی عطر، بوی خوش؛ همان هوایی که فضا را پر می کند.</a:t>
            </a:r>
            <a:endParaRPr lang="en-US" dirty="0">
              <a:latin typeface="Calibri"/>
              <a:ea typeface="Calibri"/>
              <a:cs typeface="Arial"/>
            </a:endParaRPr>
          </a:p>
          <a:p>
            <a:pPr marL="0" indent="0">
              <a:buNone/>
            </a:pPr>
            <a:endParaRPr lang="fa-IR" sz="3600" dirty="0">
              <a:solidFill>
                <a:schemeClr val="accent1">
                  <a:lumMod val="75000"/>
                </a:schemeClr>
              </a:solidFill>
              <a:cs typeface="B Nazanin" panose="00000400000000000000" pitchFamily="2" charset="-78"/>
            </a:endParaRPr>
          </a:p>
        </p:txBody>
      </p:sp>
      <p:sp>
        <p:nvSpPr>
          <p:cNvPr id="3" name="Title 2"/>
          <p:cNvSpPr>
            <a:spLocks noGrp="1"/>
          </p:cNvSpPr>
          <p:nvPr>
            <p:ph type="title"/>
          </p:nvPr>
        </p:nvSpPr>
        <p:spPr>
          <a:xfrm>
            <a:off x="467544" y="548680"/>
            <a:ext cx="8229600" cy="2088232"/>
          </a:xfrm>
        </p:spPr>
        <p:txBody>
          <a:bodyPr>
            <a:normAutofit fontScale="90000"/>
          </a:bodyPr>
          <a:lstStyle/>
          <a:p>
            <a:r>
              <a:rPr lang="fa-IR" dirty="0" smtClean="0">
                <a:cs typeface="B Nazanin" panose="00000400000000000000" pitchFamily="2" charset="-78"/>
              </a:rPr>
              <a:t>به نام خالق ریحان</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fa-IR" dirty="0">
              <a:cs typeface="B Nazanin" panose="00000400000000000000" pitchFamily="2" charset="-78"/>
            </a:endParaRPr>
          </a:p>
        </p:txBody>
      </p:sp>
    </p:spTree>
    <p:extLst>
      <p:ext uri="{BB962C8B-B14F-4D97-AF65-F5344CB8AC3E}">
        <p14:creationId xmlns:p14="http://schemas.microsoft.com/office/powerpoint/2010/main" val="2281989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504066"/>
            <a:ext cx="8352927" cy="4353934"/>
          </a:xfrm>
        </p:spPr>
        <p:txBody>
          <a:bodyPr>
            <a:normAutofit fontScale="62500" lnSpcReduction="20000"/>
          </a:bodyPr>
          <a:lstStyle/>
          <a:p>
            <a:pPr marL="0" indent="0" algn="just">
              <a:lnSpc>
                <a:spcPct val="115000"/>
              </a:lnSpc>
              <a:spcAft>
                <a:spcPts val="1000"/>
              </a:spcAft>
              <a:buNone/>
            </a:pPr>
            <a:r>
              <a:rPr lang="fa-IR" sz="2900" dirty="0" smtClean="0">
                <a:latin typeface="Calibri"/>
                <a:ea typeface="Calibri"/>
                <a:cs typeface="B Nazanin"/>
              </a:rPr>
              <a:t>مقام </a:t>
            </a:r>
            <a:r>
              <a:rPr lang="fa-IR" sz="2900" dirty="0">
                <a:latin typeface="Calibri"/>
                <a:ea typeface="Calibri"/>
                <a:cs typeface="B Nazanin"/>
              </a:rPr>
              <a:t>معظم رهبری حفظه الله در سال 89-1388در مورد زن فرمودند: دنیای فاسد غرب خواستند بروز زن را، شخصیت زن را در روشهای غلط و انحرافی که همراه با تحقیر جنس زن است، به زور به ذهن دنیا فرو کنند: زن برای اینکه شخصیت خودش را نشان بدهد، بایستی برای مردان چشم‌نواز باشد. این شد شخصیت برای یک زن؟! بایستی حجاب و عفاف را کنار بگذارد، جلوه‌گری کند تا مردها خوششان بیاید. این تعظیم زن است یا تحقیر زن؟ این غرب مستِ دیوانه‌ی از همه جا بی‌خبر، تحت تأثیر دستهای صهیونیستی، این را به عنوان تجلیل از زن عَلم کرد؛ یک عده هم باور کردند. عظمت زن به این نیست که بتواند چشم مردها را، هوس هوسرانان را به خودش جلب کند؛ این افتخاری برای یک زن نیست؛ این تجلیل زن نیست؛ این تحقیر زن است. عظمت زن آن است که بتواند حجب و حیا و عفاف زنانه را که خدا در جبلّت زن ودیعه نهاده است، حفظ کند؛ این را بیامیزد با عزت مؤمنانه؛ این را بیامیزد با احساس تکلیف و وظیفه؛ آن لطافت را در جای خود به کار ببرد،آن تیزی و بُرندگی ایمان را هم در جای خود به کار ببرد. این ترکیب ظریف فقط مال زنهاست؛ این آمیزه‌ی ظریف لطافت و بُرندگی، مخصوص زنهاست؛ این امتیازی است که خدای متعال به زن داده است؛ لذا در قرآن به عنوان نمونه‌ی ایمان - نه نمونه‌ی ایمان زنان، نمونه‌ی ایمان همه‌ی بشر؛ زن و مرد - دو زن را مثال میزند: «و ضرب اللَّه مثلا للّذین امنوا امرأت فرعون» و «مریم ابنت عمران»؛ یکی زن فرعون است، دومی هم حضرت مریم است. اینها اشاره‌ها و نشانه‌هائی است که منطق اسلام را نشان میدهد.</a:t>
            </a:r>
            <a:endParaRPr lang="en-US" sz="2900" dirty="0">
              <a:latin typeface="Calibri"/>
              <a:ea typeface="Calibri"/>
              <a:cs typeface="Arial"/>
            </a:endParaRPr>
          </a:p>
          <a:p>
            <a:pPr marL="0" indent="0">
              <a:buNone/>
            </a:pPr>
            <a:r>
              <a:rPr lang="fa-IR" sz="2900" dirty="0" smtClean="0">
                <a:latin typeface="Calibri"/>
                <a:ea typeface="Calibri"/>
                <a:cs typeface="B Nazanin"/>
              </a:rPr>
              <a:t>احترامِ </a:t>
            </a:r>
            <a:r>
              <a:rPr lang="fa-IR" sz="2900" dirty="0">
                <a:latin typeface="Calibri"/>
                <a:ea typeface="Calibri"/>
                <a:cs typeface="B Nazanin"/>
              </a:rPr>
              <a:t>به زن این است که به زن فرصت داده بشود تا آن نیروها و استعدادهای برجسته و عظیمی را که خدای متعال در درون هر انسانی به ودیعه نهاده است - از جمله استعدادهائی که فقط در درون زنان وجود دارد - این استعدادها در سطوح مختلف بروز کند</a:t>
            </a:r>
            <a:r>
              <a:rPr lang="fa-IR" dirty="0">
                <a:latin typeface="Calibri"/>
                <a:ea typeface="Calibri"/>
                <a:cs typeface="B Nazanin"/>
              </a:rPr>
              <a:t>.</a:t>
            </a:r>
            <a:endParaRPr lang="fa-IR" dirty="0"/>
          </a:p>
        </p:txBody>
      </p:sp>
      <p:sp>
        <p:nvSpPr>
          <p:cNvPr id="3" name="Title 2"/>
          <p:cNvSpPr>
            <a:spLocks noGrp="1"/>
          </p:cNvSpPr>
          <p:nvPr>
            <p:ph type="title"/>
          </p:nvPr>
        </p:nvSpPr>
        <p:spPr/>
        <p:txBody>
          <a:bodyPr/>
          <a:lstStyle/>
          <a:p>
            <a:r>
              <a:rPr lang="fa-IR" dirty="0" smtClean="0">
                <a:cs typeface="B Nazanin" panose="00000400000000000000" pitchFamily="2" charset="-78"/>
              </a:rPr>
              <a:t>مقدمه</a:t>
            </a:r>
            <a:endParaRPr lang="fa-IR" dirty="0">
              <a:cs typeface="B Nazanin" panose="00000400000000000000" pitchFamily="2" charset="-78"/>
            </a:endParaRPr>
          </a:p>
        </p:txBody>
      </p:sp>
    </p:spTree>
    <p:extLst>
      <p:ext uri="{BB962C8B-B14F-4D97-AF65-F5344CB8AC3E}">
        <p14:creationId xmlns:p14="http://schemas.microsoft.com/office/powerpoint/2010/main" val="3366547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2564904"/>
            <a:ext cx="8280919" cy="4569958"/>
          </a:xfrm>
        </p:spPr>
        <p:txBody>
          <a:bodyPr/>
          <a:lstStyle/>
          <a:p>
            <a:pPr marL="0" indent="0" algn="just">
              <a:buNone/>
            </a:pPr>
            <a:r>
              <a:rPr lang="en-US" dirty="0">
                <a:cs typeface="B Nazanin" panose="00000400000000000000" pitchFamily="2" charset="-78"/>
              </a:rPr>
              <a:t> </a:t>
            </a:r>
            <a:r>
              <a:rPr lang="fa-IR" dirty="0">
                <a:cs typeface="B Nazanin" panose="00000400000000000000" pitchFamily="2" charset="-78"/>
              </a:rPr>
              <a:t>مدت هاست که دشمن به واسطه راه اندازی جنگ نرم، بنیان خانواده ها را مورد هدف قرار داده است و دو رکن اساسی حیا و عفت در بانوان و رکن مهم غیرت در مردان را مورد تهاجم قرار داده است.</a:t>
            </a:r>
            <a:endParaRPr lang="en-US" dirty="0">
              <a:cs typeface="B Nazanin" panose="00000400000000000000" pitchFamily="2" charset="-78"/>
            </a:endParaRPr>
          </a:p>
          <a:p>
            <a:pPr marL="0" indent="0" algn="just">
              <a:buNone/>
            </a:pPr>
            <a:r>
              <a:rPr lang="fa-IR" dirty="0">
                <a:cs typeface="B Nazanin" panose="00000400000000000000" pitchFamily="2" charset="-78"/>
              </a:rPr>
              <a:t> ما در حوزه بانوان با جنسی مواجه هستیم که از طرف خداوند غریزه خودنمایی و لطافت زنانه در وجود اش قرار داده شده و همچنین عنصر الهی حیا در ذات و فطرتش به ودیعه گذاشته شده است، اما متاسفانه در جامعه کنونی کمتر بستر سالم و مناسبی برای بروز این احساسات خانمانه بر مبنای شرع مهیا شده است</a:t>
            </a:r>
            <a:r>
              <a:rPr lang="fa-IR" dirty="0" smtClean="0">
                <a:cs typeface="B Nazanin" panose="00000400000000000000" pitchFamily="2" charset="-78"/>
              </a:rPr>
              <a:t>. همچنین بحث هویت شناسی و رشد کمتر کار شده است.</a:t>
            </a:r>
          </a:p>
          <a:p>
            <a:pPr marL="0" indent="0" algn="just">
              <a:buNone/>
            </a:pPr>
            <a:r>
              <a:rPr lang="fa-IR" dirty="0" smtClean="0">
                <a:cs typeface="B Nazanin" panose="00000400000000000000" pitchFamily="2" charset="-78"/>
              </a:rPr>
              <a:t>هدف از این طرح شناخت هویت و رشد در قالب و بستر شاد خانمانه مورد پسند نوجوان امروزی است.</a:t>
            </a:r>
            <a:endParaRPr lang="en-US" dirty="0">
              <a:cs typeface="B Nazanin" panose="00000400000000000000" pitchFamily="2" charset="-78"/>
            </a:endParaRPr>
          </a:p>
        </p:txBody>
      </p:sp>
      <p:sp>
        <p:nvSpPr>
          <p:cNvPr id="3" name="Title 2"/>
          <p:cNvSpPr>
            <a:spLocks noGrp="1"/>
          </p:cNvSpPr>
          <p:nvPr>
            <p:ph type="title"/>
          </p:nvPr>
        </p:nvSpPr>
        <p:spPr/>
        <p:txBody>
          <a:bodyPr/>
          <a:lstStyle/>
          <a:p>
            <a:r>
              <a:rPr lang="fa-IR" b="1" dirty="0">
                <a:latin typeface="Calibri"/>
                <a:ea typeface="Calibri"/>
                <a:cs typeface="B Nazanin"/>
              </a:rPr>
              <a:t>هدف طرح</a:t>
            </a:r>
            <a:endParaRPr lang="fa-IR" dirty="0"/>
          </a:p>
        </p:txBody>
      </p:sp>
    </p:spTree>
    <p:extLst>
      <p:ext uri="{BB962C8B-B14F-4D97-AF65-F5344CB8AC3E}">
        <p14:creationId xmlns:p14="http://schemas.microsoft.com/office/powerpoint/2010/main" val="2643273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2780928"/>
            <a:ext cx="8208911" cy="3777869"/>
          </a:xfrm>
        </p:spPr>
        <p:txBody>
          <a:bodyPr>
            <a:normAutofit/>
          </a:bodyPr>
          <a:lstStyle/>
          <a:p>
            <a:pPr marL="0" indent="0" algn="just">
              <a:buNone/>
            </a:pPr>
            <a:r>
              <a:rPr lang="fa-IR" dirty="0">
                <a:cs typeface="B Nazanin" panose="00000400000000000000" pitchFamily="2" charset="-78"/>
              </a:rPr>
              <a:t>با توجه به فتنه های جدید و تهاجم فرهنگی وسیعی که در جامعه پدیدار شده شدیدا خلا بسترهای امن و شاد دخترانه احساس می شود که متناسب با حفظ موازین شرعی و اخلاقی بتواند اعتماد خانوادهها را جلب کند و همچنین بستری مناسب برای پاسخگویی به نیازهای اساسی و اصولی دختر امروز </a:t>
            </a:r>
            <a:r>
              <a:rPr lang="fa-IR" dirty="0" smtClean="0">
                <a:cs typeface="B Nazanin" panose="00000400000000000000" pitchFamily="2" charset="-78"/>
              </a:rPr>
              <a:t>باشد.</a:t>
            </a:r>
          </a:p>
          <a:p>
            <a:pPr marL="0" indent="0" algn="just">
              <a:buNone/>
            </a:pPr>
            <a:r>
              <a:rPr lang="fa-IR" dirty="0" smtClean="0">
                <a:latin typeface="Calibri"/>
                <a:ea typeface="Calibri"/>
                <a:cs typeface="B Nazanin"/>
              </a:rPr>
              <a:t>از </a:t>
            </a:r>
            <a:r>
              <a:rPr lang="fa-IR" dirty="0">
                <a:latin typeface="Calibri"/>
                <a:ea typeface="Calibri"/>
                <a:cs typeface="B Nazanin"/>
              </a:rPr>
              <a:t>این رو مجموعه بیت الزهرا با هدف کار فرهنگی، جهت هویت شناسی، رشد و استعداد یابی در قالب های مورد پسند جوان و نوجوان امروز، </a:t>
            </a:r>
            <a:r>
              <a:rPr lang="fa-IR" b="1" dirty="0">
                <a:latin typeface="Calibri"/>
                <a:ea typeface="Calibri"/>
                <a:cs typeface="B Nazanin"/>
              </a:rPr>
              <a:t>سرای دخترانه ای</a:t>
            </a:r>
            <a:r>
              <a:rPr lang="fa-IR" dirty="0">
                <a:latin typeface="Calibri"/>
                <a:ea typeface="Calibri"/>
                <a:cs typeface="B Nazanin"/>
              </a:rPr>
              <a:t> که در ظاهر شباهت بسیاری به کافی شاپ دارد راه اندازی کرده است و با آسیب شناسی فضاهای موجود، تلاش می کند </a:t>
            </a:r>
            <a:r>
              <a:rPr lang="fa-IR" b="1" dirty="0">
                <a:latin typeface="Calibri"/>
                <a:ea typeface="Calibri"/>
                <a:cs typeface="B Nazanin"/>
              </a:rPr>
              <a:t>بستری اصیل</a:t>
            </a:r>
            <a:r>
              <a:rPr lang="fa-IR" dirty="0">
                <a:latin typeface="Calibri"/>
                <a:ea typeface="Calibri"/>
                <a:cs typeface="B Nazanin"/>
              </a:rPr>
              <a:t> برای پرداختن به </a:t>
            </a:r>
            <a:r>
              <a:rPr lang="fa-IR" b="1" dirty="0">
                <a:latin typeface="Calibri"/>
                <a:ea typeface="Calibri"/>
                <a:cs typeface="B Nazanin"/>
              </a:rPr>
              <a:t>غذای جسم و جان</a:t>
            </a:r>
            <a:r>
              <a:rPr lang="fa-IR" dirty="0">
                <a:latin typeface="Calibri"/>
                <a:ea typeface="Calibri"/>
                <a:cs typeface="B Nazanin"/>
              </a:rPr>
              <a:t> مخاطبین فراهم کند.</a:t>
            </a:r>
            <a:endParaRPr lang="en-US" sz="1800" dirty="0">
              <a:latin typeface="Calibri"/>
              <a:ea typeface="Calibri"/>
              <a:cs typeface="Arial"/>
            </a:endParaRPr>
          </a:p>
          <a:p>
            <a:endParaRPr lang="fa-IR" dirty="0"/>
          </a:p>
        </p:txBody>
      </p:sp>
      <p:sp>
        <p:nvSpPr>
          <p:cNvPr id="3" name="Title 2"/>
          <p:cNvSpPr>
            <a:spLocks noGrp="1"/>
          </p:cNvSpPr>
          <p:nvPr>
            <p:ph type="title"/>
          </p:nvPr>
        </p:nvSpPr>
        <p:spPr/>
        <p:txBody>
          <a:bodyPr/>
          <a:lstStyle/>
          <a:p>
            <a:r>
              <a:rPr lang="fa-IR" b="1" dirty="0">
                <a:cs typeface="B Nazanin" panose="00000400000000000000" pitchFamily="2" charset="-78"/>
              </a:rPr>
              <a:t>معرفی طرح</a:t>
            </a:r>
            <a:endParaRPr lang="fa-IR" dirty="0">
              <a:cs typeface="B Nazanin" panose="00000400000000000000" pitchFamily="2" charset="-78"/>
            </a:endParaRPr>
          </a:p>
        </p:txBody>
      </p:sp>
    </p:spTree>
    <p:extLst>
      <p:ext uri="{BB962C8B-B14F-4D97-AF65-F5344CB8AC3E}">
        <p14:creationId xmlns:p14="http://schemas.microsoft.com/office/powerpoint/2010/main" val="1755027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5536" y="2420888"/>
            <a:ext cx="8424935" cy="4437112"/>
          </a:xfrm>
        </p:spPr>
        <p:txBody>
          <a:bodyPr>
            <a:normAutofit fontScale="77500" lnSpcReduction="20000"/>
          </a:bodyPr>
          <a:lstStyle/>
          <a:p>
            <a:pPr marL="0" indent="0" algn="just">
              <a:buNone/>
            </a:pPr>
            <a:r>
              <a:rPr lang="fa-IR" sz="2900" b="1" dirty="0" smtClean="0">
                <a:cs typeface="B Nazanin" panose="00000400000000000000" pitchFamily="2" charset="-78"/>
              </a:rPr>
              <a:t>1)بستری </a:t>
            </a:r>
            <a:r>
              <a:rPr lang="fa-IR" sz="2900" b="1" dirty="0">
                <a:cs typeface="B Nazanin" panose="00000400000000000000" pitchFamily="2" charset="-78"/>
              </a:rPr>
              <a:t>اصیل</a:t>
            </a:r>
            <a:endParaRPr lang="en-US" sz="2900" dirty="0">
              <a:cs typeface="B Nazanin" panose="00000400000000000000" pitchFamily="2" charset="-78"/>
            </a:endParaRPr>
          </a:p>
          <a:p>
            <a:pPr marL="0" indent="0" algn="just">
              <a:lnSpc>
                <a:spcPct val="115000"/>
              </a:lnSpc>
              <a:spcAft>
                <a:spcPts val="1000"/>
              </a:spcAft>
              <a:buNone/>
            </a:pPr>
            <a:r>
              <a:rPr lang="fa-IR" dirty="0" smtClean="0">
                <a:latin typeface="Calibri"/>
                <a:ea typeface="Calibri"/>
                <a:cs typeface="B Nazanin"/>
              </a:rPr>
              <a:t>محیط </a:t>
            </a:r>
            <a:r>
              <a:rPr lang="fa-IR" dirty="0">
                <a:latin typeface="Calibri"/>
                <a:ea typeface="Calibri"/>
                <a:cs typeface="B Nazanin"/>
              </a:rPr>
              <a:t>سرا با ترکیبی از فضای سنتی، مدرن و دخترانه با نگاهی فرهنگی در راستای هویت یابی نوجوانان جهت پرداختن به ابعاد وجودی مخاطبین طراحی شده است.</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عاطفی</a:t>
            </a:r>
            <a:r>
              <a:rPr lang="fa-IR" dirty="0">
                <a:latin typeface="Calibri"/>
                <a:ea typeface="Calibri"/>
                <a:cs typeface="B Nazanin"/>
              </a:rPr>
              <a:t> فضا بصورت شاد و دل انگیز دخترانه چیدمان شده است.</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عقلانی</a:t>
            </a:r>
            <a:r>
              <a:rPr lang="fa-IR" dirty="0">
                <a:latin typeface="Calibri"/>
                <a:ea typeface="Calibri"/>
                <a:cs typeface="B Nazanin"/>
              </a:rPr>
              <a:t> آیتم های تفکری و تلنگرانه تعبیه شده است.</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اجتماعی</a:t>
            </a:r>
            <a:r>
              <a:rPr lang="fa-IR" dirty="0">
                <a:latin typeface="Calibri"/>
                <a:ea typeface="Calibri"/>
                <a:cs typeface="B Nazanin"/>
              </a:rPr>
              <a:t> فضا به گونه ای سوال برانگیز طراحی شده که او را به گفت و گو وا می دارد.</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اعتقادی</a:t>
            </a:r>
            <a:r>
              <a:rPr lang="fa-IR" dirty="0">
                <a:latin typeface="Calibri"/>
                <a:ea typeface="Calibri"/>
                <a:cs typeface="B Nazanin"/>
              </a:rPr>
              <a:t> مکان با سیر تفکری و هویت شناسانه فضاسازی شده است و مربیهایی در انجا حضور دارند که با مراجعین تعامل صمیمانه ای برقرار می کنند و متناسب با نیاز و سوال آنها باب گفتگو و دوستی را با آنها باز می کنند و آنها را به سمت کارگاههای آموزشی دوره ها و نهایتا به پاتوق دخترانه سوق می دهند. </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مهارتی</a:t>
            </a:r>
            <a:r>
              <a:rPr lang="fa-IR" dirty="0">
                <a:latin typeface="Calibri"/>
                <a:ea typeface="Calibri"/>
                <a:cs typeface="B Nazanin"/>
              </a:rPr>
              <a:t> برای مخاطبین ورک شاپهایی قرار داده شده تا با دست ورزی در این بستر علاقه و توانمندی خود را بشناسد و هردو بعد عاطفی و مهارتی او تأمین شود</a:t>
            </a:r>
            <a:r>
              <a:rPr lang="fa-IR" dirty="0" smtClean="0">
                <a:latin typeface="Calibri"/>
                <a:ea typeface="Calibri"/>
                <a:cs typeface="B Nazanin"/>
              </a:rPr>
              <a:t>.</a:t>
            </a:r>
            <a:endParaRPr lang="en-US" sz="1800" dirty="0">
              <a:latin typeface="Calibri"/>
              <a:ea typeface="Calibri"/>
              <a:cs typeface="Arial"/>
            </a:endParaRPr>
          </a:p>
        </p:txBody>
      </p:sp>
      <p:sp>
        <p:nvSpPr>
          <p:cNvPr id="3" name="Title 2"/>
          <p:cNvSpPr>
            <a:spLocks noGrp="1"/>
          </p:cNvSpPr>
          <p:nvPr>
            <p:ph type="title"/>
          </p:nvPr>
        </p:nvSpPr>
        <p:spPr/>
        <p:txBody>
          <a:bodyPr/>
          <a:lstStyle/>
          <a:p>
            <a:r>
              <a:rPr lang="fa-IR" b="1" dirty="0">
                <a:cs typeface="B Nazanin" panose="00000400000000000000" pitchFamily="2" charset="-78"/>
              </a:rPr>
              <a:t>توضیحات طرح</a:t>
            </a:r>
            <a:endParaRPr lang="fa-IR" dirty="0">
              <a:cs typeface="B Nazanin" panose="00000400000000000000" pitchFamily="2" charset="-78"/>
            </a:endParaRPr>
          </a:p>
        </p:txBody>
      </p:sp>
    </p:spTree>
    <p:extLst>
      <p:ext uri="{BB962C8B-B14F-4D97-AF65-F5344CB8AC3E}">
        <p14:creationId xmlns:p14="http://schemas.microsoft.com/office/powerpoint/2010/main" val="80769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1" y="2492896"/>
            <a:ext cx="8496944" cy="4365104"/>
          </a:xfrm>
        </p:spPr>
        <p:txBody>
          <a:bodyPr>
            <a:normAutofit fontScale="70000" lnSpcReduction="20000"/>
          </a:bodyPr>
          <a:lstStyle/>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علمی</a:t>
            </a:r>
            <a:r>
              <a:rPr lang="fa-IR" dirty="0">
                <a:latin typeface="Calibri"/>
                <a:ea typeface="Calibri"/>
                <a:cs typeface="B Nazanin"/>
              </a:rPr>
              <a:t> با مشاهده کتابخانه شکیل و سنتی آنجا و تعامل مربیهای ورزیده و معرفی کتابهای مناسب به سمت مطالعه ترغیب می شوند و در صورت نیاز و تقاضا برای آنها دوره های تندخوانی و...برگزارمی شود.</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جهت </a:t>
            </a:r>
            <a:r>
              <a:rPr lang="fa-IR" b="1" dirty="0">
                <a:latin typeface="Calibri"/>
                <a:ea typeface="Calibri"/>
                <a:cs typeface="B Nazanin"/>
              </a:rPr>
              <a:t>بعد جسمی </a:t>
            </a:r>
            <a:r>
              <a:rPr lang="fa-IR" dirty="0">
                <a:latin typeface="Calibri"/>
                <a:ea typeface="Calibri"/>
                <a:cs typeface="B Nazanin"/>
              </a:rPr>
              <a:t>سعی شده جهت عمل به آیه شریفه « کلوا من الطیبات و اعملوا صالحا» برای تعدیل مزاج ها، منوهای سالمی معرفی شود تا جایگزین غذاهای ناسالم </a:t>
            </a:r>
            <a:r>
              <a:rPr lang="fa-IR" dirty="0" smtClean="0">
                <a:latin typeface="Calibri"/>
                <a:ea typeface="Calibri"/>
                <a:cs typeface="B Nazanin"/>
              </a:rPr>
              <a:t>شود.</a:t>
            </a:r>
            <a:r>
              <a:rPr lang="fa-IR" sz="1800" dirty="0" smtClean="0">
                <a:latin typeface="Calibri"/>
                <a:ea typeface="Calibri"/>
                <a:cs typeface="Arial"/>
              </a:rPr>
              <a:t> </a:t>
            </a:r>
            <a:r>
              <a:rPr lang="fa-IR" dirty="0" smtClean="0">
                <a:latin typeface="Calibri"/>
                <a:ea typeface="Calibri"/>
                <a:cs typeface="B Nazanin"/>
              </a:rPr>
              <a:t>همچنین </a:t>
            </a:r>
            <a:r>
              <a:rPr lang="fa-IR" dirty="0">
                <a:latin typeface="Calibri"/>
                <a:ea typeface="Calibri"/>
                <a:cs typeface="B Nazanin"/>
              </a:rPr>
              <a:t>به مناسبتهای مختلف پک هایی ارائه می گردد که با  بازی ها و چالشهای حرکتی که در آن وجود دارد جسم آنها به حرکت واداشته می شود.</a:t>
            </a:r>
            <a:endParaRPr lang="en-US" sz="1800" dirty="0">
              <a:latin typeface="Calibri"/>
              <a:ea typeface="Calibri"/>
              <a:cs typeface="Arial"/>
            </a:endParaRPr>
          </a:p>
          <a:p>
            <a:pPr algn="just">
              <a:lnSpc>
                <a:spcPct val="115000"/>
              </a:lnSpc>
              <a:spcAft>
                <a:spcPts val="1000"/>
              </a:spcAft>
            </a:pPr>
            <a:r>
              <a:rPr lang="fa-IR" dirty="0">
                <a:latin typeface="Calibri"/>
                <a:ea typeface="Calibri"/>
                <a:cs typeface="B Nazanin"/>
              </a:rPr>
              <a:t>با شرکت در این برنامه ها </a:t>
            </a:r>
            <a:r>
              <a:rPr lang="fa-IR" b="1" dirty="0">
                <a:latin typeface="Calibri"/>
                <a:ea typeface="Calibri"/>
                <a:cs typeface="B Nazanin"/>
              </a:rPr>
              <a:t>بعد ارادی</a:t>
            </a:r>
            <a:r>
              <a:rPr lang="fa-IR" dirty="0">
                <a:latin typeface="Calibri"/>
                <a:ea typeface="Calibri"/>
                <a:cs typeface="B Nazanin"/>
              </a:rPr>
              <a:t> او نیز تقویت می شود.</a:t>
            </a:r>
            <a:endParaRPr lang="en-US" sz="1800" dirty="0">
              <a:latin typeface="Calibri"/>
              <a:ea typeface="Calibri"/>
              <a:cs typeface="Arial"/>
            </a:endParaRPr>
          </a:p>
          <a:p>
            <a:pPr marL="0" indent="0" algn="just">
              <a:lnSpc>
                <a:spcPct val="115000"/>
              </a:lnSpc>
              <a:spcAft>
                <a:spcPts val="1000"/>
              </a:spcAft>
              <a:buNone/>
            </a:pPr>
            <a:r>
              <a:rPr lang="fa-IR" dirty="0">
                <a:latin typeface="Calibri"/>
                <a:ea typeface="Calibri"/>
                <a:cs typeface="B Nazanin"/>
              </a:rPr>
              <a:t>با جمع این ابعاد بستری برای شناخت هویت و استعدادهای نهفته نوجوانان فراهم می شود و مربیها برای رشد و جهت دهی آنها خواهری می کنند.</a:t>
            </a:r>
            <a:endParaRPr lang="en-US" sz="1800" dirty="0">
              <a:latin typeface="Calibri"/>
              <a:ea typeface="Calibri"/>
              <a:cs typeface="Arial"/>
            </a:endParaRPr>
          </a:p>
          <a:p>
            <a:pPr marL="0" indent="0" algn="just">
              <a:lnSpc>
                <a:spcPct val="115000"/>
              </a:lnSpc>
              <a:spcAft>
                <a:spcPts val="1000"/>
              </a:spcAft>
              <a:buNone/>
            </a:pPr>
            <a:r>
              <a:rPr lang="fa-IR" dirty="0">
                <a:latin typeface="Calibri"/>
                <a:ea typeface="Calibri"/>
                <a:cs typeface="B Nazanin"/>
              </a:rPr>
              <a:t>مخاطب در بدو ورود به سرا خود را در آینه هایی میبیند که با جملات تلنگرانه او را به دیدن خود و توجه به خود واقعی دعوت می کند.</a:t>
            </a:r>
            <a:endParaRPr lang="en-US" sz="1800" dirty="0">
              <a:latin typeface="Calibri"/>
              <a:ea typeface="Calibri"/>
              <a:cs typeface="Arial"/>
            </a:endParaRPr>
          </a:p>
          <a:p>
            <a:pPr marL="0" indent="0" algn="just">
              <a:lnSpc>
                <a:spcPct val="115000"/>
              </a:lnSpc>
              <a:spcAft>
                <a:spcPts val="1000"/>
              </a:spcAft>
              <a:buNone/>
            </a:pPr>
            <a:r>
              <a:rPr lang="fa-IR" dirty="0">
                <a:latin typeface="Calibri"/>
                <a:ea typeface="Calibri"/>
                <a:cs typeface="B Nazanin"/>
              </a:rPr>
              <a:t>هدف استفاده از آینه توجه دادن به این بیت شعر است (آینه شو جمال پری طلعتان طلب/ جاروب زن خانه و پس میهمان طلب)</a:t>
            </a:r>
            <a:endParaRPr lang="en-US" sz="1800" dirty="0">
              <a:latin typeface="Calibri"/>
              <a:ea typeface="Calibri"/>
              <a:cs typeface="Arial"/>
            </a:endParaRPr>
          </a:p>
          <a:p>
            <a:pPr marL="0" indent="0" algn="just">
              <a:lnSpc>
                <a:spcPct val="115000"/>
              </a:lnSpc>
              <a:spcAft>
                <a:spcPts val="1000"/>
              </a:spcAft>
              <a:buNone/>
            </a:pPr>
            <a:r>
              <a:rPr lang="fa-IR" dirty="0">
                <a:latin typeface="Calibri"/>
                <a:ea typeface="Calibri"/>
                <a:cs typeface="B Nazanin"/>
              </a:rPr>
              <a:t>سرا از 4 غرفه و 2 تالار که باتختها و مختع های سنتی تزیین شده و با دو سری میز و صندلی فضاسازی شده است</a:t>
            </a:r>
            <a:r>
              <a:rPr lang="fa-IR" dirty="0" smtClean="0">
                <a:latin typeface="Calibri"/>
                <a:ea typeface="Calibri"/>
                <a:cs typeface="B Nazanin"/>
              </a:rPr>
              <a:t>.</a:t>
            </a:r>
            <a:endParaRPr lang="en-US" sz="1800" dirty="0">
              <a:latin typeface="Calibri"/>
              <a:ea typeface="Calibri"/>
              <a:cs typeface="Arial"/>
            </a:endParaRPr>
          </a:p>
        </p:txBody>
      </p:sp>
      <p:sp>
        <p:nvSpPr>
          <p:cNvPr id="3" name="Title 2"/>
          <p:cNvSpPr>
            <a:spLocks noGrp="1"/>
          </p:cNvSpPr>
          <p:nvPr>
            <p:ph type="title"/>
          </p:nvPr>
        </p:nvSpPr>
        <p:spPr/>
        <p:txBody>
          <a:bodyPr/>
          <a:lstStyle/>
          <a:p>
            <a:r>
              <a:rPr lang="fa-IR" b="1" dirty="0" smtClean="0">
                <a:cs typeface="B Nazanin" panose="00000400000000000000" pitchFamily="2" charset="-78"/>
              </a:rPr>
              <a:t>توضیحات طرح</a:t>
            </a:r>
            <a:endParaRPr lang="fa-IR" b="1" dirty="0">
              <a:cs typeface="B Nazanin" panose="00000400000000000000" pitchFamily="2" charset="-78"/>
            </a:endParaRPr>
          </a:p>
        </p:txBody>
      </p:sp>
    </p:spTree>
    <p:extLst>
      <p:ext uri="{BB962C8B-B14F-4D97-AF65-F5344CB8AC3E}">
        <p14:creationId xmlns:p14="http://schemas.microsoft.com/office/powerpoint/2010/main" val="1182200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2708920"/>
            <a:ext cx="8424935" cy="4353933"/>
          </a:xfrm>
        </p:spPr>
        <p:txBody>
          <a:bodyPr>
            <a:normAutofit/>
          </a:bodyPr>
          <a:lstStyle/>
          <a:p>
            <a:pPr marL="0" indent="0" algn="just">
              <a:lnSpc>
                <a:spcPct val="115000"/>
              </a:lnSpc>
              <a:spcAft>
                <a:spcPts val="1000"/>
              </a:spcAft>
              <a:buNone/>
            </a:pPr>
            <a:r>
              <a:rPr lang="fa-IR" dirty="0">
                <a:latin typeface="Calibri"/>
                <a:ea typeface="Calibri"/>
                <a:cs typeface="B Nazanin"/>
              </a:rPr>
              <a:t>غرفه اول غرفه جوانه است با هدف کاشت بذر درون - رشد کردن - تحمل سختی های مسیر- ثمر دادن</a:t>
            </a:r>
            <a:r>
              <a:rPr lang="fa-IR" dirty="0" smtClean="0">
                <a:latin typeface="Calibri"/>
                <a:ea typeface="Calibri"/>
                <a:cs typeface="B Nazanin"/>
              </a:rPr>
              <a:t>...</a:t>
            </a:r>
          </a:p>
          <a:p>
            <a:pPr marL="0" indent="0" algn="just">
              <a:lnSpc>
                <a:spcPct val="115000"/>
              </a:lnSpc>
              <a:spcAft>
                <a:spcPts val="1000"/>
              </a:spcAft>
              <a:buNone/>
            </a:pPr>
            <a:r>
              <a:rPr lang="fa-IR" dirty="0" smtClean="0">
                <a:latin typeface="Calibri"/>
                <a:ea typeface="Calibri"/>
                <a:cs typeface="B Nazanin"/>
              </a:rPr>
              <a:t>نوجوانی بستری است برای رشد. باید بذر وجود خودمان را بکاریم...</a:t>
            </a:r>
            <a:endParaRPr lang="en-US" dirty="0">
              <a:latin typeface="Calibri"/>
              <a:ea typeface="Calibri"/>
              <a:cs typeface="Arial"/>
            </a:endParaRPr>
          </a:p>
          <a:p>
            <a:pPr marL="0" indent="0" algn="just">
              <a:lnSpc>
                <a:spcPct val="115000"/>
              </a:lnSpc>
              <a:spcAft>
                <a:spcPts val="1000"/>
              </a:spcAft>
              <a:buNone/>
            </a:pPr>
            <a:r>
              <a:rPr lang="fa-IR" dirty="0">
                <a:latin typeface="Calibri"/>
                <a:ea typeface="Calibri"/>
                <a:cs typeface="B Nazanin"/>
              </a:rPr>
              <a:t>فضاسازی این غرفه به صورتی است که </a:t>
            </a:r>
            <a:r>
              <a:rPr lang="fa-IR" dirty="0" smtClean="0">
                <a:latin typeface="Calibri"/>
                <a:ea typeface="Calibri"/>
                <a:cs typeface="B Nazanin"/>
              </a:rPr>
              <a:t>باغچه ای با حصارهای چوبی برای آن قرار داده شده و شیسشه های کوچکی از دیوار آن آویزان شده که کاغذهایی با مطالب تلنگری در مورد رشد و موانع و ثمرات آن در برگه ها نوشته شده است که انگیزه می شود بچه ها آنها را به صورت رزقی مطالعه کنند.</a:t>
            </a:r>
            <a:endParaRPr lang="en-US" dirty="0">
              <a:effectLst/>
              <a:latin typeface="Calibri"/>
              <a:ea typeface="Calibri"/>
              <a:cs typeface="Arial"/>
            </a:endParaRPr>
          </a:p>
        </p:txBody>
      </p:sp>
      <p:sp>
        <p:nvSpPr>
          <p:cNvPr id="3" name="Title 2"/>
          <p:cNvSpPr>
            <a:spLocks noGrp="1"/>
          </p:cNvSpPr>
          <p:nvPr>
            <p:ph type="title"/>
          </p:nvPr>
        </p:nvSpPr>
        <p:spPr/>
        <p:txBody>
          <a:bodyPr/>
          <a:lstStyle/>
          <a:p>
            <a:r>
              <a:rPr lang="fa-IR" b="1" dirty="0">
                <a:cs typeface="B Nazanin" panose="00000400000000000000" pitchFamily="2" charset="-78"/>
              </a:rPr>
              <a:t>غرفه جوانه</a:t>
            </a:r>
            <a:endParaRPr lang="fa-IR" dirty="0">
              <a:cs typeface="B Nazanin" panose="00000400000000000000" pitchFamily="2" charset="-78"/>
            </a:endParaRPr>
          </a:p>
        </p:txBody>
      </p:sp>
    </p:spTree>
    <p:extLst>
      <p:ext uri="{BB962C8B-B14F-4D97-AF65-F5344CB8AC3E}">
        <p14:creationId xmlns:p14="http://schemas.microsoft.com/office/powerpoint/2010/main" val="60961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2492896"/>
            <a:ext cx="8136903" cy="3960439"/>
          </a:xfrm>
        </p:spPr>
        <p:txBody>
          <a:bodyPr>
            <a:noAutofit/>
          </a:bodyPr>
          <a:lstStyle/>
          <a:p>
            <a:pPr marL="0" indent="0" algn="just">
              <a:lnSpc>
                <a:spcPct val="115000"/>
              </a:lnSpc>
              <a:spcAft>
                <a:spcPts val="1000"/>
              </a:spcAft>
              <a:buNone/>
            </a:pPr>
            <a:r>
              <a:rPr lang="fa-IR" dirty="0">
                <a:latin typeface="Calibri"/>
                <a:ea typeface="Calibri"/>
                <a:cs typeface="B Nazanin" panose="00000400000000000000" pitchFamily="2" charset="-78"/>
              </a:rPr>
              <a:t>غرفه دوم با هدف تأمل در گذر عمر- استفاده بهینه از زمان- سرعت گیری و تلاش کردن برای شکوفا شدن، فضاسازی شده است.</a:t>
            </a:r>
            <a:endParaRPr lang="en-US" dirty="0">
              <a:latin typeface="Calibri"/>
              <a:ea typeface="Calibri"/>
              <a:cs typeface="B Nazanin" panose="00000400000000000000" pitchFamily="2" charset="-78"/>
            </a:endParaRPr>
          </a:p>
          <a:p>
            <a:pPr marL="0" indent="0" algn="just">
              <a:lnSpc>
                <a:spcPct val="115000"/>
              </a:lnSpc>
              <a:spcAft>
                <a:spcPts val="1000"/>
              </a:spcAft>
              <a:buNone/>
            </a:pPr>
            <a:r>
              <a:rPr lang="fa-IR" dirty="0">
                <a:latin typeface="Calibri"/>
                <a:ea typeface="Calibri"/>
                <a:cs typeface="B Nazanin" panose="00000400000000000000" pitchFamily="2" charset="-78"/>
              </a:rPr>
              <a:t>جهت به تصویر کشیدن این اهداف در غرفه دوچرخه ای تعبیه شده و در یکی از چرخ هایش ساعتی قرار داده شده که اعداد آن حالت های مختلف سنین از کودکی تا پیری را نشان می دهد و برای توجه دادن به زمان از انوع ساعتهای قدیمی و جدید اعم از شنی، چرتکه، زنگ دار...استفاده شده </a:t>
            </a:r>
            <a:r>
              <a:rPr lang="fa-IR" dirty="0" smtClean="0">
                <a:latin typeface="Calibri"/>
                <a:ea typeface="Calibri"/>
                <a:cs typeface="B Nazanin" panose="00000400000000000000" pitchFamily="2" charset="-78"/>
              </a:rPr>
              <a:t>است.</a:t>
            </a:r>
          </a:p>
          <a:p>
            <a:pPr marL="0" lvl="0" indent="0" algn="just">
              <a:lnSpc>
                <a:spcPct val="115000"/>
              </a:lnSpc>
              <a:spcAft>
                <a:spcPts val="1000"/>
              </a:spcAft>
              <a:buClr>
                <a:srgbClr val="94C600"/>
              </a:buClr>
              <a:buNone/>
            </a:pPr>
            <a:r>
              <a:rPr lang="fa-IR" dirty="0" smtClean="0">
                <a:effectLst/>
                <a:latin typeface="Calibri"/>
                <a:ea typeface="Calibri"/>
                <a:cs typeface="B Nazanin" panose="00000400000000000000" pitchFamily="2" charset="-78"/>
              </a:rPr>
              <a:t>در </a:t>
            </a:r>
            <a:r>
              <a:rPr lang="fa-IR" dirty="0" smtClean="0">
                <a:effectLst/>
                <a:latin typeface="Calibri"/>
                <a:ea typeface="Calibri"/>
                <a:cs typeface="B Nazanin" panose="00000400000000000000" pitchFamily="2" charset="-78"/>
              </a:rPr>
              <a:t>باکس عقب دوچرخه کاغذهای تلنگری جهت اهمیت و توجه به زمان قرار داده شده </a:t>
            </a:r>
            <a:r>
              <a:rPr lang="fa-IR" dirty="0" smtClean="0">
                <a:effectLst/>
                <a:latin typeface="Calibri"/>
                <a:ea typeface="Calibri"/>
                <a:cs typeface="B Nazanin" panose="00000400000000000000" pitchFamily="2" charset="-78"/>
              </a:rPr>
              <a:t>است که </a:t>
            </a:r>
            <a:r>
              <a:rPr lang="fa-IR" dirty="0" smtClean="0">
                <a:solidFill>
                  <a:srgbClr val="3E3D2D"/>
                </a:solidFill>
                <a:latin typeface="Calibri"/>
                <a:ea typeface="Calibri"/>
                <a:cs typeface="B Nazanin" panose="00000400000000000000" pitchFamily="2" charset="-78"/>
              </a:rPr>
              <a:t>او </a:t>
            </a:r>
            <a:r>
              <a:rPr lang="fa-IR" dirty="0">
                <a:solidFill>
                  <a:srgbClr val="3E3D2D"/>
                </a:solidFill>
                <a:latin typeface="Calibri"/>
                <a:ea typeface="Calibri"/>
                <a:cs typeface="B Nazanin" panose="00000400000000000000" pitchFamily="2" charset="-78"/>
              </a:rPr>
              <a:t>را به تفکر وا می داردکه از سرمایه وجودی خود برای رشد و بالندگی استفاده کند.</a:t>
            </a:r>
          </a:p>
          <a:p>
            <a:pPr marL="0" indent="0" algn="just">
              <a:lnSpc>
                <a:spcPct val="115000"/>
              </a:lnSpc>
              <a:spcAft>
                <a:spcPts val="1000"/>
              </a:spcAft>
              <a:buNone/>
            </a:pPr>
            <a:endParaRPr lang="en-US" dirty="0">
              <a:effectLst/>
              <a:latin typeface="Calibri"/>
              <a:ea typeface="Calibri"/>
              <a:cs typeface="B Nazanin" panose="00000400000000000000" pitchFamily="2" charset="-78"/>
            </a:endParaRPr>
          </a:p>
        </p:txBody>
      </p:sp>
      <p:sp>
        <p:nvSpPr>
          <p:cNvPr id="3" name="Title 2"/>
          <p:cNvSpPr>
            <a:spLocks noGrp="1"/>
          </p:cNvSpPr>
          <p:nvPr>
            <p:ph type="title"/>
          </p:nvPr>
        </p:nvSpPr>
        <p:spPr/>
        <p:txBody>
          <a:bodyPr/>
          <a:lstStyle/>
          <a:p>
            <a:r>
              <a:rPr lang="fa-IR" b="1" dirty="0">
                <a:cs typeface="B Nazanin" panose="00000400000000000000" pitchFamily="2" charset="-78"/>
              </a:rPr>
              <a:t>غرفه زمان</a:t>
            </a:r>
            <a:endParaRPr lang="fa-IR" dirty="0">
              <a:cs typeface="B Nazanin" panose="00000400000000000000" pitchFamily="2" charset="-78"/>
            </a:endParaRPr>
          </a:p>
        </p:txBody>
      </p:sp>
    </p:spTree>
    <p:extLst>
      <p:ext uri="{BB962C8B-B14F-4D97-AF65-F5344CB8AC3E}">
        <p14:creationId xmlns:p14="http://schemas.microsoft.com/office/powerpoint/2010/main" val="6455008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147</TotalTime>
  <Words>2162</Words>
  <Application>Microsoft Office PowerPoint</Application>
  <PresentationFormat>On-screen Show (4:3)</PresentationFormat>
  <Paragraphs>91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Waveform</vt:lpstr>
      <vt:lpstr>طرح سرای دوستی (کافی شاپ دخترانه)</vt:lpstr>
      <vt:lpstr>به نام خالق ریحان  </vt:lpstr>
      <vt:lpstr>مقدمه</vt:lpstr>
      <vt:lpstr>هدف طرح</vt:lpstr>
      <vt:lpstr>معرفی طرح</vt:lpstr>
      <vt:lpstr>توضیحات طرح</vt:lpstr>
      <vt:lpstr>توضیحات طرح</vt:lpstr>
      <vt:lpstr>غرفه جوانه</vt:lpstr>
      <vt:lpstr>غرفه زمان</vt:lpstr>
      <vt:lpstr>غرفه کتابخانه</vt:lpstr>
      <vt:lpstr>غرفه دلنوشت</vt:lpstr>
      <vt:lpstr>تالارها</vt:lpstr>
      <vt:lpstr>میزها</vt:lpstr>
      <vt:lpstr>اهداف تربیتی در دو قالب جسم و جان</vt:lpstr>
      <vt:lpstr>2)غذای جسم</vt:lpstr>
      <vt:lpstr>3)غذای جان</vt:lpstr>
      <vt:lpstr>زمان اجرای برنامه</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طرح سرای دوستی</dc:title>
  <dc:creator>WIN 8.1X64</dc:creator>
  <cp:lastModifiedBy>WIN 8.1X64</cp:lastModifiedBy>
  <cp:revision>18</cp:revision>
  <dcterms:created xsi:type="dcterms:W3CDTF">2024-08-17T12:36:46Z</dcterms:created>
  <dcterms:modified xsi:type="dcterms:W3CDTF">2025-03-02T11:01:37Z</dcterms:modified>
</cp:coreProperties>
</file>