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493" r:id="rId5"/>
    <p:sldId id="548" r:id="rId6"/>
    <p:sldId id="543" r:id="rId7"/>
    <p:sldId id="547" r:id="rId8"/>
    <p:sldId id="544" r:id="rId9"/>
    <p:sldId id="546" r:id="rId10"/>
    <p:sldId id="545" r:id="rId11"/>
    <p:sldId id="552" r:id="rId12"/>
    <p:sldId id="550" r:id="rId13"/>
    <p:sldId id="554" r:id="rId14"/>
    <p:sldId id="557" r:id="rId15"/>
    <p:sldId id="556" r:id="rId16"/>
    <p:sldId id="555" r:id="rId17"/>
    <p:sldId id="558" r:id="rId18"/>
    <p:sldId id="559" r:id="rId19"/>
    <p:sldId id="560" r:id="rId20"/>
    <p:sldId id="561" r:id="rId21"/>
    <p:sldId id="563" r:id="rId22"/>
    <p:sldId id="564" r:id="rId23"/>
    <p:sldId id="5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0033"/>
    <a:srgbClr val="CC0000"/>
    <a:srgbClr val="D6009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09" autoAdjust="0"/>
    <p:restoredTop sz="82182" autoAdjust="0"/>
  </p:normalViewPr>
  <p:slideViewPr>
    <p:cSldViewPr snapToGrid="0">
      <p:cViewPr varScale="1">
        <p:scale>
          <a:sx n="61" d="100"/>
          <a:sy n="61" d="100"/>
        </p:scale>
        <p:origin x="5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3543F-AEC7-4307-B4B7-7012ED94245B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04390-4194-496F-9B5F-595A027647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6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94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45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معرفی کار با هیجان و ابهام در هدف (معرفی تبلیغی  و بیان فعالیت در ضمن یک داستان یا خاطره)  داستان برند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84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4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66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آیا حجم برنامه و طول زمان خاصی یا حتی استمرار برای تاثیر گذاری و رفع نیاز لازم است؟ (ضمنی)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فعالیت شما به چه مقدمات و لوازم نیاز است؟ (محیط خاص، ابزار و امکانات خاص، حجم استفاده از فناوری، آیا این فعالیت فردی است یا گروهی ، تعداد افراد درگیر در اجرا، اعضاء تیم مجری این فعالیت چند نفر و کیستند؟ آموزش‌ها و مهارتهای لازم برای مجری برنامه نیاز است و کدامند؟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04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06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39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61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5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3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63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2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8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4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3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0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1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6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7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C2D6A-7C51-4B2A-ABEB-72039FE09412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3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35" y="483511"/>
            <a:ext cx="9137017" cy="53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99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25020" y="0"/>
            <a:ext cx="68130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تیم کاری و همکاران فعالیت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21119" y="888936"/>
            <a:ext cx="11630527" cy="616775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sz="2800" dirty="0">
                <a:cs typeface="B Koodak" panose="00000700000000000000" pitchFamily="2" charset="-78"/>
              </a:rPr>
              <a:t>این فعالیت </a:t>
            </a:r>
            <a:r>
              <a:rPr lang="fa-IR" sz="2800" dirty="0" smtClean="0">
                <a:cs typeface="B Koodak" panose="00000700000000000000" pitchFamily="2" charset="-78"/>
              </a:rPr>
              <a:t>قابلیت اجرای فردی و گروهی را دارد.</a:t>
            </a:r>
            <a:endParaRPr lang="fa-IR" sz="2800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>
                <a:cs typeface="B Koodak" panose="00000700000000000000" pitchFamily="2" charset="-78"/>
              </a:rPr>
              <a:t> </a:t>
            </a:r>
            <a:r>
              <a:rPr lang="fa-IR" sz="2800" dirty="0" smtClean="0">
                <a:cs typeface="B Koodak" panose="00000700000000000000" pitchFamily="2" charset="-78"/>
              </a:rPr>
              <a:t>و در فعالیت گروهی نهادهای دخیل در اداره مسجد؛ امور مساجد، اداره تبلیغات، اوقاف و امور خیریه، کانون فرهنگی هنری مساجد می بایست پای کار بیایند و نمایندگان آنها در مساجد در اجرای طرح مشارکت نمایند.</a:t>
            </a:r>
            <a:endParaRPr lang="fa-IR" sz="2800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>
                <a:cs typeface="B Koodak" panose="00000700000000000000" pitchFamily="2" charset="-78"/>
              </a:rPr>
              <a:t>اعضاء تیم </a:t>
            </a:r>
            <a:r>
              <a:rPr lang="fa-IR" sz="2800" dirty="0" smtClean="0">
                <a:cs typeface="B Koodak" panose="00000700000000000000" pitchFamily="2" charset="-78"/>
              </a:rPr>
              <a:t>باید دارای روابط عمومی و روحیه تعامل و قدرت روایتگری باشند.</a:t>
            </a:r>
            <a:endParaRPr lang="fa-IR" sz="2800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Koodak" panose="00000700000000000000" pitchFamily="2" charset="-78"/>
              </a:rPr>
              <a:t>نقش مکمل هم می تواند داشته باشد .</a:t>
            </a:r>
            <a:endParaRPr lang="fa-IR" sz="2800" dirty="0">
              <a:cs typeface="B Koodak" panose="000007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dirty="0">
                <a:cs typeface="B Koodak" panose="00000700000000000000" pitchFamily="2" charset="-78"/>
              </a:rPr>
              <a:t> </a:t>
            </a:r>
            <a:r>
              <a:rPr lang="fa-IR" sz="2800" dirty="0" smtClean="0">
                <a:cs typeface="B Koodak" panose="00000700000000000000" pitchFamily="2" charset="-78"/>
              </a:rPr>
              <a:t>شرکای کلیدی این طرح و همچنین نیازمند مجوز و تاییدیه: دفاتر ائمه جمعه شهرستان ها و آموزش و پروش می باشد.</a:t>
            </a:r>
            <a:endParaRPr lang="fa-IR" sz="2800" dirty="0">
              <a:cs typeface="B Koodak" panose="00000700000000000000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endParaRPr lang="fa-IR" sz="28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8463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5894024" y="-5894023"/>
            <a:ext cx="495762" cy="12283808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=""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321326" y="1911773"/>
            <a:ext cx="5591595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جنبه نوآورانه </a:t>
            </a:r>
          </a:p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یا وجه امتیاز مهم</a:t>
            </a:r>
          </a:p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فعالیت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8" y="821554"/>
            <a:ext cx="5154667" cy="55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4202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32074" y="923330"/>
            <a:ext cx="11658873" cy="594568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a-IR" sz="2800" dirty="0">
                <a:solidFill>
                  <a:srgbClr val="FF0000"/>
                </a:solidFill>
                <a:cs typeface="B Koodak" panose="00000700000000000000" pitchFamily="2" charset="-78"/>
              </a:rPr>
              <a:t>جرقه اولیه، منشاء ایده اولیه</a:t>
            </a:r>
            <a:r>
              <a:rPr lang="fa-IR" sz="2800" dirty="0">
                <a:cs typeface="B Koodak" panose="00000700000000000000" pitchFamily="2" charset="-78"/>
              </a:rPr>
              <a:t>، </a:t>
            </a:r>
            <a:r>
              <a:rPr lang="fa-IR" sz="2800" dirty="0">
                <a:cs typeface="B Koodak" panose="00000700000000000000" pitchFamily="2" charset="-78"/>
              </a:rPr>
              <a:t>تنظیم کننده این طرح ( محمدصادق مطهری فرد) با توجه به فعالیت علمی پژوهشی در سطح مدارس و مسئولیت امامت جماعت و دبیری امور مساجد شهرستان محل سکونت</a:t>
            </a:r>
            <a:endParaRPr lang="fa-IR" sz="2800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>
                <a:solidFill>
                  <a:srgbClr val="FF0000"/>
                </a:solidFill>
                <a:cs typeface="B Koodak" panose="00000700000000000000" pitchFamily="2" charset="-78"/>
              </a:rPr>
              <a:t>مهمترین تمایز </a:t>
            </a:r>
            <a:r>
              <a:rPr lang="fa-IR" sz="2800" dirty="0" smtClean="0">
                <a:cs typeface="B Koodak" panose="00000700000000000000" pitchFamily="2" charset="-78"/>
              </a:rPr>
              <a:t>استفاده از ظرفیت </a:t>
            </a:r>
            <a:r>
              <a:rPr lang="fa-IR" sz="2800" dirty="0" smtClean="0">
                <a:cs typeface="B Koodak" panose="00000700000000000000" pitchFamily="2" charset="-78"/>
              </a:rPr>
              <a:t>تکنولوژی، هنر و رسانه در مدیریت مسجد و تبلیغ، معرفی کاربست های مسجد و ایجاد پل ارتباطی با نسل نو  هچنین کادرسازی و قابلیت تجاری سازی.</a:t>
            </a:r>
            <a:endParaRPr lang="fa-IR" sz="2800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>
                <a:solidFill>
                  <a:srgbClr val="FF0000"/>
                </a:solidFill>
                <a:cs typeface="B Koodak" panose="00000700000000000000" pitchFamily="2" charset="-78"/>
              </a:rPr>
              <a:t>مهمترین شاخصه فعالیت </a:t>
            </a:r>
            <a:r>
              <a:rPr lang="fa-IR" sz="2800" dirty="0">
                <a:solidFill>
                  <a:srgbClr val="FF0000"/>
                </a:solidFill>
                <a:cs typeface="B Koodak" panose="00000700000000000000" pitchFamily="2" charset="-78"/>
              </a:rPr>
              <a:t>و بخش برجسته این فعالیت </a:t>
            </a:r>
            <a:r>
              <a:rPr lang="fa-IR" sz="2800" dirty="0" smtClean="0">
                <a:cs typeface="B Koodak" panose="00000700000000000000" pitchFamily="2" charset="-78"/>
              </a:rPr>
              <a:t>جلوگیری از موازی کاری و ایجاد وحدت رویه در مدیریت مسجد بین نهادهای دخیل در اداره مسجد و همچنین ارتقا جایگاه مسجد</a:t>
            </a:r>
            <a:endParaRPr lang="fa-IR" sz="2800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>
                <a:cs typeface="B Koodak" panose="00000700000000000000" pitchFamily="2" charset="-78"/>
              </a:rPr>
              <a:t>تنوع در برنامه ها و پوشش نیازهای عاطفی و روحی اهل مسجد</a:t>
            </a:r>
            <a:endParaRPr lang="fa-IR" sz="2800" dirty="0">
              <a:cs typeface="B Koodak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3233" y="0"/>
            <a:ext cx="68130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جنبه نوآورانه یا وجه امتیاز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9897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5894024" y="-5894023"/>
            <a:ext cx="495762" cy="12283808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=""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464831" y="2486440"/>
            <a:ext cx="540083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اهداف و تأثیرات</a:t>
            </a:r>
          </a:p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فعالیت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자유형: 도형 12">
            <a:extLst>
              <a:ext uri="{FF2B5EF4-FFF2-40B4-BE49-F238E27FC236}">
                <a16:creationId xmlns="" xmlns:a16="http://schemas.microsoft.com/office/drawing/2014/main" id="{82F3A14C-0072-4324-A8C2-777AF7FCB596}"/>
              </a:ext>
            </a:extLst>
          </p:cNvPr>
          <p:cNvSpPr/>
          <p:nvPr/>
        </p:nvSpPr>
        <p:spPr>
          <a:xfrm>
            <a:off x="719729" y="1452284"/>
            <a:ext cx="4248865" cy="5123631"/>
          </a:xfrm>
          <a:custGeom>
            <a:avLst/>
            <a:gdLst>
              <a:gd name="connsiteX0" fmla="*/ 324136 w 323850"/>
              <a:gd name="connsiteY0" fmla="*/ 165643 h 390525"/>
              <a:gd name="connsiteX1" fmla="*/ 301181 w 323850"/>
              <a:gd name="connsiteY1" fmla="*/ 83538 h 390525"/>
              <a:gd name="connsiteX2" fmla="*/ 320612 w 323850"/>
              <a:gd name="connsiteY2" fmla="*/ 65250 h 390525"/>
              <a:gd name="connsiteX3" fmla="*/ 323279 w 323850"/>
              <a:gd name="connsiteY3" fmla="*/ 53248 h 390525"/>
              <a:gd name="connsiteX4" fmla="*/ 313087 w 323850"/>
              <a:gd name="connsiteY4" fmla="*/ 46390 h 390525"/>
              <a:gd name="connsiteX5" fmla="*/ 284893 w 323850"/>
              <a:gd name="connsiteY5" fmla="*/ 46390 h 390525"/>
              <a:gd name="connsiteX6" fmla="*/ 284893 w 323850"/>
              <a:gd name="connsiteY6" fmla="*/ 18196 h 390525"/>
              <a:gd name="connsiteX7" fmla="*/ 278035 w 323850"/>
              <a:gd name="connsiteY7" fmla="*/ 8004 h 390525"/>
              <a:gd name="connsiteX8" fmla="*/ 266033 w 323850"/>
              <a:gd name="connsiteY8" fmla="*/ 10671 h 390525"/>
              <a:gd name="connsiteX9" fmla="*/ 247745 w 323850"/>
              <a:gd name="connsiteY9" fmla="*/ 30102 h 390525"/>
              <a:gd name="connsiteX10" fmla="*/ 164592 w 323850"/>
              <a:gd name="connsiteY10" fmla="*/ 7147 h 390525"/>
              <a:gd name="connsiteX11" fmla="*/ 7144 w 323850"/>
              <a:gd name="connsiteY11" fmla="*/ 166024 h 390525"/>
              <a:gd name="connsiteX12" fmla="*/ 64675 w 323850"/>
              <a:gd name="connsiteY12" fmla="*/ 287658 h 390525"/>
              <a:gd name="connsiteX13" fmla="*/ 52864 w 323850"/>
              <a:gd name="connsiteY13" fmla="*/ 373574 h 390525"/>
              <a:gd name="connsiteX14" fmla="*/ 63723 w 323850"/>
              <a:gd name="connsiteY14" fmla="*/ 385956 h 390525"/>
              <a:gd name="connsiteX15" fmla="*/ 107442 w 323850"/>
              <a:gd name="connsiteY15" fmla="*/ 385956 h 390525"/>
              <a:gd name="connsiteX16" fmla="*/ 118015 w 323850"/>
              <a:gd name="connsiteY16" fmla="*/ 377955 h 390525"/>
              <a:gd name="connsiteX17" fmla="*/ 133827 w 323850"/>
              <a:gd name="connsiteY17" fmla="*/ 320805 h 390525"/>
              <a:gd name="connsiteX18" fmla="*/ 165831 w 323850"/>
              <a:gd name="connsiteY18" fmla="*/ 324044 h 390525"/>
              <a:gd name="connsiteX19" fmla="*/ 197835 w 323850"/>
              <a:gd name="connsiteY19" fmla="*/ 320805 h 390525"/>
              <a:gd name="connsiteX20" fmla="*/ 213646 w 323850"/>
              <a:gd name="connsiteY20" fmla="*/ 377955 h 390525"/>
              <a:gd name="connsiteX21" fmla="*/ 224219 w 323850"/>
              <a:gd name="connsiteY21" fmla="*/ 385956 h 390525"/>
              <a:gd name="connsiteX22" fmla="*/ 267938 w 323850"/>
              <a:gd name="connsiteY22" fmla="*/ 385956 h 390525"/>
              <a:gd name="connsiteX23" fmla="*/ 278797 w 323850"/>
              <a:gd name="connsiteY23" fmla="*/ 373574 h 390525"/>
              <a:gd name="connsiteX24" fmla="*/ 266986 w 323850"/>
              <a:gd name="connsiteY24" fmla="*/ 287658 h 390525"/>
              <a:gd name="connsiteX25" fmla="*/ 324136 w 323850"/>
              <a:gd name="connsiteY25" fmla="*/ 165643 h 390525"/>
              <a:gd name="connsiteX26" fmla="*/ 98965 w 323850"/>
              <a:gd name="connsiteY26" fmla="*/ 363858 h 390525"/>
              <a:gd name="connsiteX27" fmla="*/ 76105 w 323850"/>
              <a:gd name="connsiteY27" fmla="*/ 363858 h 390525"/>
              <a:gd name="connsiteX28" fmla="*/ 84677 w 323850"/>
              <a:gd name="connsiteY28" fmla="*/ 301565 h 390525"/>
              <a:gd name="connsiteX29" fmla="*/ 112491 w 323850"/>
              <a:gd name="connsiteY29" fmla="*/ 314614 h 390525"/>
              <a:gd name="connsiteX30" fmla="*/ 98965 w 323850"/>
              <a:gd name="connsiteY30" fmla="*/ 363858 h 390525"/>
              <a:gd name="connsiteX31" fmla="*/ 232220 w 323850"/>
              <a:gd name="connsiteY31" fmla="*/ 363858 h 390525"/>
              <a:gd name="connsiteX32" fmla="*/ 218694 w 323850"/>
              <a:gd name="connsiteY32" fmla="*/ 314709 h 390525"/>
              <a:gd name="connsiteX33" fmla="*/ 246507 w 323850"/>
              <a:gd name="connsiteY33" fmla="*/ 301660 h 390525"/>
              <a:gd name="connsiteX34" fmla="*/ 255080 w 323850"/>
              <a:gd name="connsiteY34" fmla="*/ 363954 h 390525"/>
              <a:gd name="connsiteX35" fmla="*/ 232220 w 323850"/>
              <a:gd name="connsiteY35" fmla="*/ 363954 h 390525"/>
              <a:gd name="connsiteX36" fmla="*/ 258318 w 323850"/>
              <a:gd name="connsiteY36" fmla="*/ 165929 h 390525"/>
              <a:gd name="connsiteX37" fmla="*/ 144495 w 323850"/>
              <a:gd name="connsiteY37" fmla="*/ 256512 h 390525"/>
              <a:gd name="connsiteX38" fmla="*/ 74771 w 323850"/>
              <a:gd name="connsiteY38" fmla="*/ 186789 h 390525"/>
              <a:gd name="connsiteX39" fmla="*/ 165355 w 323850"/>
              <a:gd name="connsiteY39" fmla="*/ 72965 h 390525"/>
              <a:gd name="connsiteX40" fmla="*/ 214694 w 323850"/>
              <a:gd name="connsiteY40" fmla="*/ 87157 h 390525"/>
              <a:gd name="connsiteX41" fmla="*/ 214694 w 323850"/>
              <a:gd name="connsiteY41" fmla="*/ 101159 h 390525"/>
              <a:gd name="connsiteX42" fmla="*/ 207264 w 323850"/>
              <a:gd name="connsiteY42" fmla="*/ 108588 h 390525"/>
              <a:gd name="connsiteX43" fmla="*/ 162211 w 323850"/>
              <a:gd name="connsiteY43" fmla="*/ 94968 h 390525"/>
              <a:gd name="connsiteX44" fmla="*/ 94488 w 323850"/>
              <a:gd name="connsiteY44" fmla="*/ 162500 h 390525"/>
              <a:gd name="connsiteX45" fmla="*/ 168879 w 323850"/>
              <a:gd name="connsiteY45" fmla="*/ 236890 h 390525"/>
              <a:gd name="connsiteX46" fmla="*/ 236411 w 323850"/>
              <a:gd name="connsiteY46" fmla="*/ 169167 h 390525"/>
              <a:gd name="connsiteX47" fmla="*/ 222790 w 323850"/>
              <a:gd name="connsiteY47" fmla="*/ 124019 h 390525"/>
              <a:gd name="connsiteX48" fmla="*/ 230220 w 323850"/>
              <a:gd name="connsiteY48" fmla="*/ 116589 h 390525"/>
              <a:gd name="connsiteX49" fmla="*/ 244221 w 323850"/>
              <a:gd name="connsiteY49" fmla="*/ 116589 h 390525"/>
              <a:gd name="connsiteX50" fmla="*/ 258318 w 323850"/>
              <a:gd name="connsiteY50" fmla="*/ 165929 h 390525"/>
              <a:gd name="connsiteX51" fmla="*/ 214789 w 323850"/>
              <a:gd name="connsiteY51" fmla="*/ 165643 h 390525"/>
              <a:gd name="connsiteX52" fmla="*/ 165640 w 323850"/>
              <a:gd name="connsiteY52" fmla="*/ 214792 h 390525"/>
              <a:gd name="connsiteX53" fmla="*/ 116491 w 323850"/>
              <a:gd name="connsiteY53" fmla="*/ 165643 h 390525"/>
              <a:gd name="connsiteX54" fmla="*/ 165640 w 323850"/>
              <a:gd name="connsiteY54" fmla="*/ 116494 h 390525"/>
              <a:gd name="connsiteX55" fmla="*/ 191834 w 323850"/>
              <a:gd name="connsiteY55" fmla="*/ 124019 h 390525"/>
              <a:gd name="connsiteX56" fmla="*/ 157925 w 323850"/>
              <a:gd name="connsiteY56" fmla="*/ 157928 h 390525"/>
              <a:gd name="connsiteX57" fmla="*/ 157925 w 323850"/>
              <a:gd name="connsiteY57" fmla="*/ 173358 h 390525"/>
              <a:gd name="connsiteX58" fmla="*/ 173355 w 323850"/>
              <a:gd name="connsiteY58" fmla="*/ 173358 h 390525"/>
              <a:gd name="connsiteX59" fmla="*/ 207264 w 323850"/>
              <a:gd name="connsiteY59" fmla="*/ 139450 h 390525"/>
              <a:gd name="connsiteX60" fmla="*/ 214789 w 323850"/>
              <a:gd name="connsiteY60" fmla="*/ 165643 h 390525"/>
              <a:gd name="connsiteX61" fmla="*/ 274511 w 323850"/>
              <a:gd name="connsiteY61" fmla="*/ 67821 h 390525"/>
              <a:gd name="connsiteX62" fmla="*/ 286322 w 323850"/>
              <a:gd name="connsiteY62" fmla="*/ 67821 h 390525"/>
              <a:gd name="connsiteX63" fmla="*/ 258033 w 323850"/>
              <a:gd name="connsiteY63" fmla="*/ 94491 h 390525"/>
              <a:gd name="connsiteX64" fmla="*/ 236887 w 323850"/>
              <a:gd name="connsiteY64" fmla="*/ 94491 h 390525"/>
              <a:gd name="connsiteX65" fmla="*/ 236887 w 323850"/>
              <a:gd name="connsiteY65" fmla="*/ 73346 h 390525"/>
              <a:gd name="connsiteX66" fmla="*/ 263557 w 323850"/>
              <a:gd name="connsiteY66" fmla="*/ 45057 h 390525"/>
              <a:gd name="connsiteX67" fmla="*/ 263557 w 323850"/>
              <a:gd name="connsiteY67" fmla="*/ 56963 h 390525"/>
              <a:gd name="connsiteX68" fmla="*/ 274511 w 323850"/>
              <a:gd name="connsiteY68" fmla="*/ 67821 h 390525"/>
              <a:gd name="connsiteX69" fmla="*/ 28956 w 323850"/>
              <a:gd name="connsiteY69" fmla="*/ 165643 h 390525"/>
              <a:gd name="connsiteX70" fmla="*/ 165545 w 323850"/>
              <a:gd name="connsiteY70" fmla="*/ 29054 h 390525"/>
              <a:gd name="connsiteX71" fmla="*/ 232315 w 323850"/>
              <a:gd name="connsiteY71" fmla="*/ 46485 h 390525"/>
              <a:gd name="connsiteX72" fmla="*/ 217837 w 323850"/>
              <a:gd name="connsiteY72" fmla="*/ 61916 h 390525"/>
              <a:gd name="connsiteX73" fmla="*/ 216885 w 323850"/>
              <a:gd name="connsiteY73" fmla="*/ 63059 h 390525"/>
              <a:gd name="connsiteX74" fmla="*/ 165545 w 323850"/>
              <a:gd name="connsiteY74" fmla="*/ 50962 h 390525"/>
              <a:gd name="connsiteX75" fmla="*/ 50769 w 323850"/>
              <a:gd name="connsiteY75" fmla="*/ 165738 h 390525"/>
              <a:gd name="connsiteX76" fmla="*/ 165545 w 323850"/>
              <a:gd name="connsiteY76" fmla="*/ 280515 h 390525"/>
              <a:gd name="connsiteX77" fmla="*/ 280321 w 323850"/>
              <a:gd name="connsiteY77" fmla="*/ 165738 h 390525"/>
              <a:gd name="connsiteX78" fmla="*/ 268224 w 323850"/>
              <a:gd name="connsiteY78" fmla="*/ 114399 h 390525"/>
              <a:gd name="connsiteX79" fmla="*/ 269367 w 323850"/>
              <a:gd name="connsiteY79" fmla="*/ 113446 h 390525"/>
              <a:gd name="connsiteX80" fmla="*/ 284798 w 323850"/>
              <a:gd name="connsiteY80" fmla="*/ 98968 h 390525"/>
              <a:gd name="connsiteX81" fmla="*/ 302229 w 323850"/>
              <a:gd name="connsiteY81" fmla="*/ 165738 h 390525"/>
              <a:gd name="connsiteX82" fmla="*/ 165640 w 323850"/>
              <a:gd name="connsiteY82" fmla="*/ 302327 h 390525"/>
              <a:gd name="connsiteX83" fmla="*/ 28956 w 323850"/>
              <a:gd name="connsiteY83" fmla="*/ 1656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90525">
                <a:moveTo>
                  <a:pt x="324136" y="165643"/>
                </a:moveTo>
                <a:cubicBezTo>
                  <a:pt x="324136" y="136401"/>
                  <a:pt x="316230" y="108208"/>
                  <a:pt x="301181" y="83538"/>
                </a:cubicBezTo>
                <a:lnTo>
                  <a:pt x="320612" y="65250"/>
                </a:lnTo>
                <a:cubicBezTo>
                  <a:pt x="323850" y="62202"/>
                  <a:pt x="324898" y="57439"/>
                  <a:pt x="323279" y="53248"/>
                </a:cubicBezTo>
                <a:cubicBezTo>
                  <a:pt x="321660" y="49057"/>
                  <a:pt x="317564" y="46390"/>
                  <a:pt x="313087" y="46390"/>
                </a:cubicBezTo>
                <a:lnTo>
                  <a:pt x="284893" y="46390"/>
                </a:lnTo>
                <a:lnTo>
                  <a:pt x="284893" y="18196"/>
                </a:lnTo>
                <a:cubicBezTo>
                  <a:pt x="284893" y="13719"/>
                  <a:pt x="282131" y="9719"/>
                  <a:pt x="278035" y="8004"/>
                </a:cubicBezTo>
                <a:cubicBezTo>
                  <a:pt x="273844" y="6385"/>
                  <a:pt x="269081" y="7433"/>
                  <a:pt x="266033" y="10671"/>
                </a:cubicBezTo>
                <a:lnTo>
                  <a:pt x="247745" y="30102"/>
                </a:lnTo>
                <a:cubicBezTo>
                  <a:pt x="222790" y="14862"/>
                  <a:pt x="194215" y="6957"/>
                  <a:pt x="164592" y="7147"/>
                </a:cubicBezTo>
                <a:cubicBezTo>
                  <a:pt x="77629" y="7719"/>
                  <a:pt x="6953" y="79061"/>
                  <a:pt x="7144" y="166024"/>
                </a:cubicBezTo>
                <a:cubicBezTo>
                  <a:pt x="7239" y="214887"/>
                  <a:pt x="29623" y="258607"/>
                  <a:pt x="64675" y="287658"/>
                </a:cubicBezTo>
                <a:lnTo>
                  <a:pt x="52864" y="373574"/>
                </a:lnTo>
                <a:cubicBezTo>
                  <a:pt x="52007" y="380051"/>
                  <a:pt x="57150" y="385956"/>
                  <a:pt x="63723" y="385956"/>
                </a:cubicBezTo>
                <a:lnTo>
                  <a:pt x="107442" y="385956"/>
                </a:lnTo>
                <a:cubicBezTo>
                  <a:pt x="112395" y="385956"/>
                  <a:pt x="116682" y="382718"/>
                  <a:pt x="118015" y="377955"/>
                </a:cubicBezTo>
                <a:lnTo>
                  <a:pt x="133827" y="320805"/>
                </a:lnTo>
                <a:cubicBezTo>
                  <a:pt x="144113" y="322901"/>
                  <a:pt x="154877" y="324044"/>
                  <a:pt x="165831" y="324044"/>
                </a:cubicBezTo>
                <a:cubicBezTo>
                  <a:pt x="176784" y="324044"/>
                  <a:pt x="187452" y="322901"/>
                  <a:pt x="197835" y="320805"/>
                </a:cubicBezTo>
                <a:lnTo>
                  <a:pt x="213646" y="377955"/>
                </a:lnTo>
                <a:cubicBezTo>
                  <a:pt x="214979" y="382718"/>
                  <a:pt x="219266" y="385956"/>
                  <a:pt x="224219" y="385956"/>
                </a:cubicBezTo>
                <a:lnTo>
                  <a:pt x="267938" y="385956"/>
                </a:lnTo>
                <a:cubicBezTo>
                  <a:pt x="274511" y="385956"/>
                  <a:pt x="279655" y="380051"/>
                  <a:pt x="278797" y="373574"/>
                </a:cubicBezTo>
                <a:lnTo>
                  <a:pt x="266986" y="287658"/>
                </a:lnTo>
                <a:cubicBezTo>
                  <a:pt x="301752" y="258607"/>
                  <a:pt x="324136" y="214697"/>
                  <a:pt x="324136" y="165643"/>
                </a:cubicBezTo>
                <a:close/>
                <a:moveTo>
                  <a:pt x="98965" y="363858"/>
                </a:moveTo>
                <a:lnTo>
                  <a:pt x="76105" y="363858"/>
                </a:lnTo>
                <a:lnTo>
                  <a:pt x="84677" y="301565"/>
                </a:lnTo>
                <a:cubicBezTo>
                  <a:pt x="93536" y="306804"/>
                  <a:pt x="102775" y="311185"/>
                  <a:pt x="112491" y="314614"/>
                </a:cubicBezTo>
                <a:lnTo>
                  <a:pt x="98965" y="363858"/>
                </a:lnTo>
                <a:close/>
                <a:moveTo>
                  <a:pt x="232220" y="363858"/>
                </a:moveTo>
                <a:lnTo>
                  <a:pt x="218694" y="314709"/>
                </a:lnTo>
                <a:cubicBezTo>
                  <a:pt x="228410" y="311280"/>
                  <a:pt x="237649" y="306899"/>
                  <a:pt x="246507" y="301660"/>
                </a:cubicBezTo>
                <a:lnTo>
                  <a:pt x="255080" y="363954"/>
                </a:lnTo>
                <a:lnTo>
                  <a:pt x="232220" y="363954"/>
                </a:lnTo>
                <a:close/>
                <a:moveTo>
                  <a:pt x="258318" y="165929"/>
                </a:moveTo>
                <a:cubicBezTo>
                  <a:pt x="258318" y="223936"/>
                  <a:pt x="204788" y="269751"/>
                  <a:pt x="144495" y="256512"/>
                </a:cubicBezTo>
                <a:cubicBezTo>
                  <a:pt x="113157" y="249654"/>
                  <a:pt x="81629" y="218031"/>
                  <a:pt x="74771" y="186789"/>
                </a:cubicBezTo>
                <a:cubicBezTo>
                  <a:pt x="61532" y="126495"/>
                  <a:pt x="107347" y="72965"/>
                  <a:pt x="165355" y="72965"/>
                </a:cubicBezTo>
                <a:cubicBezTo>
                  <a:pt x="182976" y="72965"/>
                  <a:pt x="199930" y="77823"/>
                  <a:pt x="214694" y="87157"/>
                </a:cubicBezTo>
                <a:lnTo>
                  <a:pt x="214694" y="101159"/>
                </a:lnTo>
                <a:lnTo>
                  <a:pt x="207264" y="108588"/>
                </a:lnTo>
                <a:cubicBezTo>
                  <a:pt x="194691" y="99349"/>
                  <a:pt x="179071" y="94206"/>
                  <a:pt x="162211" y="94968"/>
                </a:cubicBezTo>
                <a:cubicBezTo>
                  <a:pt x="125730" y="96587"/>
                  <a:pt x="96203" y="126019"/>
                  <a:pt x="94488" y="162500"/>
                </a:cubicBezTo>
                <a:cubicBezTo>
                  <a:pt x="92488" y="204410"/>
                  <a:pt x="126969" y="238891"/>
                  <a:pt x="168879" y="236890"/>
                </a:cubicBezTo>
                <a:cubicBezTo>
                  <a:pt x="205359" y="235176"/>
                  <a:pt x="234792" y="205648"/>
                  <a:pt x="236411" y="169167"/>
                </a:cubicBezTo>
                <a:cubicBezTo>
                  <a:pt x="237173" y="152308"/>
                  <a:pt x="231934" y="136592"/>
                  <a:pt x="222790" y="124019"/>
                </a:cubicBezTo>
                <a:lnTo>
                  <a:pt x="230220" y="116589"/>
                </a:lnTo>
                <a:lnTo>
                  <a:pt x="244221" y="116589"/>
                </a:lnTo>
                <a:cubicBezTo>
                  <a:pt x="253461" y="131448"/>
                  <a:pt x="258318" y="148308"/>
                  <a:pt x="258318" y="165929"/>
                </a:cubicBezTo>
                <a:close/>
                <a:moveTo>
                  <a:pt x="214789" y="165643"/>
                </a:moveTo>
                <a:cubicBezTo>
                  <a:pt x="214789" y="192789"/>
                  <a:pt x="192691" y="214792"/>
                  <a:pt x="165640" y="214792"/>
                </a:cubicBezTo>
                <a:cubicBezTo>
                  <a:pt x="138494" y="214792"/>
                  <a:pt x="116491" y="192694"/>
                  <a:pt x="116491" y="165643"/>
                </a:cubicBezTo>
                <a:cubicBezTo>
                  <a:pt x="116491" y="138497"/>
                  <a:pt x="138589" y="116494"/>
                  <a:pt x="165640" y="116494"/>
                </a:cubicBezTo>
                <a:cubicBezTo>
                  <a:pt x="175260" y="116494"/>
                  <a:pt x="184214" y="119256"/>
                  <a:pt x="191834" y="124019"/>
                </a:cubicBezTo>
                <a:lnTo>
                  <a:pt x="157925" y="157928"/>
                </a:lnTo>
                <a:cubicBezTo>
                  <a:pt x="153638" y="162214"/>
                  <a:pt x="153638" y="169072"/>
                  <a:pt x="157925" y="173358"/>
                </a:cubicBezTo>
                <a:cubicBezTo>
                  <a:pt x="162116" y="177550"/>
                  <a:pt x="169164" y="177550"/>
                  <a:pt x="173355" y="173358"/>
                </a:cubicBezTo>
                <a:lnTo>
                  <a:pt x="207264" y="139450"/>
                </a:lnTo>
                <a:cubicBezTo>
                  <a:pt x="212027" y="147069"/>
                  <a:pt x="214789" y="156023"/>
                  <a:pt x="214789" y="165643"/>
                </a:cubicBezTo>
                <a:close/>
                <a:moveTo>
                  <a:pt x="274511" y="67821"/>
                </a:moveTo>
                <a:lnTo>
                  <a:pt x="286322" y="67821"/>
                </a:lnTo>
                <a:lnTo>
                  <a:pt x="258033" y="94491"/>
                </a:lnTo>
                <a:lnTo>
                  <a:pt x="236887" y="94491"/>
                </a:lnTo>
                <a:lnTo>
                  <a:pt x="236887" y="73346"/>
                </a:lnTo>
                <a:lnTo>
                  <a:pt x="263557" y="45057"/>
                </a:lnTo>
                <a:lnTo>
                  <a:pt x="263557" y="56963"/>
                </a:lnTo>
                <a:cubicBezTo>
                  <a:pt x="263557" y="62964"/>
                  <a:pt x="268415" y="67821"/>
                  <a:pt x="274511" y="67821"/>
                </a:cubicBezTo>
                <a:close/>
                <a:moveTo>
                  <a:pt x="28956" y="165643"/>
                </a:moveTo>
                <a:cubicBezTo>
                  <a:pt x="28956" y="90300"/>
                  <a:pt x="90202" y="29054"/>
                  <a:pt x="165545" y="29054"/>
                </a:cubicBezTo>
                <a:cubicBezTo>
                  <a:pt x="189167" y="29054"/>
                  <a:pt x="212027" y="35055"/>
                  <a:pt x="232315" y="46485"/>
                </a:cubicBezTo>
                <a:lnTo>
                  <a:pt x="217837" y="61916"/>
                </a:lnTo>
                <a:cubicBezTo>
                  <a:pt x="217456" y="62297"/>
                  <a:pt x="217171" y="62678"/>
                  <a:pt x="216885" y="63059"/>
                </a:cubicBezTo>
                <a:cubicBezTo>
                  <a:pt x="201073" y="55153"/>
                  <a:pt x="183547" y="50962"/>
                  <a:pt x="165545" y="50962"/>
                </a:cubicBezTo>
                <a:cubicBezTo>
                  <a:pt x="102299" y="50962"/>
                  <a:pt x="50769" y="102492"/>
                  <a:pt x="50769" y="165738"/>
                </a:cubicBezTo>
                <a:cubicBezTo>
                  <a:pt x="50769" y="228984"/>
                  <a:pt x="102299" y="280515"/>
                  <a:pt x="165545" y="280515"/>
                </a:cubicBezTo>
                <a:cubicBezTo>
                  <a:pt x="228791" y="280515"/>
                  <a:pt x="280321" y="228984"/>
                  <a:pt x="280321" y="165738"/>
                </a:cubicBezTo>
                <a:cubicBezTo>
                  <a:pt x="280321" y="147736"/>
                  <a:pt x="276225" y="130210"/>
                  <a:pt x="268224" y="114399"/>
                </a:cubicBezTo>
                <a:cubicBezTo>
                  <a:pt x="268605" y="114113"/>
                  <a:pt x="268986" y="113827"/>
                  <a:pt x="269367" y="113446"/>
                </a:cubicBezTo>
                <a:lnTo>
                  <a:pt x="284798" y="98968"/>
                </a:lnTo>
                <a:cubicBezTo>
                  <a:pt x="296228" y="119256"/>
                  <a:pt x="302229" y="142116"/>
                  <a:pt x="302229" y="165738"/>
                </a:cubicBezTo>
                <a:cubicBezTo>
                  <a:pt x="302229" y="241081"/>
                  <a:pt x="240888" y="302327"/>
                  <a:pt x="165640" y="302327"/>
                </a:cubicBezTo>
                <a:cubicBezTo>
                  <a:pt x="90202" y="302232"/>
                  <a:pt x="28956" y="240986"/>
                  <a:pt x="28956" y="165643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968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32074" y="923330"/>
            <a:ext cx="11658873" cy="594568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sz="2800" dirty="0">
                <a:cs typeface="B Koodak" panose="00000700000000000000" pitchFamily="2" charset="-78"/>
              </a:rPr>
              <a:t>این فعالیت ناظر به </a:t>
            </a:r>
            <a:r>
              <a:rPr lang="fa-IR" sz="2800" dirty="0" smtClean="0">
                <a:cs typeface="B Koodak" panose="00000700000000000000" pitchFamily="2" charset="-78"/>
              </a:rPr>
              <a:t>نیاز و مسأله فطری، روحی و معنوی مردم </a:t>
            </a:r>
            <a:r>
              <a:rPr lang="fa-IR" sz="2800" dirty="0">
                <a:cs typeface="B Koodak" panose="00000700000000000000" pitchFamily="2" charset="-78"/>
              </a:rPr>
              <a:t>طراحی شده و مد نظر </a:t>
            </a:r>
            <a:r>
              <a:rPr lang="fa-IR" sz="2800" dirty="0" smtClean="0">
                <a:cs typeface="B Koodak" panose="00000700000000000000" pitchFamily="2" charset="-78"/>
              </a:rPr>
              <a:t>است. </a:t>
            </a:r>
            <a:endParaRPr lang="fa-IR" sz="2800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>
                <a:cs typeface="B Koodak" panose="00000700000000000000" pitchFamily="2" charset="-78"/>
              </a:rPr>
              <a:t>هدف و نیاز تشخیص داده شده </a:t>
            </a:r>
            <a:r>
              <a:rPr lang="fa-IR" sz="2800" dirty="0">
                <a:cs typeface="B Koodak" panose="00000700000000000000" pitchFamily="2" charset="-78"/>
              </a:rPr>
              <a:t>با توجه به هویت اسلامی حاکمیت و جامعه و همچنین تمرکز دشمن بر خلوت کردن مساجد و کاربست های واقعی مساجد، </a:t>
            </a:r>
            <a:r>
              <a:rPr lang="fa-IR" sz="2800" dirty="0">
                <a:cs typeface="B Koodak" panose="00000700000000000000" pitchFamily="2" charset="-78"/>
              </a:rPr>
              <a:t>شناسائی شده </a:t>
            </a:r>
            <a:r>
              <a:rPr lang="fa-IR" sz="2800" dirty="0">
                <a:cs typeface="B Koodak" panose="00000700000000000000" pitchFamily="2" charset="-78"/>
              </a:rPr>
              <a:t>است</a:t>
            </a:r>
            <a:r>
              <a:rPr lang="fa-IR" sz="2800" dirty="0">
                <a:cs typeface="B Koodak" panose="00000700000000000000" pitchFamily="2" charset="-78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fa-IR" sz="2800" dirty="0">
                <a:cs typeface="B Koodak" panose="00000700000000000000" pitchFamily="2" charset="-78"/>
              </a:rPr>
              <a:t>فعالیت </a:t>
            </a:r>
            <a:r>
              <a:rPr lang="fa-IR" sz="2800" dirty="0">
                <a:cs typeface="B Koodak" panose="00000700000000000000" pitchFamily="2" charset="-78"/>
              </a:rPr>
              <a:t>ما با ایجاد وحدت رویه در نهادهای دخیل در مسجد از یک سو و معرفی کارکردها و کاربست های متنوع مسجد </a:t>
            </a:r>
            <a:r>
              <a:rPr lang="fa-IR" sz="2800" dirty="0" smtClean="0">
                <a:cs typeface="B Koodak" panose="00000700000000000000" pitchFamily="2" charset="-78"/>
              </a:rPr>
              <a:t>و همچنین تصویرسازی از جایگاه مسجد و کادرسازی این </a:t>
            </a:r>
            <a:r>
              <a:rPr lang="fa-IR" sz="2800" dirty="0">
                <a:cs typeface="B Koodak" panose="00000700000000000000" pitchFamily="2" charset="-78"/>
              </a:rPr>
              <a:t>نیاز را برطرف </a:t>
            </a:r>
            <a:r>
              <a:rPr lang="fa-IR" sz="2800" dirty="0">
                <a:cs typeface="B Koodak" panose="00000700000000000000" pitchFamily="2" charset="-78"/>
              </a:rPr>
              <a:t>می‌کند</a:t>
            </a:r>
            <a:r>
              <a:rPr lang="fa-IR" sz="2800" dirty="0">
                <a:cs typeface="B Koodak" panose="00000700000000000000" pitchFamily="2" charset="-78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fa-IR" sz="2800" dirty="0">
                <a:cs typeface="B Koodak" panose="00000700000000000000" pitchFamily="2" charset="-78"/>
              </a:rPr>
              <a:t>این فعالیت، مسجد را به خانه ای امن در ذهن و جان مخاطب مبدل می سازد و تجربه زیست متفاوتی در دنیای تکنولوژی در برابر او مهیا می </a:t>
            </a:r>
            <a:r>
              <a:rPr lang="fa-IR" sz="2800" dirty="0" smtClean="0">
                <a:cs typeface="B Koodak" panose="00000700000000000000" pitchFamily="2" charset="-78"/>
              </a:rPr>
              <a:t>سازد.</a:t>
            </a:r>
            <a:endParaRPr lang="fa-IR" sz="2800" dirty="0">
              <a:cs typeface="B Koodak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6833" y="144378"/>
            <a:ext cx="8186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اهداف و تأثیرات فعالیت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2598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5894024" y="-5894023"/>
            <a:ext cx="495762" cy="12283808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=""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528951" y="2486440"/>
            <a:ext cx="527259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اثر سنجی و </a:t>
            </a:r>
          </a:p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بازخورد فعالیت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4" r="26730"/>
          <a:stretch/>
        </p:blipFill>
        <p:spPr>
          <a:xfrm>
            <a:off x="288758" y="1392425"/>
            <a:ext cx="5117432" cy="470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828939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32072" y="1015663"/>
            <a:ext cx="11658873" cy="594568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dirty="0" smtClean="0">
                <a:cs typeface="B Koodak" panose="00000700000000000000" pitchFamily="2" charset="-78"/>
              </a:rPr>
              <a:t>قبل </a:t>
            </a:r>
            <a:r>
              <a:rPr lang="fa-IR" dirty="0">
                <a:cs typeface="B Koodak" panose="00000700000000000000" pitchFamily="2" charset="-78"/>
              </a:rPr>
              <a:t>و پس از برنامه، سنجشی از وضعیت مخاطبان برنامه صورت گرفته </a:t>
            </a:r>
            <a:r>
              <a:rPr lang="fa-IR" dirty="0" smtClean="0">
                <a:cs typeface="B Koodak" panose="00000700000000000000" pitchFamily="2" charset="-78"/>
              </a:rPr>
              <a:t>است</a:t>
            </a:r>
            <a:r>
              <a:rPr lang="fa-IR" dirty="0">
                <a:cs typeface="B Koodak" panose="00000700000000000000" pitchFamily="2" charset="-78"/>
              </a:rPr>
              <a:t>.</a:t>
            </a:r>
            <a:endParaRPr lang="fa-IR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dirty="0">
                <a:cs typeface="B Koodak" panose="00000700000000000000" pitchFamily="2" charset="-78"/>
              </a:rPr>
              <a:t>بازخورد و میزان استقبال و تأثیر پذیری مخاطبان در راستای اهداف </a:t>
            </a:r>
            <a:r>
              <a:rPr lang="fa-IR" dirty="0" smtClean="0">
                <a:cs typeface="B Koodak" panose="00000700000000000000" pitchFamily="2" charset="-78"/>
              </a:rPr>
              <a:t>ما</a:t>
            </a:r>
            <a:r>
              <a:rPr lang="fa-IR" dirty="0" smtClean="0">
                <a:cs typeface="B Koodak" panose="00000700000000000000" pitchFamily="2" charset="-78"/>
              </a:rPr>
              <a:t>، 90% بوده است.</a:t>
            </a:r>
            <a:endParaRPr lang="fa-IR" dirty="0">
              <a:cs typeface="B Koodak" panose="00000700000000000000" pitchFamily="2" charset="-78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 </a:t>
            </a:r>
            <a:r>
              <a:rPr lang="fa-IR" dirty="0">
                <a:cs typeface="B Koodak" panose="00000700000000000000" pitchFamily="2" charset="-78"/>
              </a:rPr>
              <a:t>برای معرفی این فعالیت </a:t>
            </a:r>
            <a:r>
              <a:rPr lang="fa-IR" dirty="0" smtClean="0">
                <a:cs typeface="B Koodak" panose="00000700000000000000" pitchFamily="2" charset="-78"/>
              </a:rPr>
              <a:t>از روش تبلیغ چهره به چهره بهره جسته ایم. </a:t>
            </a:r>
            <a:endParaRPr lang="fa-IR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dirty="0">
                <a:cs typeface="B Koodak" panose="00000700000000000000" pitchFamily="2" charset="-78"/>
              </a:rPr>
              <a:t>بازتاب و انعکاس اجتماعی و رسانه‌ای این </a:t>
            </a:r>
            <a:r>
              <a:rPr lang="fa-IR" dirty="0" smtClean="0">
                <a:cs typeface="B Koodak" panose="00000700000000000000" pitchFamily="2" charset="-78"/>
              </a:rPr>
              <a:t>فعالیت بسیار قابل توجه بوده و در رسانه های شهرستانی و ملی منعکس گردیده است.</a:t>
            </a:r>
            <a:endParaRPr lang="fa-IR" dirty="0">
              <a:cs typeface="B Koodak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3796" y="208548"/>
            <a:ext cx="76354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اثر سنجی و بازخورد فعالیت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358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5894024" y="-5894023"/>
            <a:ext cx="495762" cy="12283808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=""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7932A91-5596-43EC-A1A3-2BB0E32B6C03}"/>
              </a:ext>
            </a:extLst>
          </p:cNvPr>
          <p:cNvSpPr/>
          <p:nvPr/>
        </p:nvSpPr>
        <p:spPr>
          <a:xfrm>
            <a:off x="6856362" y="2367171"/>
            <a:ext cx="496001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تأمین مالی و</a:t>
            </a:r>
          </a:p>
          <a:p>
            <a:pPr algn="ctr"/>
            <a:r>
              <a:rPr lang="fa-IR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 پشتیبانی فعالیت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1" y="1834633"/>
            <a:ext cx="5486400" cy="36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7743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43345" y="1160041"/>
            <a:ext cx="11658873" cy="432243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sz="2800" dirty="0">
                <a:cs typeface="B Koodak" panose="00000700000000000000" pitchFamily="2" charset="-78"/>
              </a:rPr>
              <a:t>هزینه این فعالیت </a:t>
            </a:r>
            <a:r>
              <a:rPr lang="fa-IR" sz="2800" dirty="0" smtClean="0">
                <a:cs typeface="B Koodak" panose="00000700000000000000" pitchFamily="2" charset="-78"/>
              </a:rPr>
              <a:t>از آنجا که در قالب اردو برگزار می گردد بسیار پایین است و در صورت نیاز از منابع پایدار مساجد مانند بودجه فرهنگی و نهادهای دخیل در اداره مسجد و نیز خیرین عرصه فرهنگی تأمین می گردد.</a:t>
            </a:r>
            <a:endParaRPr lang="fa-IR" sz="2800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 smtClean="0">
                <a:cs typeface="B Koodak" panose="00000700000000000000" pitchFamily="2" charset="-78"/>
              </a:rPr>
              <a:t>مسیرهای </a:t>
            </a:r>
            <a:r>
              <a:rPr lang="fa-IR" sz="2800" dirty="0">
                <a:cs typeface="B Koodak" panose="00000700000000000000" pitchFamily="2" charset="-78"/>
              </a:rPr>
              <a:t>درآمدزایی این فعالیت </a:t>
            </a:r>
            <a:r>
              <a:rPr lang="fa-IR" sz="2800" dirty="0" smtClean="0">
                <a:cs typeface="B Koodak" panose="00000700000000000000" pitchFamily="2" charset="-78"/>
              </a:rPr>
              <a:t>عبارتند از ایجاد بازارچه ها و درآمدهای مستقل و پایدار مساجد مانند اجرت املاک و مستقلات متعلق به مسجد.</a:t>
            </a:r>
            <a:endParaRPr lang="fa-IR" sz="2800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>
                <a:cs typeface="B Koodak" panose="00000700000000000000" pitchFamily="2" charset="-78"/>
              </a:rPr>
              <a:t>مخاطبان نیز پس از اقناع تأثیر خدمات متنوع مسجد بر حال خوب آنان حاضر </a:t>
            </a:r>
            <a:r>
              <a:rPr lang="fa-IR" sz="2800" dirty="0">
                <a:cs typeface="B Koodak" panose="00000700000000000000" pitchFamily="2" charset="-78"/>
              </a:rPr>
              <a:t>به هزینه کرد بابت </a:t>
            </a:r>
            <a:r>
              <a:rPr lang="fa-IR" sz="2800" dirty="0">
                <a:cs typeface="B Koodak" panose="00000700000000000000" pitchFamily="2" charset="-78"/>
              </a:rPr>
              <a:t>فعالیت ها خواهند شد.</a:t>
            </a:r>
            <a:endParaRPr lang="fa-IR" sz="2800" dirty="0">
              <a:cs typeface="B Koodak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7484" y="52045"/>
            <a:ext cx="849783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تأمین مالی و پشتیبانی فعالیت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7770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5894024" y="-5894023"/>
            <a:ext cx="495762" cy="12283808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=""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009208" y="1144526"/>
            <a:ext cx="82654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فعالیت های فرهنگی همسو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07" y="2344855"/>
            <a:ext cx="6800850" cy="38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469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40552" y="3525025"/>
            <a:ext cx="3767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267243" y="2771618"/>
            <a:ext cx="17999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>
                <a:solidFill>
                  <a:schemeClr val="bg1"/>
                </a:solidFill>
                <a:cs typeface="B Titr" panose="00000700000000000000" pitchFamily="2" charset="-78"/>
              </a:rPr>
              <a:t>هوش مالی</a:t>
            </a:r>
          </a:p>
          <a:p>
            <a:pPr algn="ctr" rtl="1"/>
            <a:r>
              <a:rPr lang="fa-IR" sz="2400" b="1" dirty="0">
                <a:solidFill>
                  <a:schemeClr val="bg1"/>
                </a:solidFill>
                <a:cs typeface="B Titr" panose="00000700000000000000" pitchFamily="2" charset="-78"/>
              </a:rPr>
              <a:t>فرزندان</a:t>
            </a:r>
            <a:endParaRPr lang="en-US" sz="24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 rot="5400000" flipV="1">
            <a:off x="233278" y="-462274"/>
            <a:ext cx="5752010" cy="7575777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374403 w 4813275"/>
              <a:gd name="connsiteY2" fmla="*/ 2940107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788824 w 4813275"/>
              <a:gd name="connsiteY2" fmla="*/ 2953603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788824" y="2953603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endParaRPr lang="en-US"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2068" y="4263158"/>
            <a:ext cx="4370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تهیه و تنظیم:</a:t>
            </a:r>
          </a:p>
          <a:p>
            <a:pPr algn="ctr" rtl="1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محمدصادق مطهری فرد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11" y="1986787"/>
            <a:ext cx="538913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خانه امن</a:t>
            </a:r>
            <a:endParaRPr lang="en-US" sz="9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49" y="292248"/>
            <a:ext cx="5587301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11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" y="1530184"/>
            <a:ext cx="11429999" cy="50645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sz="2800" dirty="0">
                <a:cs typeface="B Koodak" panose="00000700000000000000" pitchFamily="2" charset="-78"/>
              </a:rPr>
              <a:t>پیشکسوتان، فعالین و مؤثرین همسو با این فعالیت را می‌شناسید؟ </a:t>
            </a:r>
            <a:r>
              <a:rPr lang="fa-IR" sz="2800" dirty="0" smtClean="0">
                <a:cs typeface="B Koodak" panose="00000700000000000000" pitchFamily="2" charset="-78"/>
              </a:rPr>
              <a:t>  بله</a:t>
            </a:r>
            <a:endParaRPr lang="fa-IR" sz="2800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>
                <a:cs typeface="B Koodak" panose="00000700000000000000" pitchFamily="2" charset="-78"/>
              </a:rPr>
              <a:t>آیا با همسویان این فعالیت  تبادل تجارب و هم افزائی داشته‌اید</a:t>
            </a:r>
            <a:r>
              <a:rPr lang="fa-IR" sz="2800" dirty="0" smtClean="0">
                <a:cs typeface="B Koodak" panose="00000700000000000000" pitchFamily="2" charset="-78"/>
              </a:rPr>
              <a:t>؟    بله</a:t>
            </a:r>
            <a:endParaRPr lang="fa-IR" sz="2800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>
                <a:cs typeface="B Koodak" panose="00000700000000000000" pitchFamily="2" charset="-78"/>
              </a:rPr>
              <a:t>برای اثربخش تر شدن فعالیت جهت استفاده از هموسیان چه </a:t>
            </a:r>
          </a:p>
          <a:p>
            <a:pPr lvl="0">
              <a:lnSpc>
                <a:spcPct val="150000"/>
              </a:lnSpc>
            </a:pPr>
            <a:r>
              <a:rPr lang="fa-IR" sz="2800" dirty="0">
                <a:cs typeface="B Koodak" panose="00000700000000000000" pitchFamily="2" charset="-78"/>
              </a:rPr>
              <a:t>برنامه ای دارید</a:t>
            </a:r>
            <a:r>
              <a:rPr lang="fa-IR" sz="2800" dirty="0" smtClean="0">
                <a:cs typeface="B Koodak" panose="00000700000000000000" pitchFamily="2" charset="-78"/>
              </a:rPr>
              <a:t>؟ ایجاد فرصت برابر جهت معرفی و استفاده از ظرفیت آنان.</a:t>
            </a:r>
            <a:endParaRPr lang="fa-IR" sz="2800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>
                <a:cs typeface="B Koodak" panose="00000700000000000000" pitchFamily="2" charset="-78"/>
              </a:rPr>
              <a:t>چه ابزارها یا برنامه‌های مکمل و عمق بخشی (ارجاعات پیشینی و پسینی) نسبت به این فعالیت پیشنهاد می‌شود</a:t>
            </a:r>
            <a:r>
              <a:rPr lang="fa-IR" sz="2800" dirty="0" smtClean="0">
                <a:cs typeface="B Koodak" panose="00000700000000000000" pitchFamily="2" charset="-78"/>
              </a:rPr>
              <a:t>؟ مستندها و فیلم های کوتاه و خاطرات قدیمی ها و بیان تجربه زیست متفاوت نسل حاضر</a:t>
            </a:r>
            <a:endParaRPr lang="fa-IR" sz="2800" dirty="0">
              <a:cs typeface="B Koodak" panose="000007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313B142-02FC-4879-B0C0-8A77C3EB2896}"/>
              </a:ext>
            </a:extLst>
          </p:cNvPr>
          <p:cNvSpPr/>
          <p:nvPr/>
        </p:nvSpPr>
        <p:spPr>
          <a:xfrm>
            <a:off x="1759826" y="329855"/>
            <a:ext cx="82654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فعالیت های فرهنگی همسو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885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5894024" y="-5894023"/>
            <a:ext cx="495762" cy="12283808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=""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865984" y="2508832"/>
            <a:ext cx="490711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قابلیت توسعه و</a:t>
            </a:r>
          </a:p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 تکثیر فعالیت 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grpSp>
        <p:nvGrpSpPr>
          <p:cNvPr id="12" name="그룹 346">
            <a:extLst>
              <a:ext uri="{FF2B5EF4-FFF2-40B4-BE49-F238E27FC236}">
                <a16:creationId xmlns="" xmlns:a16="http://schemas.microsoft.com/office/drawing/2014/main" id="{622CE768-BC8F-406F-A572-BDA441F4A019}"/>
              </a:ext>
            </a:extLst>
          </p:cNvPr>
          <p:cNvGrpSpPr/>
          <p:nvPr/>
        </p:nvGrpSpPr>
        <p:grpSpPr>
          <a:xfrm>
            <a:off x="368969" y="1543352"/>
            <a:ext cx="4924926" cy="4934535"/>
            <a:chOff x="1446076" y="1570386"/>
            <a:chExt cx="390525" cy="391287"/>
          </a:xfrm>
          <a:solidFill>
            <a:schemeClr val="bg1">
              <a:lumMod val="75000"/>
            </a:schemeClr>
          </a:solidFill>
        </p:grpSpPr>
        <p:sp>
          <p:nvSpPr>
            <p:cNvPr id="14" name="자유형: 도형 347">
              <a:extLst>
                <a:ext uri="{FF2B5EF4-FFF2-40B4-BE49-F238E27FC236}">
                  <a16:creationId xmlns="" xmlns:a16="http://schemas.microsoft.com/office/drawing/2014/main" id="{6FD238B7-49E4-443B-A905-FE79E17D114E}"/>
                </a:ext>
              </a:extLst>
            </p:cNvPr>
            <p:cNvSpPr/>
            <p:nvPr/>
          </p:nvSpPr>
          <p:spPr>
            <a:xfrm>
              <a:off x="1725064" y="1570386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7 w 76200"/>
                <a:gd name="connsiteY5" fmla="*/ 51625 h 76200"/>
                <a:gd name="connsiteX6" fmla="*/ 29432 w 76200"/>
                <a:gd name="connsiteY6" fmla="*/ 40481 h 76200"/>
                <a:gd name="connsiteX7" fmla="*/ 40577 w 76200"/>
                <a:gd name="connsiteY7" fmla="*/ 29337 h 76200"/>
                <a:gd name="connsiteX8" fmla="*/ 51721 w 76200"/>
                <a:gd name="connsiteY8" fmla="*/ 40481 h 76200"/>
                <a:gd name="connsiteX9" fmla="*/ 40577 w 76200"/>
                <a:gd name="connsiteY9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960" y="73819"/>
                    <a:pt x="73819" y="58865"/>
                    <a:pt x="73819" y="40481"/>
                  </a:cubicBezTo>
                  <a:close/>
                  <a:moveTo>
                    <a:pt x="40577" y="51625"/>
                  </a:moveTo>
                  <a:cubicBezTo>
                    <a:pt x="34481" y="51625"/>
                    <a:pt x="29432" y="46672"/>
                    <a:pt x="29432" y="40481"/>
                  </a:cubicBezTo>
                  <a:cubicBezTo>
                    <a:pt x="29432" y="34290"/>
                    <a:pt x="34385" y="29337"/>
                    <a:pt x="40577" y="29337"/>
                  </a:cubicBezTo>
                  <a:cubicBezTo>
                    <a:pt x="46673" y="29337"/>
                    <a:pt x="51721" y="34290"/>
                    <a:pt x="51721" y="40481"/>
                  </a:cubicBezTo>
                  <a:cubicBezTo>
                    <a:pt x="51721" y="46672"/>
                    <a:pt x="46673" y="51625"/>
                    <a:pt x="40577" y="51625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348">
              <a:extLst>
                <a:ext uri="{FF2B5EF4-FFF2-40B4-BE49-F238E27FC236}">
                  <a16:creationId xmlns="" xmlns:a16="http://schemas.microsoft.com/office/drawing/2014/main" id="{ECBE203A-3A36-4B57-8804-67D909942740}"/>
                </a:ext>
              </a:extLst>
            </p:cNvPr>
            <p:cNvSpPr/>
            <p:nvPr/>
          </p:nvSpPr>
          <p:spPr>
            <a:xfrm>
              <a:off x="1702966" y="1636966"/>
              <a:ext cx="123825" cy="95250"/>
            </a:xfrm>
            <a:custGeom>
              <a:avLst/>
              <a:gdLst>
                <a:gd name="connsiteX0" fmla="*/ 18288 w 123825"/>
                <a:gd name="connsiteY0" fmla="*/ 96012 h 95250"/>
                <a:gd name="connsiteX1" fmla="*/ 107061 w 123825"/>
                <a:gd name="connsiteY1" fmla="*/ 96012 h 95250"/>
                <a:gd name="connsiteX2" fmla="*/ 118205 w 123825"/>
                <a:gd name="connsiteY2" fmla="*/ 84868 h 95250"/>
                <a:gd name="connsiteX3" fmla="*/ 118205 w 123825"/>
                <a:gd name="connsiteY3" fmla="*/ 62675 h 95250"/>
                <a:gd name="connsiteX4" fmla="*/ 62675 w 123825"/>
                <a:gd name="connsiteY4" fmla="*/ 7144 h 95250"/>
                <a:gd name="connsiteX5" fmla="*/ 7144 w 123825"/>
                <a:gd name="connsiteY5" fmla="*/ 62675 h 95250"/>
                <a:gd name="connsiteX6" fmla="*/ 7144 w 123825"/>
                <a:gd name="connsiteY6" fmla="*/ 84868 h 95250"/>
                <a:gd name="connsiteX7" fmla="*/ 18288 w 123825"/>
                <a:gd name="connsiteY7" fmla="*/ 96012 h 95250"/>
                <a:gd name="connsiteX8" fmla="*/ 29337 w 123825"/>
                <a:gd name="connsiteY8" fmla="*/ 62675 h 95250"/>
                <a:gd name="connsiteX9" fmla="*/ 62675 w 123825"/>
                <a:gd name="connsiteY9" fmla="*/ 29337 h 95250"/>
                <a:gd name="connsiteX10" fmla="*/ 96012 w 123825"/>
                <a:gd name="connsiteY10" fmla="*/ 62675 h 95250"/>
                <a:gd name="connsiteX11" fmla="*/ 96012 w 123825"/>
                <a:gd name="connsiteY11" fmla="*/ 73819 h 95250"/>
                <a:gd name="connsiteX12" fmla="*/ 29432 w 123825"/>
                <a:gd name="connsiteY12" fmla="*/ 73819 h 95250"/>
                <a:gd name="connsiteX13" fmla="*/ 29432 w 123825"/>
                <a:gd name="connsiteY13" fmla="*/ 6267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8288" y="96012"/>
                  </a:move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62675"/>
                  </a:lnTo>
                  <a:cubicBezTo>
                    <a:pt x="118205" y="32099"/>
                    <a:pt x="93345" y="7144"/>
                    <a:pt x="62675" y="7144"/>
                  </a:cubicBezTo>
                  <a:cubicBezTo>
                    <a:pt x="32099" y="7144"/>
                    <a:pt x="7144" y="32004"/>
                    <a:pt x="7144" y="62675"/>
                  </a:cubicBezTo>
                  <a:lnTo>
                    <a:pt x="7144" y="84868"/>
                  </a:lnTo>
                  <a:cubicBezTo>
                    <a:pt x="7144" y="91059"/>
                    <a:pt x="12097" y="96012"/>
                    <a:pt x="18288" y="96012"/>
                  </a:cubicBezTo>
                  <a:close/>
                  <a:moveTo>
                    <a:pt x="29337" y="62675"/>
                  </a:moveTo>
                  <a:cubicBezTo>
                    <a:pt x="29337" y="44291"/>
                    <a:pt x="44291" y="29337"/>
                    <a:pt x="62675" y="29337"/>
                  </a:cubicBezTo>
                  <a:cubicBezTo>
                    <a:pt x="81058" y="29337"/>
                    <a:pt x="96012" y="44291"/>
                    <a:pt x="96012" y="62675"/>
                  </a:cubicBezTo>
                  <a:lnTo>
                    <a:pt x="96012" y="73819"/>
                  </a:lnTo>
                  <a:lnTo>
                    <a:pt x="29432" y="73819"/>
                  </a:lnTo>
                  <a:lnTo>
                    <a:pt x="29432" y="62675"/>
                  </a:ln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349">
              <a:extLst>
                <a:ext uri="{FF2B5EF4-FFF2-40B4-BE49-F238E27FC236}">
                  <a16:creationId xmlns="" xmlns:a16="http://schemas.microsoft.com/office/drawing/2014/main" id="{56D3DC4E-68A7-4903-B542-0257B14D1B47}"/>
                </a:ext>
              </a:extLst>
            </p:cNvPr>
            <p:cNvSpPr/>
            <p:nvPr/>
          </p:nvSpPr>
          <p:spPr>
            <a:xfrm>
              <a:off x="1446076" y="1571148"/>
              <a:ext cx="390525" cy="390525"/>
            </a:xfrm>
            <a:custGeom>
              <a:avLst/>
              <a:gdLst>
                <a:gd name="connsiteX0" fmla="*/ 375095 w 390525"/>
                <a:gd name="connsiteY0" fmla="*/ 363188 h 390525"/>
                <a:gd name="connsiteX1" fmla="*/ 29432 w 390525"/>
                <a:gd name="connsiteY1" fmla="*/ 363188 h 390525"/>
                <a:gd name="connsiteX2" fmla="*/ 29432 w 390525"/>
                <a:gd name="connsiteY2" fmla="*/ 18288 h 390525"/>
                <a:gd name="connsiteX3" fmla="*/ 18288 w 390525"/>
                <a:gd name="connsiteY3" fmla="*/ 7144 h 390525"/>
                <a:gd name="connsiteX4" fmla="*/ 7144 w 390525"/>
                <a:gd name="connsiteY4" fmla="*/ 18288 h 390525"/>
                <a:gd name="connsiteX5" fmla="*/ 7144 w 390525"/>
                <a:gd name="connsiteY5" fmla="*/ 374237 h 390525"/>
                <a:gd name="connsiteX6" fmla="*/ 18288 w 390525"/>
                <a:gd name="connsiteY6" fmla="*/ 385382 h 390525"/>
                <a:gd name="connsiteX7" fmla="*/ 374999 w 390525"/>
                <a:gd name="connsiteY7" fmla="*/ 385382 h 390525"/>
                <a:gd name="connsiteX8" fmla="*/ 386144 w 390525"/>
                <a:gd name="connsiteY8" fmla="*/ 374237 h 390525"/>
                <a:gd name="connsiteX9" fmla="*/ 375095 w 390525"/>
                <a:gd name="connsiteY9" fmla="*/ 3631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5095" y="363188"/>
                  </a:moveTo>
                  <a:lnTo>
                    <a:pt x="29432" y="363188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237"/>
                  </a:lnTo>
                  <a:cubicBezTo>
                    <a:pt x="7144" y="380333"/>
                    <a:pt x="12097" y="385382"/>
                    <a:pt x="18288" y="385382"/>
                  </a:cubicBezTo>
                  <a:lnTo>
                    <a:pt x="374999" y="385382"/>
                  </a:lnTo>
                  <a:cubicBezTo>
                    <a:pt x="381095" y="385382"/>
                    <a:pt x="386144" y="380429"/>
                    <a:pt x="386144" y="374237"/>
                  </a:cubicBezTo>
                  <a:cubicBezTo>
                    <a:pt x="386144" y="368141"/>
                    <a:pt x="381191" y="363188"/>
                    <a:pt x="375095" y="363188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350">
              <a:extLst>
                <a:ext uri="{FF2B5EF4-FFF2-40B4-BE49-F238E27FC236}">
                  <a16:creationId xmlns="" xmlns:a16="http://schemas.microsoft.com/office/drawing/2014/main" id="{3C8B82BA-4993-4473-A11D-13B20E5C0964}"/>
                </a:ext>
              </a:extLst>
            </p:cNvPr>
            <p:cNvSpPr/>
            <p:nvPr/>
          </p:nvSpPr>
          <p:spPr>
            <a:xfrm>
              <a:off x="1491225" y="1815369"/>
              <a:ext cx="95250" cy="95250"/>
            </a:xfrm>
            <a:custGeom>
              <a:avLst/>
              <a:gdLst>
                <a:gd name="connsiteX0" fmla="*/ 18288 w 95250"/>
                <a:gd name="connsiteY0" fmla="*/ 96012 h 95250"/>
                <a:gd name="connsiteX1" fmla="*/ 84868 w 95250"/>
                <a:gd name="connsiteY1" fmla="*/ 96012 h 95250"/>
                <a:gd name="connsiteX2" fmla="*/ 96012 w 95250"/>
                <a:gd name="connsiteY2" fmla="*/ 84868 h 95250"/>
                <a:gd name="connsiteX3" fmla="*/ 96012 w 95250"/>
                <a:gd name="connsiteY3" fmla="*/ 18288 h 95250"/>
                <a:gd name="connsiteX4" fmla="*/ 84868 w 95250"/>
                <a:gd name="connsiteY4" fmla="*/ 7144 h 95250"/>
                <a:gd name="connsiteX5" fmla="*/ 18288 w 95250"/>
                <a:gd name="connsiteY5" fmla="*/ 7144 h 95250"/>
                <a:gd name="connsiteX6" fmla="*/ 7144 w 95250"/>
                <a:gd name="connsiteY6" fmla="*/ 18288 h 95250"/>
                <a:gd name="connsiteX7" fmla="*/ 7144 w 95250"/>
                <a:gd name="connsiteY7" fmla="*/ 84868 h 95250"/>
                <a:gd name="connsiteX8" fmla="*/ 18288 w 95250"/>
                <a:gd name="connsiteY8" fmla="*/ 96012 h 95250"/>
                <a:gd name="connsiteX9" fmla="*/ 29432 w 95250"/>
                <a:gd name="connsiteY9" fmla="*/ 29337 h 95250"/>
                <a:gd name="connsiteX10" fmla="*/ 73819 w 95250"/>
                <a:gd name="connsiteY10" fmla="*/ 29337 h 95250"/>
                <a:gd name="connsiteX11" fmla="*/ 73819 w 95250"/>
                <a:gd name="connsiteY11" fmla="*/ 73724 h 95250"/>
                <a:gd name="connsiteX12" fmla="*/ 29432 w 95250"/>
                <a:gd name="connsiteY12" fmla="*/ 73724 h 95250"/>
                <a:gd name="connsiteX13" fmla="*/ 29432 w 95250"/>
                <a:gd name="connsiteY13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351">
              <a:extLst>
                <a:ext uri="{FF2B5EF4-FFF2-40B4-BE49-F238E27FC236}">
                  <a16:creationId xmlns="" xmlns:a16="http://schemas.microsoft.com/office/drawing/2014/main" id="{FD79F82B-E801-4997-A488-A3D446A434D0}"/>
                </a:ext>
              </a:extLst>
            </p:cNvPr>
            <p:cNvSpPr/>
            <p:nvPr/>
          </p:nvSpPr>
          <p:spPr>
            <a:xfrm>
              <a:off x="1602286" y="1770983"/>
              <a:ext cx="95250" cy="142875"/>
            </a:xfrm>
            <a:custGeom>
              <a:avLst/>
              <a:gdLst>
                <a:gd name="connsiteX0" fmla="*/ 84868 w 95250"/>
                <a:gd name="connsiteY0" fmla="*/ 7144 h 142875"/>
                <a:gd name="connsiteX1" fmla="*/ 18288 w 95250"/>
                <a:gd name="connsiteY1" fmla="*/ 7144 h 142875"/>
                <a:gd name="connsiteX2" fmla="*/ 7144 w 95250"/>
                <a:gd name="connsiteY2" fmla="*/ 18288 h 142875"/>
                <a:gd name="connsiteX3" fmla="*/ 7144 w 95250"/>
                <a:gd name="connsiteY3" fmla="*/ 129254 h 142875"/>
                <a:gd name="connsiteX4" fmla="*/ 18288 w 95250"/>
                <a:gd name="connsiteY4" fmla="*/ 140398 h 142875"/>
                <a:gd name="connsiteX5" fmla="*/ 84868 w 95250"/>
                <a:gd name="connsiteY5" fmla="*/ 140398 h 142875"/>
                <a:gd name="connsiteX6" fmla="*/ 96012 w 95250"/>
                <a:gd name="connsiteY6" fmla="*/ 129254 h 142875"/>
                <a:gd name="connsiteX7" fmla="*/ 96012 w 95250"/>
                <a:gd name="connsiteY7" fmla="*/ 18288 h 142875"/>
                <a:gd name="connsiteX8" fmla="*/ 84868 w 95250"/>
                <a:gd name="connsiteY8" fmla="*/ 7144 h 142875"/>
                <a:gd name="connsiteX9" fmla="*/ 73819 w 95250"/>
                <a:gd name="connsiteY9" fmla="*/ 118205 h 142875"/>
                <a:gd name="connsiteX10" fmla="*/ 29432 w 95250"/>
                <a:gd name="connsiteY10" fmla="*/ 118205 h 142875"/>
                <a:gd name="connsiteX11" fmla="*/ 29432 w 95250"/>
                <a:gd name="connsiteY11" fmla="*/ 29432 h 142875"/>
                <a:gd name="connsiteX12" fmla="*/ 73819 w 95250"/>
                <a:gd name="connsiteY12" fmla="*/ 29432 h 142875"/>
                <a:gd name="connsiteX13" fmla="*/ 73819 w 95250"/>
                <a:gd name="connsiteY13" fmla="*/ 1182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428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29254"/>
                  </a:lnTo>
                  <a:cubicBezTo>
                    <a:pt x="7144" y="135350"/>
                    <a:pt x="12097" y="140398"/>
                    <a:pt x="18288" y="140398"/>
                  </a:cubicBezTo>
                  <a:lnTo>
                    <a:pt x="84868" y="140398"/>
                  </a:lnTo>
                  <a:cubicBezTo>
                    <a:pt x="90964" y="140398"/>
                    <a:pt x="96012" y="135446"/>
                    <a:pt x="96012" y="129254"/>
                  </a:cubicBezTo>
                  <a:lnTo>
                    <a:pt x="96012" y="18288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18205"/>
                  </a:moveTo>
                  <a:lnTo>
                    <a:pt x="29432" y="118205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118205"/>
                  </a:ln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352">
              <a:extLst>
                <a:ext uri="{FF2B5EF4-FFF2-40B4-BE49-F238E27FC236}">
                  <a16:creationId xmlns="" xmlns:a16="http://schemas.microsoft.com/office/drawing/2014/main" id="{ED7E4EEF-B25F-44F9-9E4F-006DD94A663B}"/>
                </a:ext>
              </a:extLst>
            </p:cNvPr>
            <p:cNvSpPr/>
            <p:nvPr/>
          </p:nvSpPr>
          <p:spPr>
            <a:xfrm>
              <a:off x="1714015" y="1748694"/>
              <a:ext cx="95250" cy="161925"/>
            </a:xfrm>
            <a:custGeom>
              <a:avLst/>
              <a:gdLst>
                <a:gd name="connsiteX0" fmla="*/ 18288 w 95250"/>
                <a:gd name="connsiteY0" fmla="*/ 7239 h 161925"/>
                <a:gd name="connsiteX1" fmla="*/ 7144 w 95250"/>
                <a:gd name="connsiteY1" fmla="*/ 18383 h 161925"/>
                <a:gd name="connsiteX2" fmla="*/ 7144 w 95250"/>
                <a:gd name="connsiteY2" fmla="*/ 151543 h 161925"/>
                <a:gd name="connsiteX3" fmla="*/ 18288 w 95250"/>
                <a:gd name="connsiteY3" fmla="*/ 162687 h 161925"/>
                <a:gd name="connsiteX4" fmla="*/ 84868 w 95250"/>
                <a:gd name="connsiteY4" fmla="*/ 162687 h 161925"/>
                <a:gd name="connsiteX5" fmla="*/ 96012 w 95250"/>
                <a:gd name="connsiteY5" fmla="*/ 151543 h 161925"/>
                <a:gd name="connsiteX6" fmla="*/ 96012 w 95250"/>
                <a:gd name="connsiteY6" fmla="*/ 18288 h 161925"/>
                <a:gd name="connsiteX7" fmla="*/ 84868 w 95250"/>
                <a:gd name="connsiteY7" fmla="*/ 7144 h 161925"/>
                <a:gd name="connsiteX8" fmla="*/ 18288 w 95250"/>
                <a:gd name="connsiteY8" fmla="*/ 7144 h 161925"/>
                <a:gd name="connsiteX9" fmla="*/ 73819 w 95250"/>
                <a:gd name="connsiteY9" fmla="*/ 140494 h 161925"/>
                <a:gd name="connsiteX10" fmla="*/ 29432 w 95250"/>
                <a:gd name="connsiteY10" fmla="*/ 140494 h 161925"/>
                <a:gd name="connsiteX11" fmla="*/ 29432 w 95250"/>
                <a:gd name="connsiteY11" fmla="*/ 29432 h 161925"/>
                <a:gd name="connsiteX12" fmla="*/ 73819 w 95250"/>
                <a:gd name="connsiteY12" fmla="*/ 29432 h 161925"/>
                <a:gd name="connsiteX13" fmla="*/ 73819 w 95250"/>
                <a:gd name="connsiteY13" fmla="*/ 14049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61925">
                  <a:moveTo>
                    <a:pt x="18288" y="7239"/>
                  </a:moveTo>
                  <a:cubicBezTo>
                    <a:pt x="12192" y="7239"/>
                    <a:pt x="7144" y="12192"/>
                    <a:pt x="7144" y="18383"/>
                  </a:cubicBezTo>
                  <a:lnTo>
                    <a:pt x="7144" y="151543"/>
                  </a:lnTo>
                  <a:cubicBezTo>
                    <a:pt x="7144" y="157639"/>
                    <a:pt x="12097" y="162687"/>
                    <a:pt x="18288" y="162687"/>
                  </a:cubicBezTo>
                  <a:lnTo>
                    <a:pt x="84868" y="162687"/>
                  </a:lnTo>
                  <a:cubicBezTo>
                    <a:pt x="90964" y="162687"/>
                    <a:pt x="96012" y="157734"/>
                    <a:pt x="96012" y="151543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lose/>
                  <a:moveTo>
                    <a:pt x="73819" y="140494"/>
                  </a:moveTo>
                  <a:lnTo>
                    <a:pt x="29432" y="140494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140494"/>
                  </a:ln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353">
              <a:extLst>
                <a:ext uri="{FF2B5EF4-FFF2-40B4-BE49-F238E27FC236}">
                  <a16:creationId xmlns="" xmlns:a16="http://schemas.microsoft.com/office/drawing/2014/main" id="{3FD44944-AF02-499B-94A0-1D1B29B6950E}"/>
                </a:ext>
              </a:extLst>
            </p:cNvPr>
            <p:cNvSpPr/>
            <p:nvPr/>
          </p:nvSpPr>
          <p:spPr>
            <a:xfrm>
              <a:off x="1491368" y="1637918"/>
              <a:ext cx="209550" cy="161925"/>
            </a:xfrm>
            <a:custGeom>
              <a:avLst/>
              <a:gdLst>
                <a:gd name="connsiteX0" fmla="*/ 18145 w 209550"/>
                <a:gd name="connsiteY0" fmla="*/ 162401 h 161925"/>
                <a:gd name="connsiteX1" fmla="*/ 25956 w 209550"/>
                <a:gd name="connsiteY1" fmla="*/ 159163 h 161925"/>
                <a:gd name="connsiteX2" fmla="*/ 84820 w 209550"/>
                <a:gd name="connsiteY2" fmla="*/ 100394 h 161925"/>
                <a:gd name="connsiteX3" fmla="*/ 99203 w 209550"/>
                <a:gd name="connsiteY3" fmla="*/ 114776 h 161925"/>
                <a:gd name="connsiteX4" fmla="*/ 114919 w 209550"/>
                <a:gd name="connsiteY4" fmla="*/ 114776 h 161925"/>
                <a:gd name="connsiteX5" fmla="*/ 184737 w 209550"/>
                <a:gd name="connsiteY5" fmla="*/ 44958 h 161925"/>
                <a:gd name="connsiteX6" fmla="*/ 184737 w 209550"/>
                <a:gd name="connsiteY6" fmla="*/ 62579 h 161925"/>
                <a:gd name="connsiteX7" fmla="*/ 195882 w 209550"/>
                <a:gd name="connsiteY7" fmla="*/ 73723 h 161925"/>
                <a:gd name="connsiteX8" fmla="*/ 207026 w 209550"/>
                <a:gd name="connsiteY8" fmla="*/ 62579 h 161925"/>
                <a:gd name="connsiteX9" fmla="*/ 207026 w 209550"/>
                <a:gd name="connsiteY9" fmla="*/ 18193 h 161925"/>
                <a:gd name="connsiteX10" fmla="*/ 207026 w 209550"/>
                <a:gd name="connsiteY10" fmla="*/ 18193 h 161925"/>
                <a:gd name="connsiteX11" fmla="*/ 195882 w 209550"/>
                <a:gd name="connsiteY11" fmla="*/ 7144 h 161925"/>
                <a:gd name="connsiteX12" fmla="*/ 151495 w 209550"/>
                <a:gd name="connsiteY12" fmla="*/ 7144 h 161925"/>
                <a:gd name="connsiteX13" fmla="*/ 140351 w 209550"/>
                <a:gd name="connsiteY13" fmla="*/ 18288 h 161925"/>
                <a:gd name="connsiteX14" fmla="*/ 151495 w 209550"/>
                <a:gd name="connsiteY14" fmla="*/ 29432 h 161925"/>
                <a:gd name="connsiteX15" fmla="*/ 169116 w 209550"/>
                <a:gd name="connsiteY15" fmla="*/ 29432 h 161925"/>
                <a:gd name="connsiteX16" fmla="*/ 107109 w 209550"/>
                <a:gd name="connsiteY16" fmla="*/ 91440 h 161925"/>
                <a:gd name="connsiteX17" fmla="*/ 92726 w 209550"/>
                <a:gd name="connsiteY17" fmla="*/ 77057 h 161925"/>
                <a:gd name="connsiteX18" fmla="*/ 77010 w 209550"/>
                <a:gd name="connsiteY18" fmla="*/ 77057 h 161925"/>
                <a:gd name="connsiteX19" fmla="*/ 10430 w 209550"/>
                <a:gd name="connsiteY19" fmla="*/ 143637 h 161925"/>
                <a:gd name="connsiteX20" fmla="*/ 10430 w 209550"/>
                <a:gd name="connsiteY20" fmla="*/ 159353 h 161925"/>
                <a:gd name="connsiteX21" fmla="*/ 18145 w 209550"/>
                <a:gd name="connsiteY21" fmla="*/ 16240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161925">
                  <a:moveTo>
                    <a:pt x="18145" y="162401"/>
                  </a:moveTo>
                  <a:cubicBezTo>
                    <a:pt x="21003" y="162401"/>
                    <a:pt x="23860" y="161354"/>
                    <a:pt x="25956" y="159163"/>
                  </a:cubicBez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3"/>
                    <a:pt x="195882" y="73723"/>
                  </a:cubicBezTo>
                  <a:cubicBezTo>
                    <a:pt x="201978" y="73723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002"/>
                    <a:pt x="201978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479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2525" y="161354"/>
                    <a:pt x="15383" y="162401"/>
                    <a:pt x="18145" y="162401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066137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1471" y="1608184"/>
            <a:ext cx="11658873" cy="432243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sz="2800" dirty="0">
                <a:cs typeface="B Koodak" panose="00000700000000000000" pitchFamily="2" charset="-78"/>
              </a:rPr>
              <a:t>بازخورد تبلیغی این فعالیت، نشان از امکان توسعه و تکثیر آن دارد یا نه </a:t>
            </a:r>
            <a:r>
              <a:rPr lang="fa-IR" sz="2800" dirty="0" smtClean="0">
                <a:cs typeface="B Koodak" panose="00000700000000000000" pitchFamily="2" charset="-78"/>
              </a:rPr>
              <a:t>؟ بله</a:t>
            </a:r>
            <a:endParaRPr lang="fa-IR" sz="2800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>
                <a:cs typeface="B Koodak" panose="00000700000000000000" pitchFamily="2" charset="-78"/>
              </a:rPr>
              <a:t>چالش‌ها و موانع کسب موفقیت بیشتر این فعالیت را چه می‌دانید</a:t>
            </a:r>
            <a:r>
              <a:rPr lang="fa-IR" sz="2800" dirty="0" smtClean="0">
                <a:cs typeface="B Koodak" panose="00000700000000000000" pitchFamily="2" charset="-78"/>
              </a:rPr>
              <a:t>؟ عدم تعامل ارکان مسجد و نهادهای دخیل در مدیریت مسجد.</a:t>
            </a:r>
            <a:endParaRPr lang="fa-IR" sz="2800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>
                <a:cs typeface="B Koodak" panose="00000700000000000000" pitchFamily="2" charset="-78"/>
              </a:rPr>
              <a:t>آیا زمینه توسعه و تکثیر فعالیت، و تیم مورد نیاز آن را دارید</a:t>
            </a:r>
            <a:r>
              <a:rPr lang="fa-IR" sz="2800" dirty="0" smtClean="0">
                <a:cs typeface="B Koodak" panose="00000700000000000000" pitchFamily="2" charset="-78"/>
              </a:rPr>
              <a:t>؟ بله با کمال میل</a:t>
            </a:r>
            <a:endParaRPr lang="fa-IR" sz="2800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dirty="0">
                <a:cs typeface="B Koodak" panose="00000700000000000000" pitchFamily="2" charset="-78"/>
              </a:rPr>
              <a:t>جهت تقویت و ارتقاء فعالیت، یا تکثیر این فعالیت، چه تغییرات و افزونه‌ها و امکاناتی را در فعالیت پیشنهاد می‌دهید؟ </a:t>
            </a:r>
            <a:r>
              <a:rPr lang="fa-IR" sz="2800" dirty="0" smtClean="0">
                <a:cs typeface="B Koodak" panose="00000700000000000000" pitchFamily="2" charset="-78"/>
              </a:rPr>
              <a:t>ایجاد مساجد پایلوت و در اختیار بودنمستند ها و فیلم های کوتاه </a:t>
            </a:r>
            <a:endParaRPr lang="fa-IR" sz="2800" dirty="0">
              <a:cs typeface="B Koodak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2114" y="203927"/>
            <a:ext cx="92720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قابلیت توسعه و تکثیر فعالیت 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5480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사각형: 둥근 모서리 4">
            <a:extLst>
              <a:ext uri="{FF2B5EF4-FFF2-40B4-BE49-F238E27FC236}">
                <a16:creationId xmlns="" xmlns:a16="http://schemas.microsoft.com/office/drawing/2014/main" id="{23CD4CE3-DC3F-42C0-AA34-3A941EEBDA67}"/>
              </a:ext>
            </a:extLst>
          </p:cNvPr>
          <p:cNvSpPr/>
          <p:nvPr/>
        </p:nvSpPr>
        <p:spPr>
          <a:xfrm>
            <a:off x="3005433" y="1770743"/>
            <a:ext cx="6181134" cy="3316514"/>
          </a:xfrm>
          <a:prstGeom prst="roundRect">
            <a:avLst>
              <a:gd name="adj" fmla="val 7477"/>
            </a:avLst>
          </a:pr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ko-KR" altLang="en-US" sz="3600" dirty="0">
              <a:solidFill>
                <a:srgbClr val="1A2344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589" y="219900"/>
            <a:ext cx="88088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9600" b="1" dirty="0">
                <a:latin typeface="IRBadr" panose="02000506000000020002" pitchFamily="2" charset="-78"/>
                <a:cs typeface="IRBadr" panose="02000506000000020002" pitchFamily="2" charset="-78"/>
              </a:rPr>
              <a:t>ممنون از حس توجه شما</a:t>
            </a:r>
            <a:endParaRPr lang="en-US" sz="9600" b="1" dirty="0">
              <a:latin typeface="IRBadr" panose="02000506000000020002" pitchFamily="2" charset="-78"/>
              <a:cs typeface="IRBadr" panose="02000506000000020002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0567" y="185933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a-IR" sz="6600" b="1" dirty="0">
                <a:latin typeface="IRBadr" panose="02000506000000020002" pitchFamily="2" charset="-78"/>
                <a:cs typeface="IRBadr" panose="02000506000000020002" pitchFamily="2" charset="-78"/>
              </a:rPr>
              <a:t>آرزو می‌کنم</a:t>
            </a:r>
          </a:p>
          <a:p>
            <a:pPr algn="ctr"/>
            <a:r>
              <a:rPr lang="fa-IR" sz="6600" b="1" dirty="0">
                <a:latin typeface="IRBadr" panose="02000506000000020002" pitchFamily="2" charset="-78"/>
                <a:cs typeface="IRBadr" panose="02000506000000020002" pitchFamily="2" charset="-78"/>
              </a:rPr>
              <a:t>بهترین نسخه خود باشید</a:t>
            </a:r>
          </a:p>
          <a:p>
            <a:pPr algn="ctr"/>
            <a:r>
              <a:rPr lang="fa-IR" sz="6600" b="1" dirty="0">
                <a:latin typeface="IRBadr" panose="02000506000000020002" pitchFamily="2" charset="-78"/>
                <a:cs typeface="IRBadr" panose="02000506000000020002" pitchFamily="2" charset="-78"/>
              </a:rPr>
              <a:t>جواد دلاوری</a:t>
            </a:r>
          </a:p>
        </p:txBody>
      </p:sp>
    </p:spTree>
    <p:extLst>
      <p:ext uri="{BB962C8B-B14F-4D97-AF65-F5344CB8AC3E}">
        <p14:creationId xmlns:p14="http://schemas.microsoft.com/office/powerpoint/2010/main" val="305259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-441238" y="448706"/>
            <a:ext cx="6754853" cy="5857441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374403 w 4813275"/>
              <a:gd name="connsiteY2" fmla="*/ 2940107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788824 w 4813275"/>
              <a:gd name="connsiteY2" fmla="*/ 2953603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788824" y="2953603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endParaRPr lang="en-US"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450" y="1223652"/>
            <a:ext cx="4434286" cy="35702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6600" spc="-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محمدصادق مطهری فرد</a:t>
            </a:r>
            <a:br>
              <a:rPr lang="fa-IR" sz="6600" spc="-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6600" spc="-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6600" spc="-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2800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دبیراجرایی امور مساجد شهرستان نکا</a:t>
            </a:r>
            <a:endParaRPr lang="en-US" sz="2800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8658" y="5908264"/>
            <a:ext cx="3767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hape">
            <a:extLst>
              <a:ext uri="{FF2B5EF4-FFF2-40B4-BE49-F238E27FC236}">
                <a16:creationId xmlns="" xmlns:a16="http://schemas.microsoft.com/office/drawing/2014/main" id="{1AA6B203-6B99-4C75-9C93-A558BD12F875}"/>
              </a:ext>
            </a:extLst>
          </p:cNvPr>
          <p:cNvSpPr/>
          <p:nvPr/>
        </p:nvSpPr>
        <p:spPr>
          <a:xfrm>
            <a:off x="0" y="6092765"/>
            <a:ext cx="12190322" cy="765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76" extrusionOk="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13000">
                <a:schemeClr val="accent2"/>
              </a:gs>
              <a:gs pos="84000">
                <a:schemeClr val="accent3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6775476" y="3784441"/>
            <a:ext cx="516840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600" spc="-300" dirty="0">
                <a:cs typeface="B Koodak" panose="00000700000000000000" pitchFamily="2" charset="-78"/>
              </a:rPr>
              <a:t>رزومه کوتاه:</a:t>
            </a:r>
          </a:p>
          <a:p>
            <a:pPr algn="r" rtl="1"/>
            <a:r>
              <a:rPr lang="fa-IR" sz="3600" spc="-300" dirty="0" smtClean="0">
                <a:cs typeface="B Koodak" panose="00000700000000000000" pitchFamily="2" charset="-78"/>
              </a:rPr>
              <a:t>- کارشناسی ارشد تصوف و عرفان اسلامی</a:t>
            </a:r>
            <a:br>
              <a:rPr lang="fa-IR" sz="3600" spc="-300" dirty="0" smtClean="0">
                <a:cs typeface="B Koodak" panose="00000700000000000000" pitchFamily="2" charset="-78"/>
              </a:rPr>
            </a:br>
            <a:r>
              <a:rPr lang="fa-IR" sz="3600" spc="-300" dirty="0" smtClean="0">
                <a:cs typeface="B Koodak" panose="00000700000000000000" pitchFamily="2" charset="-78"/>
              </a:rPr>
              <a:t>-  سطح 3 </a:t>
            </a:r>
            <a:r>
              <a:rPr lang="fa-IR" sz="3600" spc="-300" smtClean="0">
                <a:cs typeface="B Koodak" panose="00000700000000000000" pitchFamily="2" charset="-78"/>
              </a:rPr>
              <a:t>رشته فقه و </a:t>
            </a:r>
            <a:r>
              <a:rPr lang="fa-IR" sz="3600" spc="-300" dirty="0" smtClean="0">
                <a:cs typeface="B Koodak" panose="00000700000000000000" pitchFamily="2" charset="-78"/>
              </a:rPr>
              <a:t>اصول حوزه علمیه</a:t>
            </a:r>
          </a:p>
          <a:p>
            <a:pPr algn="r" rtl="1"/>
            <a:endParaRPr lang="fa-IR" sz="3600" spc="-300" dirty="0"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76" y="-134679"/>
            <a:ext cx="2942446" cy="441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431110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13271" y="174491"/>
            <a:ext cx="40463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کاور فعالیت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423338" y="1436173"/>
            <a:ext cx="6722101" cy="534564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dirty="0" smtClean="0">
                <a:cs typeface="B Koodak" panose="00000700000000000000" pitchFamily="2" charset="-78"/>
              </a:rPr>
              <a:t>کارگاه آموزشی نسل</a:t>
            </a:r>
            <a:r>
              <a:rPr lang="en-US" dirty="0" smtClean="0">
                <a:cs typeface="B Koodak" panose="00000700000000000000" pitchFamily="2" charset="-78"/>
              </a:rPr>
              <a:t>Z </a:t>
            </a:r>
            <a:r>
              <a:rPr lang="fa-IR" dirty="0">
                <a:cs typeface="B Koodak" panose="00000700000000000000" pitchFamily="2" charset="-78"/>
              </a:rPr>
              <a:t> </a:t>
            </a:r>
            <a:r>
              <a:rPr lang="fa-IR" dirty="0" smtClean="0">
                <a:cs typeface="B Koodak" panose="00000700000000000000" pitchFamily="2" charset="-78"/>
              </a:rPr>
              <a:t>با کارکردهای مسجد</a:t>
            </a:r>
            <a:endParaRPr lang="ar-SA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dirty="0" smtClean="0">
                <a:cs typeface="B Koodak" panose="00000700000000000000" pitchFamily="2" charset="-78"/>
              </a:rPr>
              <a:t>جامعه هدف: نوجوانان و جوانان (دانش آموز)</a:t>
            </a:r>
            <a:endParaRPr lang="fa-IR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dirty="0">
                <a:cs typeface="B Koodak" panose="00000700000000000000" pitchFamily="2" charset="-78"/>
              </a:rPr>
              <a:t>رشد و ارتقا جایگاه مسجد در نظر مخاطبان</a:t>
            </a:r>
          </a:p>
          <a:p>
            <a:pPr lvl="0">
              <a:lnSpc>
                <a:spcPct val="150000"/>
              </a:lnSpc>
            </a:pPr>
            <a:r>
              <a:rPr lang="ar-SA" dirty="0">
                <a:cs typeface="B Koodak" panose="00000700000000000000" pitchFamily="2" charset="-78"/>
              </a:rPr>
              <a:t>در این </a:t>
            </a:r>
            <a:r>
              <a:rPr lang="ar-SA" dirty="0" smtClean="0">
                <a:cs typeface="B Koodak" panose="00000700000000000000" pitchFamily="2" charset="-78"/>
              </a:rPr>
              <a:t>طرح</a:t>
            </a:r>
            <a:r>
              <a:rPr lang="fa-IR" dirty="0" smtClean="0">
                <a:cs typeface="B Koodak" panose="00000700000000000000" pitchFamily="2" charset="-78"/>
              </a:rPr>
              <a:t>،</a:t>
            </a:r>
            <a:r>
              <a:rPr lang="ar-SA" dirty="0" smtClean="0">
                <a:cs typeface="B Koodak" panose="00000700000000000000" pitchFamily="2" charset="-78"/>
              </a:rPr>
              <a:t> </a:t>
            </a:r>
            <a:r>
              <a:rPr lang="ar-SA" dirty="0">
                <a:cs typeface="B Koodak" panose="00000700000000000000" pitchFamily="2" charset="-78"/>
              </a:rPr>
              <a:t>مدیریت یک روز </a:t>
            </a:r>
            <a:r>
              <a:rPr lang="ar-SA" dirty="0" smtClean="0">
                <a:cs typeface="B Koodak" panose="00000700000000000000" pitchFamily="2" charset="-78"/>
              </a:rPr>
              <a:t>مسجد </a:t>
            </a:r>
            <a:r>
              <a:rPr lang="ar-SA" dirty="0">
                <a:cs typeface="B Koodak" panose="00000700000000000000" pitchFamily="2" charset="-78"/>
              </a:rPr>
              <a:t>به افراد داوطلب </a:t>
            </a:r>
            <a:r>
              <a:rPr lang="fa-IR" dirty="0" smtClean="0">
                <a:cs typeface="B Koodak" panose="00000700000000000000" pitchFamily="2" charset="-78"/>
              </a:rPr>
              <a:t>نوجوان و جوان جامعه هدف سپرده می شود.</a:t>
            </a:r>
            <a:endParaRPr lang="fa-IR" dirty="0">
              <a:cs typeface="B Koodak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3" y="334295"/>
            <a:ext cx="5328595" cy="576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10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5894024" y="-5894023"/>
            <a:ext cx="495762" cy="12283808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=""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887761" y="978568"/>
            <a:ext cx="3748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معرفی فعالیت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1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69" y="1901898"/>
            <a:ext cx="5171090" cy="447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7578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28141" y="0"/>
            <a:ext cx="86068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معرفی فعالیت ( محصول یا خدمت)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36884" y="888936"/>
            <a:ext cx="11630527" cy="616775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sz="2400" dirty="0">
                <a:solidFill>
                  <a:srgbClr val="FF0000"/>
                </a:solidFill>
                <a:cs typeface="B Koodak" panose="00000700000000000000" pitchFamily="2" charset="-78"/>
              </a:rPr>
              <a:t>تبیین </a:t>
            </a:r>
            <a:r>
              <a:rPr lang="fa-IR" sz="2400" dirty="0" smtClean="0">
                <a:solidFill>
                  <a:srgbClr val="FF0000"/>
                </a:solidFill>
                <a:cs typeface="B Koodak" panose="00000700000000000000" pitchFamily="2" charset="-78"/>
              </a:rPr>
              <a:t>فعالیت: </a:t>
            </a:r>
            <a:r>
              <a:rPr lang="fa-IR" sz="2400" dirty="0" smtClean="0">
                <a:cs typeface="B Koodak" panose="00000700000000000000" pitchFamily="2" charset="-78"/>
              </a:rPr>
              <a:t>طی برنامه اردویی برای دانش آموزان و طی یک فرایند از پیش تعیین شده شرکت کنندگان با کاربست های متنوع مسجد آشنا می شوند و به صورت داوطلبانه عهده دار یکی از شئون هیأت امنا در مسجد می شوند. و هدف انس و پیوند نسل جدید یا همان نسل </a:t>
            </a:r>
            <a:r>
              <a:rPr lang="en-US" sz="2400" dirty="0" smtClean="0">
                <a:cs typeface="B Koodak" panose="00000700000000000000" pitchFamily="2" charset="-78"/>
              </a:rPr>
              <a:t>Z</a:t>
            </a:r>
            <a:r>
              <a:rPr lang="fa-IR" sz="2400" dirty="0" smtClean="0">
                <a:cs typeface="B Koodak" panose="00000700000000000000" pitchFamily="2" charset="-78"/>
              </a:rPr>
              <a:t> با مسجد است.</a:t>
            </a:r>
            <a:endParaRPr lang="fa-IR" sz="2400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ar-SA" sz="2400" dirty="0" smtClean="0">
                <a:solidFill>
                  <a:srgbClr val="FF0000"/>
                </a:solidFill>
                <a:cs typeface="B Koodak" panose="00000700000000000000" pitchFamily="2" charset="-78"/>
              </a:rPr>
              <a:t>تص</a:t>
            </a:r>
            <a:r>
              <a:rPr lang="fa-IR" sz="2400" dirty="0" smtClean="0">
                <a:solidFill>
                  <a:srgbClr val="FF0000"/>
                </a:solidFill>
                <a:cs typeface="B Koodak" panose="00000700000000000000" pitchFamily="2" charset="-78"/>
              </a:rPr>
              <a:t>ویر مرتبط با فعالیت</a:t>
            </a:r>
            <a:endParaRPr lang="fa-IR" sz="2400" dirty="0">
              <a:solidFill>
                <a:srgbClr val="FF0000"/>
              </a:solidFill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solidFill>
                  <a:srgbClr val="FF0000"/>
                </a:solidFill>
                <a:cs typeface="B Koodak" panose="00000700000000000000" pitchFamily="2" charset="-78"/>
              </a:rPr>
              <a:t>توضیح قالب  </a:t>
            </a:r>
            <a:r>
              <a:rPr lang="fa-IR" sz="2400" dirty="0" smtClean="0">
                <a:cs typeface="B Koodak" panose="00000700000000000000" pitchFamily="2" charset="-78"/>
              </a:rPr>
              <a:t>اردویی، روایتگری، نمایشگاه، پاسخگویی</a:t>
            </a:r>
            <a:endParaRPr lang="fa-IR" sz="2400" dirty="0" smtClean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400" dirty="0" smtClean="0">
                <a:solidFill>
                  <a:srgbClr val="FF0000"/>
                </a:solidFill>
                <a:cs typeface="B Koodak" panose="00000700000000000000" pitchFamily="2" charset="-78"/>
              </a:rPr>
              <a:t>مشخص </a:t>
            </a:r>
            <a:r>
              <a:rPr lang="fa-IR" sz="2400" dirty="0">
                <a:solidFill>
                  <a:srgbClr val="FF0000"/>
                </a:solidFill>
                <a:cs typeface="B Koodak" panose="00000700000000000000" pitchFamily="2" charset="-78"/>
              </a:rPr>
              <a:t>کردن موضوع </a:t>
            </a:r>
            <a:r>
              <a:rPr lang="fa-IR" sz="2400" dirty="0">
                <a:cs typeface="B Koodak" panose="00000700000000000000" pitchFamily="2" charset="-78"/>
              </a:rPr>
              <a:t>(</a:t>
            </a:r>
            <a:r>
              <a:rPr lang="fa-IR" sz="2400" dirty="0" smtClean="0">
                <a:cs typeface="B Koodak" panose="00000700000000000000" pitchFamily="2" charset="-78"/>
              </a:rPr>
              <a:t>تخصصی، دانش آموزی) </a:t>
            </a:r>
            <a:endParaRPr lang="fa-IR" sz="2400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400" dirty="0">
                <a:solidFill>
                  <a:srgbClr val="FF0000"/>
                </a:solidFill>
                <a:cs typeface="B Koodak" panose="00000700000000000000" pitchFamily="2" charset="-78"/>
              </a:rPr>
              <a:t>تعیین مخاطب </a:t>
            </a:r>
            <a:r>
              <a:rPr lang="fa-IR" sz="2400" dirty="0" smtClean="0">
                <a:cs typeface="B Koodak" panose="00000700000000000000" pitchFamily="2" charset="-78"/>
              </a:rPr>
              <a:t>نوجوان و جوان، دختر و پسر، قابل اجرا در همه </a:t>
            </a:r>
            <a:br>
              <a:rPr lang="fa-IR" sz="2400" dirty="0" smtClean="0">
                <a:cs typeface="B Koodak" panose="00000700000000000000" pitchFamily="2" charset="-78"/>
              </a:rPr>
            </a:br>
            <a:r>
              <a:rPr lang="fa-IR" sz="2400" dirty="0" smtClean="0">
                <a:cs typeface="B Koodak" panose="00000700000000000000" pitchFamily="2" charset="-78"/>
              </a:rPr>
              <a:t>شهرها و روستاها، قابل اجرا در همه مدارس و مساجد</a:t>
            </a:r>
            <a:endParaRPr lang="fa-IR" sz="2400" dirty="0">
              <a:cs typeface="B Koodak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6" y="2554043"/>
            <a:ext cx="5247980" cy="363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06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5894024" y="-5894023"/>
            <a:ext cx="495762" cy="12283808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=""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886203" y="577386"/>
            <a:ext cx="57583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مقدمات و لوازم فعالیت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26" y="1543210"/>
            <a:ext cx="7663406" cy="495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67992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52408" y="0"/>
            <a:ext cx="57583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مقدمات و لوازم فعالیت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176464" y="923330"/>
            <a:ext cx="12240125" cy="54554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sz="4000" dirty="0">
                <a:solidFill>
                  <a:srgbClr val="FF0000"/>
                </a:solidFill>
                <a:cs typeface="B Koodak" panose="00000700000000000000" pitchFamily="2" charset="-78"/>
              </a:rPr>
              <a:t>طول زمان فعالیت </a:t>
            </a:r>
            <a:r>
              <a:rPr lang="fa-IR" dirty="0" smtClean="0">
                <a:cs typeface="B Koodak" panose="00000700000000000000" pitchFamily="2" charset="-78"/>
              </a:rPr>
              <a:t>قابلیت اجرا در طول سال بویژه ایام سال تحصیلی و مستمر.</a:t>
            </a:r>
            <a:endParaRPr lang="fa-IR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4000" dirty="0">
                <a:solidFill>
                  <a:srgbClr val="FF0000"/>
                </a:solidFill>
                <a:cs typeface="B Koodak" panose="00000700000000000000" pitchFamily="2" charset="-78"/>
              </a:rPr>
              <a:t>مکان و ویژگی‌های </a:t>
            </a:r>
            <a:r>
              <a:rPr lang="fa-IR" sz="4000" dirty="0">
                <a:solidFill>
                  <a:srgbClr val="FF0000"/>
                </a:solidFill>
                <a:cs typeface="B Koodak" panose="00000700000000000000" pitchFamily="2" charset="-78"/>
              </a:rPr>
              <a:t>آن </a:t>
            </a:r>
            <a:r>
              <a:rPr lang="fa-IR" dirty="0">
                <a:cs typeface="B Koodak" panose="00000700000000000000" pitchFamily="2" charset="-78"/>
              </a:rPr>
              <a:t>در همه مدارس و مساجد قابل اجرا است.</a:t>
            </a:r>
            <a:endParaRPr lang="fa-IR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4000" dirty="0" smtClean="0">
                <a:solidFill>
                  <a:srgbClr val="FF0000"/>
                </a:solidFill>
                <a:cs typeface="B Koodak" panose="00000700000000000000" pitchFamily="2" charset="-78"/>
              </a:rPr>
              <a:t>امکانات </a:t>
            </a:r>
            <a:r>
              <a:rPr lang="fa-IR" sz="4000" dirty="0">
                <a:solidFill>
                  <a:srgbClr val="FF0000"/>
                </a:solidFill>
                <a:cs typeface="B Koodak" panose="00000700000000000000" pitchFamily="2" charset="-78"/>
              </a:rPr>
              <a:t>و ابزار </a:t>
            </a:r>
            <a:r>
              <a:rPr lang="fa-IR" dirty="0">
                <a:cs typeface="B Koodak" panose="00000700000000000000" pitchFamily="2" charset="-78"/>
              </a:rPr>
              <a:t>در مدرسه به </a:t>
            </a:r>
            <a:r>
              <a:rPr lang="fa-IR" dirty="0" smtClean="0">
                <a:cs typeface="B Koodak" panose="00000700000000000000" pitchFamily="2" charset="-78"/>
              </a:rPr>
              <a:t>نمازخانه، </a:t>
            </a:r>
            <a:r>
              <a:rPr lang="fa-IR" dirty="0">
                <a:cs typeface="B Koodak" panose="00000700000000000000" pitchFamily="2" charset="-78"/>
              </a:rPr>
              <a:t>لوازم صوتی و تصویری </a:t>
            </a:r>
            <a:r>
              <a:rPr lang="fa-IR" dirty="0" smtClean="0">
                <a:cs typeface="B Koodak" panose="00000700000000000000" pitchFamily="2" charset="-78"/>
              </a:rPr>
              <a:t>و تخته وایت برد و </a:t>
            </a:r>
            <a:r>
              <a:rPr lang="fa-IR" dirty="0">
                <a:cs typeface="B Koodak" panose="00000700000000000000" pitchFamily="2" charset="-78"/>
              </a:rPr>
              <a:t>در </a:t>
            </a:r>
            <a:r>
              <a:rPr lang="fa-IR" dirty="0" smtClean="0">
                <a:cs typeface="B Koodak" panose="00000700000000000000" pitchFamily="2" charset="-78"/>
              </a:rPr>
              <a:t>مسجد؛ نزدیک بودن به مدرسه، دسترسی </a:t>
            </a:r>
            <a:r>
              <a:rPr lang="fa-IR" dirty="0">
                <a:cs typeface="B Koodak" panose="00000700000000000000" pitchFamily="2" charset="-78"/>
              </a:rPr>
              <a:t>به تمام </a:t>
            </a:r>
            <a:r>
              <a:rPr lang="fa-IR" dirty="0" smtClean="0">
                <a:cs typeface="B Koodak" panose="00000700000000000000" pitchFamily="2" charset="-78"/>
              </a:rPr>
              <a:t>نقاط مسجد </a:t>
            </a:r>
            <a:r>
              <a:rPr lang="fa-IR" dirty="0">
                <a:cs typeface="B Koodak" panose="00000700000000000000" pitchFamily="2" charset="-78"/>
              </a:rPr>
              <a:t>و همچنین لوازم صوتی و </a:t>
            </a:r>
            <a:r>
              <a:rPr lang="fa-IR" dirty="0" smtClean="0">
                <a:cs typeface="B Koodak" panose="00000700000000000000" pitchFamily="2" charset="-78"/>
              </a:rPr>
              <a:t>تصویری. قابلیت اجرای انفرادی و گروهی را دارد و البته توانمند در روایتگری و دارای روابط عمومی.</a:t>
            </a:r>
            <a:endParaRPr lang="fa-IR" dirty="0">
              <a:cs typeface="B Koodak" panose="00000700000000000000" pitchFamily="2" charset="-78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fa-IR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9746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5894024" y="-5894023"/>
            <a:ext cx="495762" cy="12283808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=""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449746" y="1496275"/>
            <a:ext cx="90236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تیم </a:t>
            </a:r>
            <a:r>
              <a:rPr lang="fa-IR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کاری </a:t>
            </a:r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و همکاران </a:t>
            </a:r>
            <a:r>
              <a:rPr lang="fa-IR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فعالیت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979499"/>
              </p:ext>
            </p:extLst>
          </p:nvPr>
        </p:nvGraphicFramePr>
        <p:xfrm>
          <a:off x="2520731" y="343144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746" y="3327314"/>
            <a:ext cx="1068113" cy="11951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"/>
          <a:stretch/>
        </p:blipFill>
        <p:spPr>
          <a:xfrm>
            <a:off x="3062425" y="3327314"/>
            <a:ext cx="1353021" cy="1242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0" t="7423" r="8706" b="9162"/>
          <a:stretch/>
        </p:blipFill>
        <p:spPr>
          <a:xfrm>
            <a:off x="5206754" y="3327314"/>
            <a:ext cx="1159629" cy="1198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3"/>
          <a:stretch/>
        </p:blipFill>
        <p:spPr>
          <a:xfrm>
            <a:off x="7157691" y="3327314"/>
            <a:ext cx="1230849" cy="110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278" y="3258949"/>
            <a:ext cx="1288370" cy="132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8509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148811</TotalTime>
  <Words>1136</Words>
  <Application>Microsoft Office PowerPoint</Application>
  <PresentationFormat>Widescreen</PresentationFormat>
  <Paragraphs>92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맑은 고딕</vt:lpstr>
      <vt:lpstr>Arial</vt:lpstr>
      <vt:lpstr>B Koodak</vt:lpstr>
      <vt:lpstr>B Titr</vt:lpstr>
      <vt:lpstr>Calibri</vt:lpstr>
      <vt:lpstr>Calibri Light</vt:lpstr>
      <vt:lpstr>IRBadr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qhh</dc:creator>
  <cp:lastModifiedBy>Microsoft account</cp:lastModifiedBy>
  <cp:revision>403</cp:revision>
  <dcterms:created xsi:type="dcterms:W3CDTF">2022-08-20T14:14:19Z</dcterms:created>
  <dcterms:modified xsi:type="dcterms:W3CDTF">2024-11-01T19:41:23Z</dcterms:modified>
</cp:coreProperties>
</file>