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26"/>
  </p:notesMasterIdLst>
  <p:sldIdLst>
    <p:sldId id="257" r:id="rId2"/>
    <p:sldId id="258" r:id="rId3"/>
    <p:sldId id="259" r:id="rId4"/>
    <p:sldId id="493" r:id="rId5"/>
    <p:sldId id="548" r:id="rId6"/>
    <p:sldId id="543" r:id="rId7"/>
    <p:sldId id="547" r:id="rId8"/>
    <p:sldId id="544" r:id="rId9"/>
    <p:sldId id="546" r:id="rId10"/>
    <p:sldId id="545" r:id="rId11"/>
    <p:sldId id="552" r:id="rId12"/>
    <p:sldId id="550" r:id="rId13"/>
    <p:sldId id="554" r:id="rId14"/>
    <p:sldId id="557" r:id="rId15"/>
    <p:sldId id="556" r:id="rId16"/>
    <p:sldId id="555" r:id="rId17"/>
    <p:sldId id="558" r:id="rId18"/>
    <p:sldId id="559" r:id="rId19"/>
    <p:sldId id="560" r:id="rId20"/>
    <p:sldId id="561" r:id="rId21"/>
    <p:sldId id="563" r:id="rId22"/>
    <p:sldId id="564" r:id="rId23"/>
    <p:sldId id="568" r:id="rId24"/>
    <p:sldId id="566" r:id="rId25"/>
  </p:sldIdLst>
  <p:sldSz cx="12192000" cy="6858000"/>
  <p:notesSz cx="6858000" cy="9144000"/>
  <p:embeddedFontLst>
    <p:embeddedFont>
      <p:font typeface="B Koodak" panose="00000700000000000000" pitchFamily="2" charset="-78"/>
      <p:bold r:id="rId27"/>
    </p:embeddedFont>
    <p:embeddedFont>
      <p:font typeface="B Titr" panose="00000700000000000000" pitchFamily="2" charset="-78"/>
      <p:bold r:id="rId28"/>
    </p:embeddedFont>
    <p:embeddedFont>
      <p:font typeface="Gill Sans MT" panose="020B0502020104020203" pitchFamily="34" charset="0"/>
      <p:regular r:id="rId29"/>
      <p:bold r:id="rId30"/>
      <p:italic r:id="rId31"/>
      <p:boldItalic r:id="rId32"/>
    </p:embeddedFont>
    <p:embeddedFont>
      <p:font typeface="IRANSans Black" panose="020B0604020202020204" charset="-78"/>
      <p:bold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33"/>
    <a:srgbClr val="CC0000"/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9" autoAdjust="0"/>
    <p:restoredTop sz="82182" autoAdjust="0"/>
  </p:normalViewPr>
  <p:slideViewPr>
    <p:cSldViewPr snapToGrid="0">
      <p:cViewPr varScale="1">
        <p:scale>
          <a:sx n="59" d="100"/>
          <a:sy n="5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3543F-AEC7-4307-B4B7-7012ED94245B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04390-4194-496F-9B5F-595A027647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6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96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61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3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45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5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7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9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معرفی کار با هیجان و ابهام در هدف (معرفی تبلیغی  و بیان فعالیت در ضمن یک داستان یا خاطره)  داستان برند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8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3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fa-I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جنس فعالیت شما در کدام از انواع قالب ها هست؟ (قالب از 32 قالب موجود) </a:t>
            </a:r>
            <a:r>
              <a:rPr lang="ar-S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 قالب‌‌های ارائه معارف و اهداف تبلیغی (مانند کلاس داری، اجرا و مجری‌گری، مشاوره چهره به چهره و پاسخگویی، مناظره، منبر و خطابه، روایتگری، نمایشگاه داری و...)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4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آیا حجم برنامه و طول زمان خاصی یا حتی استمرار برای تاثیر گذاری و رفع نیاز لازم است؟ (ضمنی)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فعالیت شما به چه مقدمات و لوازم نیاز است؟ (محیط خاص، ابزار و امکانات خاص، حجم استفاده از فناوری، آیا این فعالیت فردی است یا گروهی ، تعداد افراد درگیر در اجرا، اعضاء تیم مجری این فعالیت چند نفر و کیستند؟ آموزش‌ها و مهارتهای لازم برای مجری برنامه نیاز است و کدامند؟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66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آیا حجم برنامه و طول زمان خاصی یا حتی استمرار برای تاثیر گذاری و رفع نیاز لازم است؟ (ضمنی)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فعالیت شما به چه مقدمات و لوازم نیاز است؟ (محیط خاص، ابزار و امکانات خاص، حجم استفاده از فناوری، آیا این فعالیت فردی است یا گروهی ، تعداد افراد درگیر در اجرا، اعضاء تیم مجری این فعالیت چند نفر و کیستند؟ آموزش‌ها و مهارتهای لازم برای مجری برنامه نیاز است و کدامند؟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0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0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3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4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64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49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50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2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21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87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36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0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4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1AC2D6A-7C51-4B2A-ABEB-72039FE09412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60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2D6A-7C51-4B2A-ABEB-72039FE09412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63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FanAfar\PICs\Besm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25010" y="524772"/>
            <a:ext cx="7253202" cy="5694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299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25020" y="0"/>
            <a:ext cx="6813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تیم کاری و همکاران فعالیت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454742" y="618770"/>
            <a:ext cx="11630527" cy="616775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این فعالیت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 </a:t>
            </a:r>
            <a:r>
              <a:rPr lang="fa-IR" sz="3600" dirty="0">
                <a:cs typeface="B Koodak" panose="00000700000000000000" pitchFamily="2" charset="-78"/>
              </a:rPr>
              <a:t>فردی است 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چه آموزش‌ها و مهارتهایی </a:t>
            </a:r>
            <a:r>
              <a:rPr lang="fa-IR" sz="3600" dirty="0">
                <a:cs typeface="B Koodak" panose="00000700000000000000" pitchFamily="2" charset="-78"/>
              </a:rPr>
              <a:t>برای اجرا نیاز دارد؟تفکر خلاق 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همکاری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چه نهادهای در این فعالیت </a:t>
            </a:r>
            <a:r>
              <a:rPr lang="fa-IR" sz="3600" dirty="0">
                <a:cs typeface="B Koodak" panose="00000700000000000000" pitchFamily="2" charset="-78"/>
              </a:rPr>
              <a:t>ضروری است؟ (شرکای کلیدی)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مراکز آموزشی مهارتهای کاربردی و توانمند سازی مبلغین</a:t>
            </a:r>
          </a:p>
        </p:txBody>
      </p:sp>
    </p:spTree>
    <p:extLst>
      <p:ext uri="{BB962C8B-B14F-4D97-AF65-F5344CB8AC3E}">
        <p14:creationId xmlns:p14="http://schemas.microsoft.com/office/powerpoint/2010/main" val="1208463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r="27000"/>
          <a:stretch/>
        </p:blipFill>
        <p:spPr>
          <a:xfrm>
            <a:off x="668336" y="644268"/>
            <a:ext cx="4251159" cy="545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21326" y="1911773"/>
            <a:ext cx="559159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جنبه نوآورانه 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یا وجه امتیاز مهم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6420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2074" y="840202"/>
            <a:ext cx="11658873" cy="59456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جرقه اولیه، منشاء ایده اولیه</a:t>
            </a:r>
            <a:r>
              <a:rPr lang="fa-IR" sz="3600" dirty="0">
                <a:cs typeface="B Koodak" panose="00000700000000000000" pitchFamily="2" charset="-78"/>
              </a:rPr>
              <a:t>،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یا پیشنهاد دهنده اولیه </a:t>
            </a:r>
            <a:r>
              <a:rPr lang="fa-IR" sz="3600" dirty="0">
                <a:cs typeface="B Koodak" panose="00000700000000000000" pitchFamily="2" charset="-78"/>
              </a:rPr>
              <a:t>کار و راهبر اصلی کار کیست؟ مرتضی کاشانی نژاد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مهمترین شاخصه فعالیت </a:t>
            </a:r>
            <a:r>
              <a:rPr lang="fa-IR" sz="3600" dirty="0">
                <a:cs typeface="B Koodak" panose="00000700000000000000" pitchFamily="2" charset="-78"/>
              </a:rPr>
              <a:t>و بخش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برجسته این فعالیت </a:t>
            </a:r>
            <a:r>
              <a:rPr lang="fa-IR" sz="3600" dirty="0">
                <a:cs typeface="B Koodak" panose="00000700000000000000" pitchFamily="2" charset="-78"/>
              </a:rPr>
              <a:t>کدام است؟ قالب وسناریو پرداختن به محتوای دینی در تبلیغ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چه چیزی باعث می‌شود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مخاطبان، شمارا انتخاب </a:t>
            </a:r>
            <a:r>
              <a:rPr lang="fa-IR" sz="3600" dirty="0">
                <a:cs typeface="B Koodak" panose="00000700000000000000" pitchFamily="2" charset="-78"/>
              </a:rPr>
              <a:t>کنند؟جذابیت و جدید بودن این مدل ارایه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3233" y="0"/>
            <a:ext cx="6813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جنبه نوآورانه یا وجه امتیاز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9897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464831" y="2486440"/>
            <a:ext cx="540083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اهداف و تأثیرات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자유형: 도형 12">
            <a:extLst>
              <a:ext uri="{FF2B5EF4-FFF2-40B4-BE49-F238E27FC236}">
                <a16:creationId xmlns:a16="http://schemas.microsoft.com/office/drawing/2014/main" id="{82F3A14C-0072-4324-A8C2-777AF7FCB596}"/>
              </a:ext>
            </a:extLst>
          </p:cNvPr>
          <p:cNvSpPr/>
          <p:nvPr/>
        </p:nvSpPr>
        <p:spPr>
          <a:xfrm>
            <a:off x="719729" y="1452284"/>
            <a:ext cx="4248865" cy="5123631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968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1683" y="1361411"/>
            <a:ext cx="11658873" cy="59456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این فعالیت ناظر به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نوآوری در روش ارائه معارف دینی </a:t>
            </a:r>
            <a:r>
              <a:rPr lang="fa-IR" sz="3600" dirty="0">
                <a:cs typeface="B Koodak" panose="00000700000000000000" pitchFamily="2" charset="-78"/>
              </a:rPr>
              <a:t>طراحی شده 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هدف و نیاز تشخیص داده شده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چگونه شناسائی </a:t>
            </a:r>
            <a:r>
              <a:rPr lang="fa-IR" sz="3600" dirty="0">
                <a:cs typeface="B Koodak" panose="00000700000000000000" pitchFamily="2" charset="-78"/>
              </a:rPr>
              <a:t>شده است؟ مشاهده عدم تعامل و احساس مثبت مخاطب در بعضی از کلاسهای دینی 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فعالیت شما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چگونه این نیاز را برطرف </a:t>
            </a:r>
            <a:r>
              <a:rPr lang="fa-IR" sz="3600" dirty="0">
                <a:cs typeface="B Koodak" panose="00000700000000000000" pitchFamily="2" charset="-78"/>
              </a:rPr>
              <a:t>می‌کند؟ با ایجاد هیجان مثبت و به فکر فرو بردن مخاطب 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پس از این فعالیت،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چه تغییر یا اتفاقی در مخاطب </a:t>
            </a:r>
            <a:r>
              <a:rPr lang="fa-IR" sz="3600" dirty="0">
                <a:cs typeface="B Koodak" panose="00000700000000000000" pitchFamily="2" charset="-78"/>
              </a:rPr>
              <a:t>ایجاد می‌شود یا متوقع است؟ ماندگاری در ذهن، تاثیر جوششی در مقابل کوششی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6833" y="144378"/>
            <a:ext cx="8186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اهداف و تأثیرات فعالیت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598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438292" y="1932442"/>
            <a:ext cx="403507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اثر سنجی و 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بازخورد از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 فعالیت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26730"/>
          <a:stretch/>
        </p:blipFill>
        <p:spPr>
          <a:xfrm>
            <a:off x="288758" y="1319688"/>
            <a:ext cx="5117432" cy="470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828939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2071" y="1224211"/>
            <a:ext cx="11658873" cy="59456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آیا قبل و پس از برنامه، </a:t>
            </a:r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سنجشی از وضعیت مخاطبان برنامه صورت </a:t>
            </a:r>
            <a:r>
              <a:rPr lang="fa-IR" sz="2800" dirty="0">
                <a:cs typeface="B Koodak" panose="00000700000000000000" pitchFamily="2" charset="-78"/>
              </a:rPr>
              <a:t>گرفته است؟ بله</a:t>
            </a:r>
          </a:p>
          <a:p>
            <a:pPr lvl="0">
              <a:lnSpc>
                <a:spcPct val="150000"/>
              </a:lnSpc>
            </a:pPr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بازخورد و میزان استقبال و تأثیر پذیری </a:t>
            </a:r>
            <a:r>
              <a:rPr lang="fa-IR" sz="2800" dirty="0">
                <a:cs typeface="B Koodak" panose="00000700000000000000" pitchFamily="2" charset="-78"/>
              </a:rPr>
              <a:t>مخاطبان در راستای اهداف شما، به چه میزان بوده است؟خیلی خوب بوده به استناد 1000 پیامکی که توسط مخاطبین در پایان کارگاه ارسال شده است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3796" y="208548"/>
            <a:ext cx="76354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اثر سنجی و بازخورد فعالیت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58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32A91-5596-43EC-A1A3-2BB0E32B6C03}"/>
              </a:ext>
            </a:extLst>
          </p:cNvPr>
          <p:cNvSpPr/>
          <p:nvPr/>
        </p:nvSpPr>
        <p:spPr>
          <a:xfrm>
            <a:off x="6856362" y="2367171"/>
            <a:ext cx="496001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تأمین مالی و</a:t>
            </a:r>
          </a:p>
          <a:p>
            <a:pPr algn="ctr"/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 پشتیبانی فعالیت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3ADD5-B1D9-A07D-AB2D-4BB987A8C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" y="1792224"/>
            <a:ext cx="5303520" cy="3273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417743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3345" y="1014567"/>
            <a:ext cx="11658873" cy="529271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هزینه این فعالیت </a:t>
            </a: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چگونه تأمین </a:t>
            </a:r>
            <a:r>
              <a:rPr lang="fa-IR" sz="4000" dirty="0">
                <a:cs typeface="B Koodak" panose="00000700000000000000" pitchFamily="2" charset="-78"/>
              </a:rPr>
              <a:t>می‌شود؟ هزینه خاصی ندارد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مسیرهای درآمدزایی </a:t>
            </a:r>
            <a:r>
              <a:rPr lang="fa-IR" sz="4000" dirty="0">
                <a:cs typeface="B Koodak" panose="00000700000000000000" pitchFamily="2" charset="-78"/>
              </a:rPr>
              <a:t>این فعالیت را بیان کنید؟فروش کتاب و پکیج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آیا مخاطبان حاضر به </a:t>
            </a: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هزینه کرد </a:t>
            </a:r>
            <a:r>
              <a:rPr lang="fa-IR" sz="4000" dirty="0">
                <a:cs typeface="B Koodak" panose="00000700000000000000" pitchFamily="2" charset="-78"/>
              </a:rPr>
              <a:t>بابت فعالیت هستند؟ بله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7484" y="52045"/>
            <a:ext cx="84978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تأمین مالی و پشتیبانی فعالیت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7770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183832" y="2092575"/>
            <a:ext cx="493276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شناسایی </a:t>
            </a:r>
          </a:p>
          <a:p>
            <a:pPr algn="ctr" rtl="1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فعالیت‌های</a:t>
            </a:r>
          </a:p>
          <a:p>
            <a:pPr algn="ctr" rtl="1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 فرهنگی همسو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0" y="1887996"/>
            <a:ext cx="6800850" cy="3825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9446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40552" y="3525025"/>
            <a:ext cx="3767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6200000" flipV="1">
            <a:off x="-290344" y="-911883"/>
            <a:ext cx="5752010" cy="7575777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374403 w 4813275"/>
              <a:gd name="connsiteY2" fmla="*/ 2940107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788824 w 4813275"/>
              <a:gd name="connsiteY2" fmla="*/ 2953603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788824" y="2953603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endParaRPr lang="en-US"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11" y="1709788"/>
            <a:ext cx="5389132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ابزار هدفمند تبلیغی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AC1C8-CEEB-67B9-FE39-E4FFF3B5E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51" y="0"/>
            <a:ext cx="5766338" cy="575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11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888936"/>
            <a:ext cx="11429999" cy="50645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پیشکسوتان،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فعالین و مؤثرین همسو </a:t>
            </a:r>
            <a:r>
              <a:rPr lang="fa-IR" sz="3600" dirty="0">
                <a:cs typeface="B Koodak" panose="00000700000000000000" pitchFamily="2" charset="-78"/>
              </a:rPr>
              <a:t>با این فعالیت را می‌شناسید؟ بله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آیا با همسویان این فعالیت 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تبادل تجارب و هم افزائی </a:t>
            </a:r>
            <a:r>
              <a:rPr lang="fa-IR" sz="3600" dirty="0">
                <a:cs typeface="B Koodak" panose="00000700000000000000" pitchFamily="2" charset="-78"/>
              </a:rPr>
              <a:t>داشته‌اید؟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شرکت در بیش از 1000 ساعت کارگاه های آموزشی روانشناسی تفکر خلاق، تسهیلگری،تربیت مربی،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برای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اثربخش‌تر شدن فعالیت </a:t>
            </a:r>
            <a:r>
              <a:rPr lang="fa-IR" sz="3600" dirty="0">
                <a:cs typeface="B Koodak" panose="00000700000000000000" pitchFamily="2" charset="-78"/>
              </a:rPr>
              <a:t>جهت استفاده از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هموسیان چه برنامه‌ای </a:t>
            </a:r>
            <a:r>
              <a:rPr lang="fa-IR" sz="3600" dirty="0">
                <a:cs typeface="B Koodak" panose="00000700000000000000" pitchFamily="2" charset="-78"/>
              </a:rPr>
              <a:t>دارید؟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13B142-02FC-4879-B0C0-8A77C3EB2896}"/>
              </a:ext>
            </a:extLst>
          </p:cNvPr>
          <p:cNvSpPr/>
          <p:nvPr/>
        </p:nvSpPr>
        <p:spPr>
          <a:xfrm>
            <a:off x="1563658" y="-1"/>
            <a:ext cx="85122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فعالیت‌های فرهنگی همسو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885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995555" y="2508832"/>
            <a:ext cx="664797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قابلیت توسعه و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 تکثیرپذیری فعالیت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grpSp>
        <p:nvGrpSpPr>
          <p:cNvPr id="12" name="그룹 346">
            <a:extLst>
              <a:ext uri="{FF2B5EF4-FFF2-40B4-BE49-F238E27FC236}">
                <a16:creationId xmlns:a16="http://schemas.microsoft.com/office/drawing/2014/main" id="{622CE768-BC8F-406F-A572-BDA441F4A019}"/>
              </a:ext>
            </a:extLst>
          </p:cNvPr>
          <p:cNvGrpSpPr/>
          <p:nvPr/>
        </p:nvGrpSpPr>
        <p:grpSpPr>
          <a:xfrm>
            <a:off x="285842" y="1293971"/>
            <a:ext cx="4924926" cy="4934535"/>
            <a:chOff x="1446076" y="1570386"/>
            <a:chExt cx="390525" cy="391287"/>
          </a:xfrm>
          <a:solidFill>
            <a:schemeClr val="bg1">
              <a:lumMod val="75000"/>
            </a:schemeClr>
          </a:solidFill>
        </p:grpSpPr>
        <p:sp>
          <p:nvSpPr>
            <p:cNvPr id="14" name="자유형: 도형 347">
              <a:extLst>
                <a:ext uri="{FF2B5EF4-FFF2-40B4-BE49-F238E27FC236}">
                  <a16:creationId xmlns:a16="http://schemas.microsoft.com/office/drawing/2014/main" id="{6FD238B7-49E4-443B-A905-FE79E17D114E}"/>
                </a:ext>
              </a:extLst>
            </p:cNvPr>
            <p:cNvSpPr/>
            <p:nvPr/>
          </p:nvSpPr>
          <p:spPr>
            <a:xfrm>
              <a:off x="1725064" y="1570386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625 h 76200"/>
                <a:gd name="connsiteX6" fmla="*/ 29432 w 76200"/>
                <a:gd name="connsiteY6" fmla="*/ 40481 h 76200"/>
                <a:gd name="connsiteX7" fmla="*/ 40577 w 76200"/>
                <a:gd name="connsiteY7" fmla="*/ 29337 h 76200"/>
                <a:gd name="connsiteX8" fmla="*/ 51721 w 76200"/>
                <a:gd name="connsiteY8" fmla="*/ 40481 h 76200"/>
                <a:gd name="connsiteX9" fmla="*/ 40577 w 76200"/>
                <a:gd name="connsiteY9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960" y="73819"/>
                    <a:pt x="73819" y="58865"/>
                    <a:pt x="73819" y="40481"/>
                  </a:cubicBezTo>
                  <a:close/>
                  <a:moveTo>
                    <a:pt x="40577" y="51625"/>
                  </a:moveTo>
                  <a:cubicBezTo>
                    <a:pt x="34481" y="51625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7" y="29337"/>
                  </a:cubicBezTo>
                  <a:cubicBezTo>
                    <a:pt x="46673" y="29337"/>
                    <a:pt x="51721" y="34290"/>
                    <a:pt x="51721" y="40481"/>
                  </a:cubicBezTo>
                  <a:cubicBezTo>
                    <a:pt x="51721" y="46672"/>
                    <a:pt x="46673" y="51625"/>
                    <a:pt x="40577" y="51625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348">
              <a:extLst>
                <a:ext uri="{FF2B5EF4-FFF2-40B4-BE49-F238E27FC236}">
                  <a16:creationId xmlns:a16="http://schemas.microsoft.com/office/drawing/2014/main" id="{ECBE203A-3A36-4B57-8804-67D909942740}"/>
                </a:ext>
              </a:extLst>
            </p:cNvPr>
            <p:cNvSpPr/>
            <p:nvPr/>
          </p:nvSpPr>
          <p:spPr>
            <a:xfrm>
              <a:off x="1702966" y="1636966"/>
              <a:ext cx="123825" cy="95250"/>
            </a:xfrm>
            <a:custGeom>
              <a:avLst/>
              <a:gdLst>
                <a:gd name="connsiteX0" fmla="*/ 18288 w 123825"/>
                <a:gd name="connsiteY0" fmla="*/ 96012 h 95250"/>
                <a:gd name="connsiteX1" fmla="*/ 107061 w 123825"/>
                <a:gd name="connsiteY1" fmla="*/ 96012 h 95250"/>
                <a:gd name="connsiteX2" fmla="*/ 118205 w 123825"/>
                <a:gd name="connsiteY2" fmla="*/ 84868 h 95250"/>
                <a:gd name="connsiteX3" fmla="*/ 118205 w 123825"/>
                <a:gd name="connsiteY3" fmla="*/ 62675 h 95250"/>
                <a:gd name="connsiteX4" fmla="*/ 62675 w 123825"/>
                <a:gd name="connsiteY4" fmla="*/ 7144 h 95250"/>
                <a:gd name="connsiteX5" fmla="*/ 7144 w 123825"/>
                <a:gd name="connsiteY5" fmla="*/ 62675 h 95250"/>
                <a:gd name="connsiteX6" fmla="*/ 7144 w 123825"/>
                <a:gd name="connsiteY6" fmla="*/ 84868 h 95250"/>
                <a:gd name="connsiteX7" fmla="*/ 18288 w 123825"/>
                <a:gd name="connsiteY7" fmla="*/ 96012 h 95250"/>
                <a:gd name="connsiteX8" fmla="*/ 29337 w 123825"/>
                <a:gd name="connsiteY8" fmla="*/ 62675 h 95250"/>
                <a:gd name="connsiteX9" fmla="*/ 62675 w 123825"/>
                <a:gd name="connsiteY9" fmla="*/ 29337 h 95250"/>
                <a:gd name="connsiteX10" fmla="*/ 96012 w 123825"/>
                <a:gd name="connsiteY10" fmla="*/ 62675 h 95250"/>
                <a:gd name="connsiteX11" fmla="*/ 96012 w 123825"/>
                <a:gd name="connsiteY11" fmla="*/ 73819 h 95250"/>
                <a:gd name="connsiteX12" fmla="*/ 29432 w 123825"/>
                <a:gd name="connsiteY12" fmla="*/ 73819 h 95250"/>
                <a:gd name="connsiteX13" fmla="*/ 29432 w 123825"/>
                <a:gd name="connsiteY13" fmla="*/ 6267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8288" y="96012"/>
                  </a:move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62675"/>
                  </a:lnTo>
                  <a:cubicBezTo>
                    <a:pt x="118205" y="32099"/>
                    <a:pt x="93345" y="7144"/>
                    <a:pt x="62675" y="7144"/>
                  </a:cubicBezTo>
                  <a:cubicBezTo>
                    <a:pt x="32099" y="7144"/>
                    <a:pt x="7144" y="32004"/>
                    <a:pt x="7144" y="62675"/>
                  </a:cubicBezTo>
                  <a:lnTo>
                    <a:pt x="7144" y="84868"/>
                  </a:lnTo>
                  <a:cubicBezTo>
                    <a:pt x="7144" y="91059"/>
                    <a:pt x="12097" y="96012"/>
                    <a:pt x="18288" y="96012"/>
                  </a:cubicBezTo>
                  <a:close/>
                  <a:moveTo>
                    <a:pt x="29337" y="62675"/>
                  </a:moveTo>
                  <a:cubicBezTo>
                    <a:pt x="29337" y="44291"/>
                    <a:pt x="44291" y="29337"/>
                    <a:pt x="62675" y="29337"/>
                  </a:cubicBezTo>
                  <a:cubicBezTo>
                    <a:pt x="81058" y="29337"/>
                    <a:pt x="96012" y="44291"/>
                    <a:pt x="96012" y="62675"/>
                  </a:cubicBezTo>
                  <a:lnTo>
                    <a:pt x="96012" y="73819"/>
                  </a:lnTo>
                  <a:lnTo>
                    <a:pt x="29432" y="73819"/>
                  </a:lnTo>
                  <a:lnTo>
                    <a:pt x="29432" y="62675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349">
              <a:extLst>
                <a:ext uri="{FF2B5EF4-FFF2-40B4-BE49-F238E27FC236}">
                  <a16:creationId xmlns:a16="http://schemas.microsoft.com/office/drawing/2014/main" id="{56D3DC4E-68A7-4903-B542-0257B14D1B47}"/>
                </a:ext>
              </a:extLst>
            </p:cNvPr>
            <p:cNvSpPr/>
            <p:nvPr/>
          </p:nvSpPr>
          <p:spPr>
            <a:xfrm>
              <a:off x="1446076" y="1571148"/>
              <a:ext cx="390525" cy="390525"/>
            </a:xfrm>
            <a:custGeom>
              <a:avLst/>
              <a:gdLst>
                <a:gd name="connsiteX0" fmla="*/ 375095 w 390525"/>
                <a:gd name="connsiteY0" fmla="*/ 363188 h 390525"/>
                <a:gd name="connsiteX1" fmla="*/ 29432 w 390525"/>
                <a:gd name="connsiteY1" fmla="*/ 363188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237 h 390525"/>
                <a:gd name="connsiteX6" fmla="*/ 18288 w 390525"/>
                <a:gd name="connsiteY6" fmla="*/ 385382 h 390525"/>
                <a:gd name="connsiteX7" fmla="*/ 374999 w 390525"/>
                <a:gd name="connsiteY7" fmla="*/ 385382 h 390525"/>
                <a:gd name="connsiteX8" fmla="*/ 386144 w 390525"/>
                <a:gd name="connsiteY8" fmla="*/ 374237 h 390525"/>
                <a:gd name="connsiteX9" fmla="*/ 375095 w 390525"/>
                <a:gd name="connsiteY9" fmla="*/ 363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5" y="363188"/>
                  </a:moveTo>
                  <a:lnTo>
                    <a:pt x="29432" y="363188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237"/>
                  </a:lnTo>
                  <a:cubicBezTo>
                    <a:pt x="7144" y="380333"/>
                    <a:pt x="12097" y="385382"/>
                    <a:pt x="18288" y="385382"/>
                  </a:cubicBezTo>
                  <a:lnTo>
                    <a:pt x="374999" y="385382"/>
                  </a:lnTo>
                  <a:cubicBezTo>
                    <a:pt x="381095" y="385382"/>
                    <a:pt x="386144" y="380429"/>
                    <a:pt x="386144" y="374237"/>
                  </a:cubicBezTo>
                  <a:cubicBezTo>
                    <a:pt x="386144" y="368141"/>
                    <a:pt x="381191" y="363188"/>
                    <a:pt x="375095" y="363188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350">
              <a:extLst>
                <a:ext uri="{FF2B5EF4-FFF2-40B4-BE49-F238E27FC236}">
                  <a16:creationId xmlns:a16="http://schemas.microsoft.com/office/drawing/2014/main" id="{3C8B82BA-4993-4473-A11D-13B20E5C0964}"/>
                </a:ext>
              </a:extLst>
            </p:cNvPr>
            <p:cNvSpPr/>
            <p:nvPr/>
          </p:nvSpPr>
          <p:spPr>
            <a:xfrm>
              <a:off x="1491225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351">
              <a:extLst>
                <a:ext uri="{FF2B5EF4-FFF2-40B4-BE49-F238E27FC236}">
                  <a16:creationId xmlns:a16="http://schemas.microsoft.com/office/drawing/2014/main" id="{FD79F82B-E801-4997-A488-A3D446A434D0}"/>
                </a:ext>
              </a:extLst>
            </p:cNvPr>
            <p:cNvSpPr/>
            <p:nvPr/>
          </p:nvSpPr>
          <p:spPr>
            <a:xfrm>
              <a:off x="1602286" y="1770983"/>
              <a:ext cx="95250" cy="142875"/>
            </a:xfrm>
            <a:custGeom>
              <a:avLst/>
              <a:gdLst>
                <a:gd name="connsiteX0" fmla="*/ 84868 w 95250"/>
                <a:gd name="connsiteY0" fmla="*/ 7144 h 142875"/>
                <a:gd name="connsiteX1" fmla="*/ 18288 w 95250"/>
                <a:gd name="connsiteY1" fmla="*/ 7144 h 142875"/>
                <a:gd name="connsiteX2" fmla="*/ 7144 w 95250"/>
                <a:gd name="connsiteY2" fmla="*/ 18288 h 142875"/>
                <a:gd name="connsiteX3" fmla="*/ 7144 w 95250"/>
                <a:gd name="connsiteY3" fmla="*/ 129254 h 142875"/>
                <a:gd name="connsiteX4" fmla="*/ 18288 w 95250"/>
                <a:gd name="connsiteY4" fmla="*/ 140398 h 142875"/>
                <a:gd name="connsiteX5" fmla="*/ 84868 w 95250"/>
                <a:gd name="connsiteY5" fmla="*/ 140398 h 142875"/>
                <a:gd name="connsiteX6" fmla="*/ 96012 w 95250"/>
                <a:gd name="connsiteY6" fmla="*/ 129254 h 142875"/>
                <a:gd name="connsiteX7" fmla="*/ 96012 w 95250"/>
                <a:gd name="connsiteY7" fmla="*/ 18288 h 142875"/>
                <a:gd name="connsiteX8" fmla="*/ 84868 w 95250"/>
                <a:gd name="connsiteY8" fmla="*/ 7144 h 142875"/>
                <a:gd name="connsiteX9" fmla="*/ 73819 w 95250"/>
                <a:gd name="connsiteY9" fmla="*/ 118205 h 142875"/>
                <a:gd name="connsiteX10" fmla="*/ 29432 w 95250"/>
                <a:gd name="connsiteY10" fmla="*/ 118205 h 142875"/>
                <a:gd name="connsiteX11" fmla="*/ 29432 w 95250"/>
                <a:gd name="connsiteY11" fmla="*/ 29432 h 142875"/>
                <a:gd name="connsiteX12" fmla="*/ 73819 w 95250"/>
                <a:gd name="connsiteY12" fmla="*/ 29432 h 142875"/>
                <a:gd name="connsiteX13" fmla="*/ 73819 w 95250"/>
                <a:gd name="connsiteY13" fmla="*/ 1182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428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29254"/>
                  </a:lnTo>
                  <a:cubicBezTo>
                    <a:pt x="7144" y="135350"/>
                    <a:pt x="12097" y="140398"/>
                    <a:pt x="18288" y="140398"/>
                  </a:cubicBezTo>
                  <a:lnTo>
                    <a:pt x="84868" y="140398"/>
                  </a:lnTo>
                  <a:cubicBezTo>
                    <a:pt x="90964" y="140398"/>
                    <a:pt x="96012" y="135446"/>
                    <a:pt x="96012" y="129254"/>
                  </a:cubicBezTo>
                  <a:lnTo>
                    <a:pt x="96012" y="18288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18205"/>
                  </a:moveTo>
                  <a:lnTo>
                    <a:pt x="29432" y="118205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18205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352">
              <a:extLst>
                <a:ext uri="{FF2B5EF4-FFF2-40B4-BE49-F238E27FC236}">
                  <a16:creationId xmlns:a16="http://schemas.microsoft.com/office/drawing/2014/main" id="{ED7E4EEF-B25F-44F9-9E4F-006DD94A663B}"/>
                </a:ext>
              </a:extLst>
            </p:cNvPr>
            <p:cNvSpPr/>
            <p:nvPr/>
          </p:nvSpPr>
          <p:spPr>
            <a:xfrm>
              <a:off x="1714015" y="1748694"/>
              <a:ext cx="95250" cy="161925"/>
            </a:xfrm>
            <a:custGeom>
              <a:avLst/>
              <a:gdLst>
                <a:gd name="connsiteX0" fmla="*/ 18288 w 95250"/>
                <a:gd name="connsiteY0" fmla="*/ 7239 h 161925"/>
                <a:gd name="connsiteX1" fmla="*/ 7144 w 95250"/>
                <a:gd name="connsiteY1" fmla="*/ 18383 h 161925"/>
                <a:gd name="connsiteX2" fmla="*/ 7144 w 95250"/>
                <a:gd name="connsiteY2" fmla="*/ 151543 h 161925"/>
                <a:gd name="connsiteX3" fmla="*/ 18288 w 95250"/>
                <a:gd name="connsiteY3" fmla="*/ 162687 h 161925"/>
                <a:gd name="connsiteX4" fmla="*/ 84868 w 95250"/>
                <a:gd name="connsiteY4" fmla="*/ 162687 h 161925"/>
                <a:gd name="connsiteX5" fmla="*/ 96012 w 95250"/>
                <a:gd name="connsiteY5" fmla="*/ 151543 h 161925"/>
                <a:gd name="connsiteX6" fmla="*/ 96012 w 95250"/>
                <a:gd name="connsiteY6" fmla="*/ 18288 h 161925"/>
                <a:gd name="connsiteX7" fmla="*/ 84868 w 95250"/>
                <a:gd name="connsiteY7" fmla="*/ 7144 h 161925"/>
                <a:gd name="connsiteX8" fmla="*/ 18288 w 95250"/>
                <a:gd name="connsiteY8" fmla="*/ 7144 h 161925"/>
                <a:gd name="connsiteX9" fmla="*/ 73819 w 95250"/>
                <a:gd name="connsiteY9" fmla="*/ 140494 h 161925"/>
                <a:gd name="connsiteX10" fmla="*/ 29432 w 95250"/>
                <a:gd name="connsiteY10" fmla="*/ 140494 h 161925"/>
                <a:gd name="connsiteX11" fmla="*/ 29432 w 95250"/>
                <a:gd name="connsiteY11" fmla="*/ 29432 h 161925"/>
                <a:gd name="connsiteX12" fmla="*/ 73819 w 95250"/>
                <a:gd name="connsiteY12" fmla="*/ 29432 h 161925"/>
                <a:gd name="connsiteX13" fmla="*/ 73819 w 95250"/>
                <a:gd name="connsiteY13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18288" y="7239"/>
                  </a:moveTo>
                  <a:cubicBezTo>
                    <a:pt x="12192" y="7239"/>
                    <a:pt x="7144" y="12192"/>
                    <a:pt x="7144" y="18383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84868" y="162687"/>
                  </a:lnTo>
                  <a:cubicBezTo>
                    <a:pt x="90964" y="162687"/>
                    <a:pt x="96012" y="157734"/>
                    <a:pt x="96012" y="151543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lose/>
                  <a:moveTo>
                    <a:pt x="73819" y="140494"/>
                  </a:moveTo>
                  <a:lnTo>
                    <a:pt x="29432" y="140494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40494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353">
              <a:extLst>
                <a:ext uri="{FF2B5EF4-FFF2-40B4-BE49-F238E27FC236}">
                  <a16:creationId xmlns:a16="http://schemas.microsoft.com/office/drawing/2014/main" id="{3FD44944-AF02-499B-94A0-1D1B29B6950E}"/>
                </a:ext>
              </a:extLst>
            </p:cNvPr>
            <p:cNvSpPr/>
            <p:nvPr/>
          </p:nvSpPr>
          <p:spPr>
            <a:xfrm>
              <a:off x="1491368" y="1637918"/>
              <a:ext cx="209550" cy="161925"/>
            </a:xfrm>
            <a:custGeom>
              <a:avLst/>
              <a:gdLst>
                <a:gd name="connsiteX0" fmla="*/ 18145 w 209550"/>
                <a:gd name="connsiteY0" fmla="*/ 162401 h 161925"/>
                <a:gd name="connsiteX1" fmla="*/ 25956 w 209550"/>
                <a:gd name="connsiteY1" fmla="*/ 159163 h 161925"/>
                <a:gd name="connsiteX2" fmla="*/ 84820 w 209550"/>
                <a:gd name="connsiteY2" fmla="*/ 100394 h 161925"/>
                <a:gd name="connsiteX3" fmla="*/ 99203 w 209550"/>
                <a:gd name="connsiteY3" fmla="*/ 114776 h 161925"/>
                <a:gd name="connsiteX4" fmla="*/ 114919 w 209550"/>
                <a:gd name="connsiteY4" fmla="*/ 114776 h 161925"/>
                <a:gd name="connsiteX5" fmla="*/ 184737 w 209550"/>
                <a:gd name="connsiteY5" fmla="*/ 44958 h 161925"/>
                <a:gd name="connsiteX6" fmla="*/ 184737 w 209550"/>
                <a:gd name="connsiteY6" fmla="*/ 62579 h 161925"/>
                <a:gd name="connsiteX7" fmla="*/ 195882 w 209550"/>
                <a:gd name="connsiteY7" fmla="*/ 73723 h 161925"/>
                <a:gd name="connsiteX8" fmla="*/ 207026 w 209550"/>
                <a:gd name="connsiteY8" fmla="*/ 62579 h 161925"/>
                <a:gd name="connsiteX9" fmla="*/ 207026 w 209550"/>
                <a:gd name="connsiteY9" fmla="*/ 18193 h 161925"/>
                <a:gd name="connsiteX10" fmla="*/ 207026 w 209550"/>
                <a:gd name="connsiteY10" fmla="*/ 18193 h 161925"/>
                <a:gd name="connsiteX11" fmla="*/ 195882 w 209550"/>
                <a:gd name="connsiteY11" fmla="*/ 7144 h 161925"/>
                <a:gd name="connsiteX12" fmla="*/ 151495 w 209550"/>
                <a:gd name="connsiteY12" fmla="*/ 7144 h 161925"/>
                <a:gd name="connsiteX13" fmla="*/ 140351 w 209550"/>
                <a:gd name="connsiteY13" fmla="*/ 18288 h 161925"/>
                <a:gd name="connsiteX14" fmla="*/ 151495 w 209550"/>
                <a:gd name="connsiteY14" fmla="*/ 29432 h 161925"/>
                <a:gd name="connsiteX15" fmla="*/ 169116 w 209550"/>
                <a:gd name="connsiteY15" fmla="*/ 29432 h 161925"/>
                <a:gd name="connsiteX16" fmla="*/ 107109 w 209550"/>
                <a:gd name="connsiteY16" fmla="*/ 91440 h 161925"/>
                <a:gd name="connsiteX17" fmla="*/ 92726 w 209550"/>
                <a:gd name="connsiteY17" fmla="*/ 77057 h 161925"/>
                <a:gd name="connsiteX18" fmla="*/ 77010 w 209550"/>
                <a:gd name="connsiteY18" fmla="*/ 77057 h 161925"/>
                <a:gd name="connsiteX19" fmla="*/ 10430 w 209550"/>
                <a:gd name="connsiteY19" fmla="*/ 143637 h 161925"/>
                <a:gd name="connsiteX20" fmla="*/ 10430 w 209550"/>
                <a:gd name="connsiteY20" fmla="*/ 159353 h 161925"/>
                <a:gd name="connsiteX21" fmla="*/ 18145 w 209550"/>
                <a:gd name="connsiteY21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161925">
                  <a:moveTo>
                    <a:pt x="18145" y="162401"/>
                  </a:moveTo>
                  <a:cubicBezTo>
                    <a:pt x="21003" y="162401"/>
                    <a:pt x="23860" y="161354"/>
                    <a:pt x="25956" y="159163"/>
                  </a:cubicBez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3"/>
                    <a:pt x="195882" y="73723"/>
                  </a:cubicBezTo>
                  <a:cubicBezTo>
                    <a:pt x="201978" y="73723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002"/>
                    <a:pt x="201978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479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2525" y="161354"/>
                    <a:pt x="15383" y="162401"/>
                    <a:pt x="18145" y="162401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066137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1471" y="1608184"/>
            <a:ext cx="11658873" cy="432243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بازخورد تبلیغی این فعالیت،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نشان از امکان توسعه و تکثیر آن </a:t>
            </a:r>
            <a:r>
              <a:rPr lang="fa-IR" sz="3600" dirty="0">
                <a:cs typeface="B Koodak" panose="00000700000000000000" pitchFamily="2" charset="-78"/>
              </a:rPr>
              <a:t>دارد </a:t>
            </a: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آیا زمینه توسعه و تکثیر فعالیت</a:t>
            </a:r>
            <a:r>
              <a:rPr lang="fa-IR" sz="3600" dirty="0">
                <a:cs typeface="B Koodak" panose="00000700000000000000" pitchFamily="2" charset="-78"/>
              </a:rPr>
              <a:t>، و تیم مورد نیاز آن را دارید؟بله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برگزاری دوره های تربیت مربی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471" y="373380"/>
            <a:ext cx="106089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قابلیت توسعه و تکثیر پذیری فعالیت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5480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5482555" y="452437"/>
            <a:ext cx="6540259" cy="624143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6000" b="1" dirty="0">
                <a:solidFill>
                  <a:srgbClr val="002060"/>
                </a:solidFill>
                <a:cs typeface="B Titr" panose="00000700000000000000" pitchFamily="2" charset="-78"/>
              </a:rPr>
              <a:t>سخن پایانی</a:t>
            </a:r>
          </a:p>
          <a:p>
            <a:pPr marL="0" indent="0" algn="ctr">
              <a:buNone/>
            </a:pPr>
            <a:r>
              <a:rPr lang="fa-IR" sz="6000" b="1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6000" b="1" dirty="0">
                <a:solidFill>
                  <a:srgbClr val="FFC000"/>
                </a:solidFill>
                <a:cs typeface="B Titr" panose="00000700000000000000" pitchFamily="2" charset="-78"/>
              </a:rPr>
              <a:t>درخواست همکاری</a:t>
            </a:r>
          </a:p>
          <a:p>
            <a:pPr marL="0" indent="0" algn="ctr">
              <a:buNone/>
            </a:pPr>
            <a:r>
              <a:rPr lang="fa-IR" sz="6000" b="1" dirty="0">
                <a:solidFill>
                  <a:srgbClr val="FFC000"/>
                </a:solidFill>
                <a:cs typeface="B Titr" panose="00000700000000000000" pitchFamily="2" charset="-78"/>
              </a:rPr>
              <a:t> </a:t>
            </a:r>
            <a:r>
              <a:rPr lang="fa-IR" sz="6000" b="1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توصیه‌های ارائه دهنده</a:t>
            </a:r>
          </a:p>
          <a:p>
            <a:pPr marL="0" indent="0" algn="ctr">
              <a:buNone/>
            </a:pPr>
            <a:r>
              <a:rPr lang="fa-IR" sz="6000" b="1" dirty="0">
                <a:solidFill>
                  <a:srgbClr val="FF0000"/>
                </a:solidFill>
                <a:cs typeface="B Titr" panose="00000700000000000000" pitchFamily="2" charset="-78"/>
              </a:rPr>
              <a:t>پیشنهادات ارائه دهنده </a:t>
            </a:r>
          </a:p>
          <a:p>
            <a:pPr marL="0" indent="0" algn="ctr">
              <a:buNone/>
            </a:pPr>
            <a:endParaRPr lang="fa-IR" sz="6000" b="1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A6BD7-DA38-0992-8B72-94D9656FF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7" y="1473430"/>
            <a:ext cx="4431746" cy="36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사각형: 둥근 모서리 4">
            <a:extLst>
              <a:ext uri="{FF2B5EF4-FFF2-40B4-BE49-F238E27FC236}">
                <a16:creationId xmlns:a16="http://schemas.microsoft.com/office/drawing/2014/main" id="{23CD4CE3-DC3F-42C0-AA34-3A941EEBDA67}"/>
              </a:ext>
            </a:extLst>
          </p:cNvPr>
          <p:cNvSpPr/>
          <p:nvPr/>
        </p:nvSpPr>
        <p:spPr>
          <a:xfrm>
            <a:off x="3005433" y="1770743"/>
            <a:ext cx="6181134" cy="3316514"/>
          </a:xfrm>
          <a:prstGeom prst="roundRect">
            <a:avLst>
              <a:gd name="adj" fmla="val 7477"/>
            </a:avLst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ko-KR" altLang="en-US" sz="3600" dirty="0">
              <a:solidFill>
                <a:srgbClr val="1A2344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8525" y="201082"/>
            <a:ext cx="75600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atin typeface="IRANSans Black" panose="020B0506030804020204" pitchFamily="34" charset="-78"/>
                <a:cs typeface="B Koodak" panose="00000700000000000000" pitchFamily="2" charset="-78"/>
              </a:rPr>
              <a:t>ممنون از حس توجه شما</a:t>
            </a:r>
            <a:endParaRPr lang="en-US" sz="7200" b="1" dirty="0">
              <a:latin typeface="IRANSans Black" panose="020B0506030804020204" pitchFamily="34" charset="-78"/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0567" y="18593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6000" b="1" dirty="0">
                <a:latin typeface="IRANSans Black" panose="020B0506030804020204" pitchFamily="34" charset="-78"/>
                <a:cs typeface="B Koodak" panose="00000700000000000000" pitchFamily="2" charset="-78"/>
              </a:rPr>
              <a:t>خدایا چنان کن سرانجام کار تو خشنود باشی و ما رستگار</a:t>
            </a:r>
          </a:p>
        </p:txBody>
      </p:sp>
    </p:spTree>
    <p:extLst>
      <p:ext uri="{BB962C8B-B14F-4D97-AF65-F5344CB8AC3E}">
        <p14:creationId xmlns:p14="http://schemas.microsoft.com/office/powerpoint/2010/main" val="30525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441238" y="448706"/>
            <a:ext cx="6754853" cy="585744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374403 w 4813275"/>
              <a:gd name="connsiteY2" fmla="*/ 2940107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788824 w 4813275"/>
              <a:gd name="connsiteY2" fmla="*/ 2953603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788824" y="2953603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endParaRPr lang="en-US"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8658" y="5908264"/>
            <a:ext cx="3767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hape">
            <a:extLst>
              <a:ext uri="{FF2B5EF4-FFF2-40B4-BE49-F238E27FC236}">
                <a16:creationId xmlns:a16="http://schemas.microsoft.com/office/drawing/2014/main" id="{1AA6B203-6B99-4C75-9C93-A558BD12F875}"/>
              </a:ext>
            </a:extLst>
          </p:cNvPr>
          <p:cNvSpPr/>
          <p:nvPr/>
        </p:nvSpPr>
        <p:spPr>
          <a:xfrm>
            <a:off x="0" y="6092765"/>
            <a:ext cx="12190322" cy="765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76" extrusionOk="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13000">
                <a:schemeClr val="accent2"/>
              </a:gs>
              <a:gs pos="84000">
                <a:schemeClr val="accent3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13536" y="5877607"/>
            <a:ext cx="4590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2  Titr" panose="00000700000000000000" pitchFamily="2" charset="-78"/>
              </a:rPr>
              <a:t>www.kashaninejad.ir</a:t>
            </a:r>
            <a:endParaRPr lang="fa-IR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2 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6114" y="2717810"/>
            <a:ext cx="59547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3200" spc="-300" dirty="0">
                <a:cs typeface="B Koodak" panose="00000700000000000000" pitchFamily="2" charset="-78"/>
              </a:rPr>
              <a:t>مسئول گروه تبلیغ تخصصی روانشناسی حس بهتر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3200" spc="-300" dirty="0">
                <a:cs typeface="B Koodak" panose="00000700000000000000" pitchFamily="2" charset="-78"/>
              </a:rPr>
              <a:t>دکترای قرآن و روانشناسی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3200" spc="-300" dirty="0">
                <a:cs typeface="B Koodak" panose="00000700000000000000" pitchFamily="2" charset="-78"/>
              </a:rPr>
              <a:t>کارشناس صدا و سیما </a:t>
            </a:r>
            <a:endParaRPr lang="en-US" sz="3200" spc="-300" dirty="0">
              <a:cs typeface="B Koodak" panose="000007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3200" spc="-300" dirty="0">
                <a:cs typeface="B Koodak" panose="00000700000000000000" pitchFamily="2" charset="-78"/>
              </a:rPr>
              <a:t>استاد حوزه و دانشگاه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3200" spc="-300" dirty="0">
                <a:cs typeface="B Koodak" panose="00000700000000000000" pitchFamily="2" charset="-78"/>
              </a:rPr>
              <a:t>نویسنده کتاب قصه های بیداری و10 مقاله پژوهشی</a:t>
            </a:r>
            <a:br>
              <a:rPr lang="fa-IR" sz="3200" spc="-300" dirty="0">
                <a:cs typeface="B Koodak" panose="00000700000000000000" pitchFamily="2" charset="-78"/>
              </a:rPr>
            </a:br>
            <a:endParaRPr lang="fa-IR" sz="3200" spc="-300" dirty="0">
              <a:cs typeface="B Koodak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956EA-9D96-2DEE-DFCB-1972E0769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6" y="555171"/>
            <a:ext cx="3867793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11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548745" y="1033120"/>
            <a:ext cx="6450750" cy="534564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3400" dirty="0">
                <a:cs typeface="B Koodak" panose="00000700000000000000" pitchFamily="2" charset="-78"/>
              </a:rPr>
              <a:t>بسته آموزشی مبلغ خلاق </a:t>
            </a:r>
          </a:p>
          <a:p>
            <a:pPr lvl="0">
              <a:lnSpc>
                <a:spcPct val="150000"/>
              </a:lnSpc>
            </a:pPr>
            <a:r>
              <a:rPr lang="fa-IR" sz="3400" dirty="0">
                <a:cs typeface="B Koodak" panose="00000700000000000000" pitchFamily="2" charset="-78"/>
              </a:rPr>
              <a:t>روشهای نوآورانه  و جذاب آموزش مفاهیم دینی شامل قصه گویی خلاقانه ، بازیهای هدفمند روانشناسی ، تمثیلات عینی و..</a:t>
            </a:r>
            <a:endParaRPr lang="ar-SA" sz="34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0210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FFF20-3146-CE02-DAB1-F3E325B5B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57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45977" y="888936"/>
            <a:ext cx="11630527" cy="616775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تبیین فعالیت </a:t>
            </a:r>
            <a:r>
              <a:rPr lang="fa-IR" sz="2800" dirty="0">
                <a:cs typeface="B Koodak" panose="00000700000000000000" pitchFamily="2" charset="-78"/>
              </a:rPr>
              <a:t>استفاده از وسایلی جهت قصه گویی خلاقانه،بیان تمثیلات بر اساس الگوی یادگیری مشاهده ای ، یخ شکنی،شوخی تحریک هیجانات مثبت (تعجب و شادی) بارش فکری و مشارکت مخاطب،یادگیر اکتشافی</a:t>
            </a:r>
          </a:p>
          <a:p>
            <a:pPr lvl="0">
              <a:lnSpc>
                <a:spcPct val="150000"/>
              </a:lnSpc>
            </a:pPr>
            <a:r>
              <a:rPr lang="ar-SA" sz="2800" dirty="0">
                <a:cs typeface="B Koodak" panose="00000700000000000000" pitchFamily="2" charset="-78"/>
              </a:rPr>
              <a:t>فرآیند اجرا و روش اجرا</a:t>
            </a:r>
            <a:r>
              <a:rPr lang="fa-IR" sz="2800" dirty="0">
                <a:cs typeface="B Koodak" panose="00000700000000000000" pitchFamily="2" charset="-78"/>
              </a:rPr>
              <a:t>:آماده کردن محتوای تبلیغی متناسب با مخاطب ،طراحی سناریو و چیدمان بخش های مختلف ارائه،</a:t>
            </a:r>
          </a:p>
          <a:p>
            <a:pPr lvl="0">
              <a:lnSpc>
                <a:spcPct val="150000"/>
              </a:lnSpc>
            </a:pPr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توضیح قالب :</a:t>
            </a:r>
            <a:r>
              <a:rPr lang="fa-IR" sz="2800" dirty="0">
                <a:cs typeface="B Koodak" panose="00000700000000000000" pitchFamily="2" charset="-78"/>
              </a:rPr>
              <a:t>قالب های کلاس داری،اجراو مجری گری،کارگاه،حلقه های معرفتی،روایتگری،مشاوره ،تبلیغ چهره به چهره و...</a:t>
            </a:r>
          </a:p>
          <a:p>
            <a:pPr lvl="0">
              <a:lnSpc>
                <a:spcPct val="150000"/>
              </a:lnSpc>
            </a:pPr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مشخص کردن موضوع </a:t>
            </a:r>
            <a:r>
              <a:rPr lang="fa-IR" sz="2800" dirty="0">
                <a:cs typeface="B Koodak" panose="00000700000000000000" pitchFamily="2" charset="-78"/>
              </a:rPr>
              <a:t>هم موضوعات عمومی و هم موضوعات تخصصی </a:t>
            </a:r>
          </a:p>
          <a:p>
            <a:pPr lvl="0">
              <a:lnSpc>
                <a:spcPct val="150000"/>
              </a:lnSpc>
            </a:pPr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تعیین مخاطب:</a:t>
            </a:r>
            <a:r>
              <a:rPr lang="fa-IR" sz="2800" dirty="0">
                <a:cs typeface="B Koodak" panose="00000700000000000000" pitchFamily="2" charset="-78"/>
              </a:rPr>
              <a:t>قابل استفاده برای مخاطبین مختلف  از نظر سنی ، جنسیت، قشر،جغرافیا، تأهل، وضعیت سلامت جسمی، پوشش و سایر ویژگی‎ها</a:t>
            </a:r>
          </a:p>
        </p:txBody>
      </p:sp>
    </p:spTree>
    <p:extLst>
      <p:ext uri="{BB962C8B-B14F-4D97-AF65-F5344CB8AC3E}">
        <p14:creationId xmlns:p14="http://schemas.microsoft.com/office/powerpoint/2010/main" val="2119206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687614" y="2242960"/>
            <a:ext cx="400462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مقدمات و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ctr"/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لوازم فعالیت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3" y="1183429"/>
            <a:ext cx="7363892" cy="476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67992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52408" y="322118"/>
            <a:ext cx="5758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مقدمات و لوازم فعالیت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45977" y="1245448"/>
            <a:ext cx="12240125" cy="54554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طول زمان فعالیت </a:t>
            </a:r>
            <a:r>
              <a:rPr lang="fa-IR" dirty="0">
                <a:cs typeface="B Koodak" panose="00000700000000000000" pitchFamily="2" charset="-78"/>
              </a:rPr>
              <a:t>(زمان مورد نیاز برای فعالیت چقدر است؟ فرصت زمانی خاصی ندارد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مکان و ویژگی‌های آن</a:t>
            </a:r>
            <a:r>
              <a:rPr lang="fa-IR" sz="4000" dirty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مکان و محیط ویژه‌ای برای فعالیت نیاز نیست (فرامکانی)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مدرسه ،مهدکودک ،دانشگاه ،زندان،کانون اصلاح و تربیت،فرهنگسرا، 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امکانات و ابزار </a:t>
            </a:r>
            <a:r>
              <a:rPr lang="fa-IR" dirty="0">
                <a:cs typeface="B Koodak" panose="00000700000000000000" pitchFamily="2" charset="-78"/>
              </a:rPr>
              <a:t>(مار پلاستیکی، اره، تخم مرغ ،بادکنک ،میوه ها مثل هویج ، پیازو ...)</a:t>
            </a:r>
          </a:p>
          <a:p>
            <a:pPr lvl="0">
              <a:lnSpc>
                <a:spcPct val="150000"/>
              </a:lnSpc>
            </a:pP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9746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843385" y="1017218"/>
            <a:ext cx="7577715" cy="4555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تیم کاری و همکاران در فعالیت</a:t>
            </a:r>
          </a:p>
          <a:p>
            <a:pPr algn="ctr"/>
            <a:r>
              <a:rPr lang="fa-I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سید عباس بنی اقبال </a:t>
            </a:r>
          </a:p>
          <a:p>
            <a:pPr algn="ctr"/>
            <a:r>
              <a:rPr lang="fa-I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آرمان ربیعی </a:t>
            </a:r>
          </a:p>
          <a:p>
            <a:pPr algn="ctr"/>
            <a:r>
              <a:rPr lang="fa-I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علیرضا محمددوست</a:t>
            </a:r>
          </a:p>
          <a:p>
            <a:pPr algn="ctr"/>
            <a:r>
              <a:rPr lang="fa-I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محمد فتحعلیزاده </a:t>
            </a:r>
          </a:p>
          <a:p>
            <a:pPr algn="ctr"/>
            <a:r>
              <a:rPr lang="fa-I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محمدحسین کفیل </a:t>
            </a:r>
          </a:p>
          <a:p>
            <a:pPr algn="ctr"/>
            <a:r>
              <a:rPr lang="fa-I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حمید ایزانلو</a:t>
            </a:r>
          </a:p>
          <a:p>
            <a:pPr algn="ctr"/>
            <a:r>
              <a:rPr lang="fa-I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ابوالفضل مدنی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05850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136938</TotalTime>
  <Words>986</Words>
  <Application>Microsoft Office PowerPoint</Application>
  <PresentationFormat>Widescreen</PresentationFormat>
  <Paragraphs>99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B Titr</vt:lpstr>
      <vt:lpstr>Gill Sans MT</vt:lpstr>
      <vt:lpstr>Wingdings</vt:lpstr>
      <vt:lpstr>IRANSans Black</vt:lpstr>
      <vt:lpstr>Arial</vt:lpstr>
      <vt:lpstr>B Koodak</vt:lpstr>
      <vt:lpstr>2  Titr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qhh</dc:creator>
  <cp:lastModifiedBy>Artin</cp:lastModifiedBy>
  <cp:revision>396</cp:revision>
  <dcterms:created xsi:type="dcterms:W3CDTF">2022-08-20T14:14:19Z</dcterms:created>
  <dcterms:modified xsi:type="dcterms:W3CDTF">2025-10-15T04:57:24Z</dcterms:modified>
</cp:coreProperties>
</file>