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63"/>
  </p:notesMasterIdLst>
  <p:sldIdLst>
    <p:sldId id="256" r:id="rId2"/>
    <p:sldId id="257" r:id="rId3"/>
    <p:sldId id="258" r:id="rId4"/>
    <p:sldId id="316" r:id="rId5"/>
    <p:sldId id="259" r:id="rId6"/>
    <p:sldId id="260" r:id="rId7"/>
    <p:sldId id="282" r:id="rId8"/>
    <p:sldId id="283" r:id="rId9"/>
    <p:sldId id="284" r:id="rId10"/>
    <p:sldId id="285" r:id="rId11"/>
    <p:sldId id="317" r:id="rId12"/>
    <p:sldId id="287" r:id="rId13"/>
    <p:sldId id="288" r:id="rId14"/>
    <p:sldId id="286" r:id="rId15"/>
    <p:sldId id="289" r:id="rId16"/>
    <p:sldId id="262" r:id="rId17"/>
    <p:sldId id="290" r:id="rId18"/>
    <p:sldId id="291" r:id="rId19"/>
    <p:sldId id="292" r:id="rId20"/>
    <p:sldId id="293" r:id="rId21"/>
    <p:sldId id="263" r:id="rId22"/>
    <p:sldId id="296" r:id="rId23"/>
    <p:sldId id="300" r:id="rId24"/>
    <p:sldId id="294" r:id="rId25"/>
    <p:sldId id="264" r:id="rId26"/>
    <p:sldId id="301" r:id="rId27"/>
    <p:sldId id="302" r:id="rId28"/>
    <p:sldId id="295" r:id="rId29"/>
    <p:sldId id="265" r:id="rId30"/>
    <p:sldId id="303" r:id="rId31"/>
    <p:sldId id="297" r:id="rId32"/>
    <p:sldId id="304" r:id="rId33"/>
    <p:sldId id="305" r:id="rId34"/>
    <p:sldId id="306" r:id="rId35"/>
    <p:sldId id="266" r:id="rId36"/>
    <p:sldId id="267" r:id="rId37"/>
    <p:sldId id="307" r:id="rId38"/>
    <p:sldId id="308" r:id="rId39"/>
    <p:sldId id="298" r:id="rId40"/>
    <p:sldId id="268" r:id="rId41"/>
    <p:sldId id="269" r:id="rId42"/>
    <p:sldId id="299" r:id="rId43"/>
    <p:sldId id="309" r:id="rId44"/>
    <p:sldId id="310" r:id="rId45"/>
    <p:sldId id="311" r:id="rId46"/>
    <p:sldId id="312" r:id="rId47"/>
    <p:sldId id="313" r:id="rId48"/>
    <p:sldId id="270" r:id="rId49"/>
    <p:sldId id="271" r:id="rId50"/>
    <p:sldId id="272" r:id="rId51"/>
    <p:sldId id="273" r:id="rId52"/>
    <p:sldId id="274" r:id="rId53"/>
    <p:sldId id="275" r:id="rId54"/>
    <p:sldId id="276" r:id="rId55"/>
    <p:sldId id="277" r:id="rId56"/>
    <p:sldId id="278" r:id="rId57"/>
    <p:sldId id="279" r:id="rId58"/>
    <p:sldId id="280" r:id="rId59"/>
    <p:sldId id="281" r:id="rId60"/>
    <p:sldId id="314" r:id="rId61"/>
    <p:sldId id="315" r:id="rId6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2E25D9-FAE4-4C8B-BA41-F69E554C5025}">
          <p14:sldIdLst>
            <p14:sldId id="256"/>
            <p14:sldId id="257"/>
            <p14:sldId id="258"/>
            <p14:sldId id="316"/>
            <p14:sldId id="259"/>
            <p14:sldId id="260"/>
            <p14:sldId id="282"/>
            <p14:sldId id="283"/>
            <p14:sldId id="284"/>
            <p14:sldId id="285"/>
            <p14:sldId id="317"/>
            <p14:sldId id="287"/>
            <p14:sldId id="288"/>
            <p14:sldId id="286"/>
            <p14:sldId id="289"/>
          </p14:sldIdLst>
        </p14:section>
        <p14:section name="Untitled Section" id="{731148A0-B599-4218-B83A-0734E4FF8E4C}">
          <p14:sldIdLst>
            <p14:sldId id="262"/>
            <p14:sldId id="290"/>
            <p14:sldId id="291"/>
            <p14:sldId id="292"/>
            <p14:sldId id="293"/>
            <p14:sldId id="263"/>
            <p14:sldId id="296"/>
            <p14:sldId id="300"/>
            <p14:sldId id="294"/>
            <p14:sldId id="264"/>
            <p14:sldId id="301"/>
            <p14:sldId id="302"/>
            <p14:sldId id="295"/>
            <p14:sldId id="265"/>
            <p14:sldId id="303"/>
            <p14:sldId id="297"/>
            <p14:sldId id="304"/>
            <p14:sldId id="305"/>
            <p14:sldId id="306"/>
            <p14:sldId id="266"/>
            <p14:sldId id="267"/>
            <p14:sldId id="307"/>
            <p14:sldId id="308"/>
            <p14:sldId id="298"/>
            <p14:sldId id="268"/>
            <p14:sldId id="269"/>
            <p14:sldId id="299"/>
            <p14:sldId id="309"/>
            <p14:sldId id="310"/>
            <p14:sldId id="311"/>
            <p14:sldId id="312"/>
            <p14:sldId id="313"/>
            <p14:sldId id="270"/>
            <p14:sldId id="271"/>
            <p14:sldId id="272"/>
            <p14:sldId id="273"/>
            <p14:sldId id="274"/>
            <p14:sldId id="275"/>
            <p14:sldId id="276"/>
            <p14:sldId id="277"/>
            <p14:sldId id="278"/>
            <p14:sldId id="279"/>
            <p14:sldId id="280"/>
            <p14:sldId id="281"/>
            <p14:sldId id="314"/>
            <p14:sldId id="3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E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aximized" horzBarState="maximized">
    <p:restoredLeft sz="89044" autoAdjust="0"/>
    <p:restoredTop sz="94662" autoAdjust="0"/>
  </p:normalViewPr>
  <p:slideViewPr>
    <p:cSldViewPr>
      <p:cViewPr varScale="1">
        <p:scale>
          <a:sx n="63" d="100"/>
          <a:sy n="63" d="100"/>
        </p:scale>
        <p:origin x="66" y="174"/>
      </p:cViewPr>
      <p:guideLst>
        <p:guide orient="horz" pos="2160"/>
        <p:guide pos="2880"/>
      </p:guideLst>
    </p:cSldViewPr>
  </p:slideViewPr>
  <p:outlineViewPr>
    <p:cViewPr>
      <p:scale>
        <a:sx n="33" d="100"/>
        <a:sy n="33" d="100"/>
      </p:scale>
      <p:origin x="0" y="44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7CB498B-7F05-4215-BB19-310815941325}" type="datetimeFigureOut">
              <a:rPr lang="fa-IR" smtClean="0"/>
              <a:t>03/04/1447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1686963-DEFF-4C32-89EB-F401E309D25A}" type="slidenum">
              <a:rPr lang="fa-IR" smtClean="0"/>
              <a:t>‹#›</a:t>
            </a:fld>
            <a:endParaRPr lang="fa-IR"/>
          </a:p>
        </p:txBody>
      </p:sp>
    </p:spTree>
    <p:extLst>
      <p:ext uri="{BB962C8B-B14F-4D97-AF65-F5344CB8AC3E}">
        <p14:creationId xmlns:p14="http://schemas.microsoft.com/office/powerpoint/2010/main" val="21774668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1686963-DEFF-4C32-89EB-F401E309D25A}" type="slidenum">
              <a:rPr lang="fa-IR" smtClean="0"/>
              <a:t>23</a:t>
            </a:fld>
            <a:endParaRPr lang="fa-IR"/>
          </a:p>
        </p:txBody>
      </p:sp>
    </p:spTree>
    <p:extLst>
      <p:ext uri="{BB962C8B-B14F-4D97-AF65-F5344CB8AC3E}">
        <p14:creationId xmlns:p14="http://schemas.microsoft.com/office/powerpoint/2010/main" val="3964485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4BF94F93-F70E-4A90-9CF1-EC8CCBAD2840}" type="datetimeFigureOut">
              <a:rPr lang="fa-IR" smtClean="0"/>
              <a:t>03/04/1447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BB1198B-3CD1-499A-B8E8-E75F869D3360}" type="slidenum">
              <a:rPr lang="fa-IR" smtClean="0"/>
              <a:t>‹#›</a:t>
            </a:fld>
            <a:endParaRPr lang="fa-IR"/>
          </a:p>
        </p:txBody>
      </p:sp>
    </p:spTree>
    <p:extLst>
      <p:ext uri="{BB962C8B-B14F-4D97-AF65-F5344CB8AC3E}">
        <p14:creationId xmlns:p14="http://schemas.microsoft.com/office/powerpoint/2010/main" val="218935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4BF94F93-F70E-4A90-9CF1-EC8CCBAD2840}" type="datetimeFigureOut">
              <a:rPr lang="fa-IR" smtClean="0"/>
              <a:t>03/04/1447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BB1198B-3CD1-499A-B8E8-E75F869D3360}" type="slidenum">
              <a:rPr lang="fa-IR" smtClean="0"/>
              <a:t>‹#›</a:t>
            </a:fld>
            <a:endParaRPr lang="fa-IR"/>
          </a:p>
        </p:txBody>
      </p:sp>
    </p:spTree>
    <p:extLst>
      <p:ext uri="{BB962C8B-B14F-4D97-AF65-F5344CB8AC3E}">
        <p14:creationId xmlns:p14="http://schemas.microsoft.com/office/powerpoint/2010/main" val="30566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4BF94F93-F70E-4A90-9CF1-EC8CCBAD2840}" type="datetimeFigureOut">
              <a:rPr lang="fa-IR" smtClean="0"/>
              <a:t>03/04/1447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BB1198B-3CD1-499A-B8E8-E75F869D3360}" type="slidenum">
              <a:rPr lang="fa-IR" smtClean="0"/>
              <a:t>‹#›</a:t>
            </a:fld>
            <a:endParaRPr lang="fa-IR"/>
          </a:p>
        </p:txBody>
      </p:sp>
    </p:spTree>
    <p:extLst>
      <p:ext uri="{BB962C8B-B14F-4D97-AF65-F5344CB8AC3E}">
        <p14:creationId xmlns:p14="http://schemas.microsoft.com/office/powerpoint/2010/main" val="2534646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4BF94F93-F70E-4A90-9CF1-EC8CCBAD2840}" type="datetimeFigureOut">
              <a:rPr lang="fa-IR" smtClean="0"/>
              <a:t>03/04/1447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BB1198B-3CD1-499A-B8E8-E75F869D3360}" type="slidenum">
              <a:rPr lang="fa-IR" smtClean="0"/>
              <a:t>‹#›</a:t>
            </a:fld>
            <a:endParaRPr lang="fa-IR"/>
          </a:p>
        </p:txBody>
      </p:sp>
    </p:spTree>
    <p:extLst>
      <p:ext uri="{BB962C8B-B14F-4D97-AF65-F5344CB8AC3E}">
        <p14:creationId xmlns:p14="http://schemas.microsoft.com/office/powerpoint/2010/main" val="981350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F94F93-F70E-4A90-9CF1-EC8CCBAD2840}" type="datetimeFigureOut">
              <a:rPr lang="fa-IR" smtClean="0"/>
              <a:t>03/04/1447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BB1198B-3CD1-499A-B8E8-E75F869D3360}" type="slidenum">
              <a:rPr lang="fa-IR" smtClean="0"/>
              <a:t>‹#›</a:t>
            </a:fld>
            <a:endParaRPr lang="fa-IR"/>
          </a:p>
        </p:txBody>
      </p:sp>
    </p:spTree>
    <p:extLst>
      <p:ext uri="{BB962C8B-B14F-4D97-AF65-F5344CB8AC3E}">
        <p14:creationId xmlns:p14="http://schemas.microsoft.com/office/powerpoint/2010/main" val="196856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4BF94F93-F70E-4A90-9CF1-EC8CCBAD2840}" type="datetimeFigureOut">
              <a:rPr lang="fa-IR" smtClean="0"/>
              <a:t>03/04/1447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BB1198B-3CD1-499A-B8E8-E75F869D3360}" type="slidenum">
              <a:rPr lang="fa-IR" smtClean="0"/>
              <a:t>‹#›</a:t>
            </a:fld>
            <a:endParaRPr lang="fa-IR"/>
          </a:p>
        </p:txBody>
      </p:sp>
    </p:spTree>
    <p:extLst>
      <p:ext uri="{BB962C8B-B14F-4D97-AF65-F5344CB8AC3E}">
        <p14:creationId xmlns:p14="http://schemas.microsoft.com/office/powerpoint/2010/main" val="82914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4BF94F93-F70E-4A90-9CF1-EC8CCBAD2840}" type="datetimeFigureOut">
              <a:rPr lang="fa-IR" smtClean="0"/>
              <a:t>03/04/1447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BB1198B-3CD1-499A-B8E8-E75F869D3360}" type="slidenum">
              <a:rPr lang="fa-IR" smtClean="0"/>
              <a:t>‹#›</a:t>
            </a:fld>
            <a:endParaRPr lang="fa-IR"/>
          </a:p>
        </p:txBody>
      </p:sp>
    </p:spTree>
    <p:extLst>
      <p:ext uri="{BB962C8B-B14F-4D97-AF65-F5344CB8AC3E}">
        <p14:creationId xmlns:p14="http://schemas.microsoft.com/office/powerpoint/2010/main" val="1641164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4BF94F93-F70E-4A90-9CF1-EC8CCBAD2840}" type="datetimeFigureOut">
              <a:rPr lang="fa-IR" smtClean="0"/>
              <a:t>03/04/1447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BB1198B-3CD1-499A-B8E8-E75F869D3360}" type="slidenum">
              <a:rPr lang="fa-IR" smtClean="0"/>
              <a:t>‹#›</a:t>
            </a:fld>
            <a:endParaRPr lang="fa-IR"/>
          </a:p>
        </p:txBody>
      </p:sp>
    </p:spTree>
    <p:extLst>
      <p:ext uri="{BB962C8B-B14F-4D97-AF65-F5344CB8AC3E}">
        <p14:creationId xmlns:p14="http://schemas.microsoft.com/office/powerpoint/2010/main" val="332279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94F93-F70E-4A90-9CF1-EC8CCBAD2840}" type="datetimeFigureOut">
              <a:rPr lang="fa-IR" smtClean="0"/>
              <a:t>03/04/1447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BB1198B-3CD1-499A-B8E8-E75F869D3360}" type="slidenum">
              <a:rPr lang="fa-IR" smtClean="0"/>
              <a:t>‹#›</a:t>
            </a:fld>
            <a:endParaRPr lang="fa-IR"/>
          </a:p>
        </p:txBody>
      </p:sp>
    </p:spTree>
    <p:extLst>
      <p:ext uri="{BB962C8B-B14F-4D97-AF65-F5344CB8AC3E}">
        <p14:creationId xmlns:p14="http://schemas.microsoft.com/office/powerpoint/2010/main" val="44173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F94F93-F70E-4A90-9CF1-EC8CCBAD2840}" type="datetimeFigureOut">
              <a:rPr lang="fa-IR" smtClean="0"/>
              <a:t>03/04/1447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BB1198B-3CD1-499A-B8E8-E75F869D3360}" type="slidenum">
              <a:rPr lang="fa-IR" smtClean="0"/>
              <a:t>‹#›</a:t>
            </a:fld>
            <a:endParaRPr lang="fa-IR"/>
          </a:p>
        </p:txBody>
      </p:sp>
    </p:spTree>
    <p:extLst>
      <p:ext uri="{BB962C8B-B14F-4D97-AF65-F5344CB8AC3E}">
        <p14:creationId xmlns:p14="http://schemas.microsoft.com/office/powerpoint/2010/main" val="1805577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F94F93-F70E-4A90-9CF1-EC8CCBAD2840}" type="datetimeFigureOut">
              <a:rPr lang="fa-IR" smtClean="0"/>
              <a:t>03/04/1447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BB1198B-3CD1-499A-B8E8-E75F869D3360}" type="slidenum">
              <a:rPr lang="fa-IR" smtClean="0"/>
              <a:t>‹#›</a:t>
            </a:fld>
            <a:endParaRPr lang="fa-IR"/>
          </a:p>
        </p:txBody>
      </p:sp>
    </p:spTree>
    <p:extLst>
      <p:ext uri="{BB962C8B-B14F-4D97-AF65-F5344CB8AC3E}">
        <p14:creationId xmlns:p14="http://schemas.microsoft.com/office/powerpoint/2010/main" val="80370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BF94F93-F70E-4A90-9CF1-EC8CCBAD2840}" type="datetimeFigureOut">
              <a:rPr lang="fa-IR" smtClean="0"/>
              <a:t>03/04/1447</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BB1198B-3CD1-499A-B8E8-E75F869D3360}" type="slidenum">
              <a:rPr lang="fa-IR" smtClean="0"/>
              <a:t>‹#›</a:t>
            </a:fld>
            <a:endParaRPr lang="fa-IR"/>
          </a:p>
        </p:txBody>
      </p:sp>
    </p:spTree>
    <p:extLst>
      <p:ext uri="{BB962C8B-B14F-4D97-AF65-F5344CB8AC3E}">
        <p14:creationId xmlns:p14="http://schemas.microsoft.com/office/powerpoint/2010/main" val="1466828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8.png"/><Relationship Id="rId5" Type="http://schemas.openxmlformats.org/officeDocument/2006/relationships/image" Target="../media/image20.jpe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emf"/><Relationship Id="rId7" Type="http://schemas.openxmlformats.org/officeDocument/2006/relationships/image" Target="../media/image32.jpe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jpg"/><Relationship Id="rId7" Type="http://schemas.openxmlformats.org/officeDocument/2006/relationships/image" Target="../media/image6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79.emf"/><Relationship Id="rId4"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57.jp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8.png"/><Relationship Id="rId5" Type="http://schemas.openxmlformats.org/officeDocument/2006/relationships/image" Target="../media/image88.png"/><Relationship Id="rId4" Type="http://schemas.openxmlformats.org/officeDocument/2006/relationships/image" Target="../media/image87.jpg"/></Relationships>
</file>

<file path=ppt/slides/_rels/slide33.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2.jpe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3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87.jpg"/><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3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80.jp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41.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image" Target="../media/image80.jpg"/><Relationship Id="rId1" Type="http://schemas.openxmlformats.org/officeDocument/2006/relationships/slideLayout" Target="../slideLayouts/slideLayout2.xml"/><Relationship Id="rId5" Type="http://schemas.openxmlformats.org/officeDocument/2006/relationships/image" Target="../media/image107.emf"/><Relationship Id="rId4" Type="http://schemas.openxmlformats.org/officeDocument/2006/relationships/image" Target="../media/image106.emf"/></Relationships>
</file>

<file path=ppt/slides/_rels/slide4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115.emf"/></Relationships>
</file>

<file path=ppt/slides/_rels/slide47.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image" Target="../media/image117.jpg"/><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19.emf"/></Relationships>
</file>

<file path=ppt/slides/_rels/slide4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2.png"/><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52.x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image" Target="../media/image59.jpg"/><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53.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10.jp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131.jpg"/><Relationship Id="rId1" Type="http://schemas.openxmlformats.org/officeDocument/2006/relationships/slideLayout" Target="../slideLayouts/slideLayout2.xml"/><Relationship Id="rId5" Type="http://schemas.openxmlformats.org/officeDocument/2006/relationships/image" Target="../media/image132.png"/><Relationship Id="rId4" Type="http://schemas.openxmlformats.org/officeDocument/2006/relationships/image" Target="../media/image95.jpeg"/></Relationships>
</file>

<file path=ppt/slides/_rels/slide61.xml.rels><?xml version="1.0" encoding="UTF-8" standalone="yes"?>
<Relationships xmlns="http://schemas.openxmlformats.org/package/2006/relationships"><Relationship Id="rId2" Type="http://schemas.openxmlformats.org/officeDocument/2006/relationships/image" Target="../media/image13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689713"/>
      </p:ext>
    </p:extLst>
  </p:cSld>
  <p:clrMapOvr>
    <a:masterClrMapping/>
  </p:clrMapOvr>
  <p:transition spd="slow" advClick="0" advTm="0">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9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839199" cy="1905000"/>
          </a:xfrm>
          <a:solidFill>
            <a:schemeClr val="accent6">
              <a:lumMod val="20000"/>
              <a:lumOff val="80000"/>
            </a:schemeClr>
          </a:solidFill>
          <a:effectLst>
            <a:softEdge rad="127000"/>
          </a:effectLst>
        </p:spPr>
        <p:txBody>
          <a:bodyPr>
            <a:noAutofit/>
          </a:bodyPr>
          <a:lstStyle/>
          <a:p>
            <a:pPr algn="r">
              <a:lnSpc>
                <a:spcPct val="150000"/>
              </a:lnSpc>
            </a:pPr>
            <a:r>
              <a:rPr lang="fa-IR" sz="2000" b="1" dirty="0">
                <a:solidFill>
                  <a:schemeClr val="accent2">
                    <a:lumMod val="75000"/>
                  </a:schemeClr>
                </a:solidFill>
                <a:cs typeface="B Nazanin" pitchFamily="2" charset="-78"/>
              </a:rPr>
              <a:t>چهار تا از حروف با شنیدن این حرف خیلی ناراحت شدند؛ با چشمانی اشک آلود در گوشه ای نشستند </a:t>
            </a:r>
            <a:br>
              <a:rPr lang="en-US" sz="2000" b="1" dirty="0">
                <a:solidFill>
                  <a:schemeClr val="accent2">
                    <a:lumMod val="75000"/>
                  </a:schemeClr>
                </a:solidFill>
                <a:cs typeface="B Nazanin" pitchFamily="2" charset="-78"/>
              </a:rPr>
            </a:br>
            <a:r>
              <a:rPr lang="fa-IR" sz="2000" b="1" dirty="0">
                <a:solidFill>
                  <a:schemeClr val="accent2">
                    <a:lumMod val="75000"/>
                  </a:schemeClr>
                </a:solidFill>
                <a:cs typeface="B Nazanin" pitchFamily="2" charset="-78"/>
              </a:rPr>
              <a:t>راستی بچه ها می‌دونید اون چهار تا حرف کدام حروف بودند و چرا ناراحت شدند ؟ </a:t>
            </a:r>
            <a:br>
              <a:rPr lang="fa-IR" sz="2000" b="1" dirty="0">
                <a:solidFill>
                  <a:schemeClr val="accent2">
                    <a:lumMod val="75000"/>
                  </a:schemeClr>
                </a:solidFill>
                <a:cs typeface="B Nazanin" pitchFamily="2" charset="-78"/>
              </a:rPr>
            </a:br>
            <a:r>
              <a:rPr lang="fa-IR" sz="2000" b="1" dirty="0">
                <a:solidFill>
                  <a:schemeClr val="accent2">
                    <a:lumMod val="75000"/>
                  </a:schemeClr>
                </a:solidFill>
                <a:cs typeface="B Nazanin" pitchFamily="2" charset="-78"/>
              </a:rPr>
              <a:t>آفرین چهار تا حرف ( </a:t>
            </a:r>
            <a:r>
              <a:rPr lang="fa-IR" sz="2000" b="1" dirty="0">
                <a:solidFill>
                  <a:srgbClr val="FF0000"/>
                </a:solidFill>
                <a:cs typeface="B Titr" pitchFamily="2" charset="-78"/>
              </a:rPr>
              <a:t>پ ژ گ چ </a:t>
            </a:r>
            <a:r>
              <a:rPr lang="fa-IR" sz="2000" b="1" dirty="0">
                <a:solidFill>
                  <a:schemeClr val="accent2">
                    <a:lumMod val="75000"/>
                  </a:schemeClr>
                </a:solidFill>
                <a:cs typeface="B Nazanin" pitchFamily="2" charset="-78"/>
              </a:rPr>
              <a:t>) بودند. </a:t>
            </a:r>
          </a:p>
        </p:txBody>
      </p:sp>
      <p:pic>
        <p:nvPicPr>
          <p:cNvPr id="1029"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286500" y="2781300"/>
            <a:ext cx="2857500" cy="200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4787151"/>
            <a:ext cx="2857500" cy="217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447" y="2781299"/>
            <a:ext cx="2209800" cy="200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448" y="4787152"/>
            <a:ext cx="2499566" cy="207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6175812"/>
            <a:ext cx="1219200" cy="338554"/>
          </a:xfrm>
          <a:prstGeom prst="rect">
            <a:avLst/>
          </a:prstGeom>
        </p:spPr>
        <p:txBody>
          <a:bodyPr wrap="square">
            <a:spAutoFit/>
          </a:bodyPr>
          <a:lstStyle/>
          <a:p>
            <a:endParaRPr lang="fa-IR" sz="1600" dirty="0">
              <a:cs typeface="B Nazanin" pitchFamily="2" charset="-78"/>
            </a:endParaRPr>
          </a:p>
        </p:txBody>
      </p:sp>
    </p:spTree>
    <p:extLst>
      <p:ext uri="{BB962C8B-B14F-4D97-AF65-F5344CB8AC3E}">
        <p14:creationId xmlns:p14="http://schemas.microsoft.com/office/powerpoint/2010/main" val="42567640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down)">
                                      <p:cBhvr>
                                        <p:cTn id="12" dur="580">
                                          <p:stCondLst>
                                            <p:cond delay="0"/>
                                          </p:stCondLst>
                                        </p:cTn>
                                        <p:tgtEl>
                                          <p:spTgt spid="1027"/>
                                        </p:tgtEl>
                                      </p:cBhvr>
                                    </p:animEffect>
                                    <p:anim calcmode="lin" valueType="num">
                                      <p:cBhvr>
                                        <p:cTn id="13"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7"/>
                                        </p:tgtEl>
                                      </p:cBhvr>
                                      <p:to x="100000" y="60000"/>
                                    </p:animScale>
                                    <p:animScale>
                                      <p:cBhvr>
                                        <p:cTn id="19" dur="166" decel="50000">
                                          <p:stCondLst>
                                            <p:cond delay="676"/>
                                          </p:stCondLst>
                                        </p:cTn>
                                        <p:tgtEl>
                                          <p:spTgt spid="1027"/>
                                        </p:tgtEl>
                                      </p:cBhvr>
                                      <p:to x="100000" y="100000"/>
                                    </p:animScale>
                                    <p:animScale>
                                      <p:cBhvr>
                                        <p:cTn id="20" dur="26">
                                          <p:stCondLst>
                                            <p:cond delay="1312"/>
                                          </p:stCondLst>
                                        </p:cTn>
                                        <p:tgtEl>
                                          <p:spTgt spid="1027"/>
                                        </p:tgtEl>
                                      </p:cBhvr>
                                      <p:to x="100000" y="80000"/>
                                    </p:animScale>
                                    <p:animScale>
                                      <p:cBhvr>
                                        <p:cTn id="21" dur="166" decel="50000">
                                          <p:stCondLst>
                                            <p:cond delay="1338"/>
                                          </p:stCondLst>
                                        </p:cTn>
                                        <p:tgtEl>
                                          <p:spTgt spid="1027"/>
                                        </p:tgtEl>
                                      </p:cBhvr>
                                      <p:to x="100000" y="100000"/>
                                    </p:animScale>
                                    <p:animScale>
                                      <p:cBhvr>
                                        <p:cTn id="22" dur="26">
                                          <p:stCondLst>
                                            <p:cond delay="1642"/>
                                          </p:stCondLst>
                                        </p:cTn>
                                        <p:tgtEl>
                                          <p:spTgt spid="1027"/>
                                        </p:tgtEl>
                                      </p:cBhvr>
                                      <p:to x="100000" y="90000"/>
                                    </p:animScale>
                                    <p:animScale>
                                      <p:cBhvr>
                                        <p:cTn id="23" dur="166" decel="50000">
                                          <p:stCondLst>
                                            <p:cond delay="1668"/>
                                          </p:stCondLst>
                                        </p:cTn>
                                        <p:tgtEl>
                                          <p:spTgt spid="1027"/>
                                        </p:tgtEl>
                                      </p:cBhvr>
                                      <p:to x="100000" y="100000"/>
                                    </p:animScale>
                                    <p:animScale>
                                      <p:cBhvr>
                                        <p:cTn id="24" dur="26">
                                          <p:stCondLst>
                                            <p:cond delay="1808"/>
                                          </p:stCondLst>
                                        </p:cTn>
                                        <p:tgtEl>
                                          <p:spTgt spid="1027"/>
                                        </p:tgtEl>
                                      </p:cBhvr>
                                      <p:to x="100000" y="95000"/>
                                    </p:animScale>
                                    <p:animScale>
                                      <p:cBhvr>
                                        <p:cTn id="25" dur="166" decel="50000">
                                          <p:stCondLst>
                                            <p:cond delay="1834"/>
                                          </p:stCondLst>
                                        </p:cTn>
                                        <p:tgtEl>
                                          <p:spTgt spid="102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wipe(down)">
                                      <p:cBhvr>
                                        <p:cTn id="30" dur="580">
                                          <p:stCondLst>
                                            <p:cond delay="0"/>
                                          </p:stCondLst>
                                        </p:cTn>
                                        <p:tgtEl>
                                          <p:spTgt spid="1028"/>
                                        </p:tgtEl>
                                      </p:cBhvr>
                                    </p:animEffect>
                                    <p:anim calcmode="lin" valueType="num">
                                      <p:cBhvr>
                                        <p:cTn id="31"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36" dur="26">
                                          <p:stCondLst>
                                            <p:cond delay="650"/>
                                          </p:stCondLst>
                                        </p:cTn>
                                        <p:tgtEl>
                                          <p:spTgt spid="1028"/>
                                        </p:tgtEl>
                                      </p:cBhvr>
                                      <p:to x="100000" y="60000"/>
                                    </p:animScale>
                                    <p:animScale>
                                      <p:cBhvr>
                                        <p:cTn id="37" dur="166" decel="50000">
                                          <p:stCondLst>
                                            <p:cond delay="676"/>
                                          </p:stCondLst>
                                        </p:cTn>
                                        <p:tgtEl>
                                          <p:spTgt spid="1028"/>
                                        </p:tgtEl>
                                      </p:cBhvr>
                                      <p:to x="100000" y="100000"/>
                                    </p:animScale>
                                    <p:animScale>
                                      <p:cBhvr>
                                        <p:cTn id="38" dur="26">
                                          <p:stCondLst>
                                            <p:cond delay="1312"/>
                                          </p:stCondLst>
                                        </p:cTn>
                                        <p:tgtEl>
                                          <p:spTgt spid="1028"/>
                                        </p:tgtEl>
                                      </p:cBhvr>
                                      <p:to x="100000" y="80000"/>
                                    </p:animScale>
                                    <p:animScale>
                                      <p:cBhvr>
                                        <p:cTn id="39" dur="166" decel="50000">
                                          <p:stCondLst>
                                            <p:cond delay="1338"/>
                                          </p:stCondLst>
                                        </p:cTn>
                                        <p:tgtEl>
                                          <p:spTgt spid="1028"/>
                                        </p:tgtEl>
                                      </p:cBhvr>
                                      <p:to x="100000" y="100000"/>
                                    </p:animScale>
                                    <p:animScale>
                                      <p:cBhvr>
                                        <p:cTn id="40" dur="26">
                                          <p:stCondLst>
                                            <p:cond delay="1642"/>
                                          </p:stCondLst>
                                        </p:cTn>
                                        <p:tgtEl>
                                          <p:spTgt spid="1028"/>
                                        </p:tgtEl>
                                      </p:cBhvr>
                                      <p:to x="100000" y="90000"/>
                                    </p:animScale>
                                    <p:animScale>
                                      <p:cBhvr>
                                        <p:cTn id="41" dur="166" decel="50000">
                                          <p:stCondLst>
                                            <p:cond delay="1668"/>
                                          </p:stCondLst>
                                        </p:cTn>
                                        <p:tgtEl>
                                          <p:spTgt spid="1028"/>
                                        </p:tgtEl>
                                      </p:cBhvr>
                                      <p:to x="100000" y="100000"/>
                                    </p:animScale>
                                    <p:animScale>
                                      <p:cBhvr>
                                        <p:cTn id="42" dur="26">
                                          <p:stCondLst>
                                            <p:cond delay="1808"/>
                                          </p:stCondLst>
                                        </p:cTn>
                                        <p:tgtEl>
                                          <p:spTgt spid="1028"/>
                                        </p:tgtEl>
                                      </p:cBhvr>
                                      <p:to x="100000" y="95000"/>
                                    </p:animScale>
                                    <p:animScale>
                                      <p:cBhvr>
                                        <p:cTn id="43" dur="166" decel="50000">
                                          <p:stCondLst>
                                            <p:cond delay="1834"/>
                                          </p:stCondLst>
                                        </p:cTn>
                                        <p:tgtEl>
                                          <p:spTgt spid="102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1029"/>
                                        </p:tgtEl>
                                        <p:attrNameLst>
                                          <p:attrName>style.visibility</p:attrName>
                                        </p:attrNameLst>
                                      </p:cBhvr>
                                      <p:to>
                                        <p:strVal val="visible"/>
                                      </p:to>
                                    </p:set>
                                    <p:animEffect transition="in" filter="wipe(down)">
                                      <p:cBhvr>
                                        <p:cTn id="48" dur="580">
                                          <p:stCondLst>
                                            <p:cond delay="0"/>
                                          </p:stCondLst>
                                        </p:cTn>
                                        <p:tgtEl>
                                          <p:spTgt spid="1029"/>
                                        </p:tgtEl>
                                      </p:cBhvr>
                                    </p:animEffect>
                                    <p:anim calcmode="lin" valueType="num">
                                      <p:cBhvr>
                                        <p:cTn id="49"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54" dur="26">
                                          <p:stCondLst>
                                            <p:cond delay="650"/>
                                          </p:stCondLst>
                                        </p:cTn>
                                        <p:tgtEl>
                                          <p:spTgt spid="1029"/>
                                        </p:tgtEl>
                                      </p:cBhvr>
                                      <p:to x="100000" y="60000"/>
                                    </p:animScale>
                                    <p:animScale>
                                      <p:cBhvr>
                                        <p:cTn id="55" dur="166" decel="50000">
                                          <p:stCondLst>
                                            <p:cond delay="676"/>
                                          </p:stCondLst>
                                        </p:cTn>
                                        <p:tgtEl>
                                          <p:spTgt spid="1029"/>
                                        </p:tgtEl>
                                      </p:cBhvr>
                                      <p:to x="100000" y="100000"/>
                                    </p:animScale>
                                    <p:animScale>
                                      <p:cBhvr>
                                        <p:cTn id="56" dur="26">
                                          <p:stCondLst>
                                            <p:cond delay="1312"/>
                                          </p:stCondLst>
                                        </p:cTn>
                                        <p:tgtEl>
                                          <p:spTgt spid="1029"/>
                                        </p:tgtEl>
                                      </p:cBhvr>
                                      <p:to x="100000" y="80000"/>
                                    </p:animScale>
                                    <p:animScale>
                                      <p:cBhvr>
                                        <p:cTn id="57" dur="166" decel="50000">
                                          <p:stCondLst>
                                            <p:cond delay="1338"/>
                                          </p:stCondLst>
                                        </p:cTn>
                                        <p:tgtEl>
                                          <p:spTgt spid="1029"/>
                                        </p:tgtEl>
                                      </p:cBhvr>
                                      <p:to x="100000" y="100000"/>
                                    </p:animScale>
                                    <p:animScale>
                                      <p:cBhvr>
                                        <p:cTn id="58" dur="26">
                                          <p:stCondLst>
                                            <p:cond delay="1642"/>
                                          </p:stCondLst>
                                        </p:cTn>
                                        <p:tgtEl>
                                          <p:spTgt spid="1029"/>
                                        </p:tgtEl>
                                      </p:cBhvr>
                                      <p:to x="100000" y="90000"/>
                                    </p:animScale>
                                    <p:animScale>
                                      <p:cBhvr>
                                        <p:cTn id="59" dur="166" decel="50000">
                                          <p:stCondLst>
                                            <p:cond delay="1668"/>
                                          </p:stCondLst>
                                        </p:cTn>
                                        <p:tgtEl>
                                          <p:spTgt spid="1029"/>
                                        </p:tgtEl>
                                      </p:cBhvr>
                                      <p:to x="100000" y="100000"/>
                                    </p:animScale>
                                    <p:animScale>
                                      <p:cBhvr>
                                        <p:cTn id="60" dur="26">
                                          <p:stCondLst>
                                            <p:cond delay="1808"/>
                                          </p:stCondLst>
                                        </p:cTn>
                                        <p:tgtEl>
                                          <p:spTgt spid="1029"/>
                                        </p:tgtEl>
                                      </p:cBhvr>
                                      <p:to x="100000" y="95000"/>
                                    </p:animScale>
                                    <p:animScale>
                                      <p:cBhvr>
                                        <p:cTn id="61" dur="166" decel="50000">
                                          <p:stCondLst>
                                            <p:cond delay="1834"/>
                                          </p:stCondLst>
                                        </p:cTn>
                                        <p:tgtEl>
                                          <p:spTgt spid="1029"/>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1026"/>
                                        </p:tgtEl>
                                        <p:attrNameLst>
                                          <p:attrName>style.visibility</p:attrName>
                                        </p:attrNameLst>
                                      </p:cBhvr>
                                      <p:to>
                                        <p:strVal val="visible"/>
                                      </p:to>
                                    </p:set>
                                    <p:animEffect transition="in" filter="wipe(down)">
                                      <p:cBhvr>
                                        <p:cTn id="66" dur="580">
                                          <p:stCondLst>
                                            <p:cond delay="0"/>
                                          </p:stCondLst>
                                        </p:cTn>
                                        <p:tgtEl>
                                          <p:spTgt spid="1026"/>
                                        </p:tgtEl>
                                      </p:cBhvr>
                                    </p:animEffect>
                                    <p:anim calcmode="lin" valueType="num">
                                      <p:cBhvr>
                                        <p:cTn id="67"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72" dur="26">
                                          <p:stCondLst>
                                            <p:cond delay="650"/>
                                          </p:stCondLst>
                                        </p:cTn>
                                        <p:tgtEl>
                                          <p:spTgt spid="1026"/>
                                        </p:tgtEl>
                                      </p:cBhvr>
                                      <p:to x="100000" y="60000"/>
                                    </p:animScale>
                                    <p:animScale>
                                      <p:cBhvr>
                                        <p:cTn id="73" dur="166" decel="50000">
                                          <p:stCondLst>
                                            <p:cond delay="676"/>
                                          </p:stCondLst>
                                        </p:cTn>
                                        <p:tgtEl>
                                          <p:spTgt spid="1026"/>
                                        </p:tgtEl>
                                      </p:cBhvr>
                                      <p:to x="100000" y="100000"/>
                                    </p:animScale>
                                    <p:animScale>
                                      <p:cBhvr>
                                        <p:cTn id="74" dur="26">
                                          <p:stCondLst>
                                            <p:cond delay="1312"/>
                                          </p:stCondLst>
                                        </p:cTn>
                                        <p:tgtEl>
                                          <p:spTgt spid="1026"/>
                                        </p:tgtEl>
                                      </p:cBhvr>
                                      <p:to x="100000" y="80000"/>
                                    </p:animScale>
                                    <p:animScale>
                                      <p:cBhvr>
                                        <p:cTn id="75" dur="166" decel="50000">
                                          <p:stCondLst>
                                            <p:cond delay="1338"/>
                                          </p:stCondLst>
                                        </p:cTn>
                                        <p:tgtEl>
                                          <p:spTgt spid="1026"/>
                                        </p:tgtEl>
                                      </p:cBhvr>
                                      <p:to x="100000" y="100000"/>
                                    </p:animScale>
                                    <p:animScale>
                                      <p:cBhvr>
                                        <p:cTn id="76" dur="26">
                                          <p:stCondLst>
                                            <p:cond delay="1642"/>
                                          </p:stCondLst>
                                        </p:cTn>
                                        <p:tgtEl>
                                          <p:spTgt spid="1026"/>
                                        </p:tgtEl>
                                      </p:cBhvr>
                                      <p:to x="100000" y="90000"/>
                                    </p:animScale>
                                    <p:animScale>
                                      <p:cBhvr>
                                        <p:cTn id="77" dur="166" decel="50000">
                                          <p:stCondLst>
                                            <p:cond delay="1668"/>
                                          </p:stCondLst>
                                        </p:cTn>
                                        <p:tgtEl>
                                          <p:spTgt spid="1026"/>
                                        </p:tgtEl>
                                      </p:cBhvr>
                                      <p:to x="100000" y="100000"/>
                                    </p:animScale>
                                    <p:animScale>
                                      <p:cBhvr>
                                        <p:cTn id="78" dur="26">
                                          <p:stCondLst>
                                            <p:cond delay="1808"/>
                                          </p:stCondLst>
                                        </p:cTn>
                                        <p:tgtEl>
                                          <p:spTgt spid="1026"/>
                                        </p:tgtEl>
                                      </p:cBhvr>
                                      <p:to x="100000" y="95000"/>
                                    </p:animScale>
                                    <p:animScale>
                                      <p:cBhvr>
                                        <p:cTn id="79"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BAB"/>
        </a:solidFill>
        <a:effectLst/>
      </p:bgPr>
    </p:bg>
    <p:spTree>
      <p:nvGrpSpPr>
        <p:cNvPr id="1" name=""/>
        <p:cNvGrpSpPr/>
        <p:nvPr/>
      </p:nvGrpSpPr>
      <p:grpSpPr>
        <a:xfrm>
          <a:off x="0" y="0"/>
          <a:ext cx="0" cy="0"/>
          <a:chOff x="0" y="0"/>
          <a:chExt cx="0" cy="0"/>
        </a:xfrm>
      </p:grpSpPr>
      <p:sp>
        <p:nvSpPr>
          <p:cNvPr id="4" name="Rectangle 3"/>
          <p:cNvSpPr/>
          <p:nvPr/>
        </p:nvSpPr>
        <p:spPr>
          <a:xfrm>
            <a:off x="94396" y="68281"/>
            <a:ext cx="9067801" cy="3416320"/>
          </a:xfrm>
          <a:prstGeom prst="rect">
            <a:avLst/>
          </a:prstGeom>
          <a:solidFill>
            <a:srgbClr val="FFC000"/>
          </a:solidFill>
          <a:effectLst>
            <a:softEdge rad="317500"/>
          </a:effectLst>
        </p:spPr>
        <p:txBody>
          <a:bodyPr wrap="square">
            <a:spAutoFit/>
          </a:bodyPr>
          <a:lstStyle/>
          <a:p>
            <a:pPr>
              <a:lnSpc>
                <a:spcPct val="150000"/>
              </a:lnSpc>
            </a:pPr>
            <a:r>
              <a:rPr lang="fa-IR" sz="2400" dirty="0">
                <a:cs typeface="B Nazanin" panose="00000400000000000000" pitchFamily="2" charset="-78"/>
              </a:rPr>
              <a:t>دوستان‌شان از آنها پرسیدند : چرا ناراحت شدید ؟ </a:t>
            </a:r>
            <a:endParaRPr lang="en-US" sz="2400" dirty="0">
              <a:cs typeface="B Nazanin" panose="00000400000000000000" pitchFamily="2" charset="-78"/>
            </a:endParaRPr>
          </a:p>
          <a:p>
            <a:pPr>
              <a:lnSpc>
                <a:spcPct val="150000"/>
              </a:lnSpc>
            </a:pPr>
            <a:r>
              <a:rPr lang="fa-IR" sz="2400" dirty="0">
                <a:cs typeface="B Nazanin" panose="00000400000000000000" pitchFamily="2" charset="-78"/>
              </a:rPr>
              <a:t>مگر شما مسافرت دسته جمعی همراه دوستان واقوام را دوست ندارید؟ </a:t>
            </a:r>
            <a:br>
              <a:rPr lang="fa-IR" sz="2400" dirty="0">
                <a:cs typeface="B Nazanin" panose="00000400000000000000" pitchFamily="2" charset="-78"/>
              </a:rPr>
            </a:br>
            <a:r>
              <a:rPr lang="fa-IR" sz="2400" dirty="0">
                <a:cs typeface="B Nazanin" panose="00000400000000000000" pitchFamily="2" charset="-78"/>
              </a:rPr>
              <a:t>- </a:t>
            </a:r>
            <a:r>
              <a:rPr lang="fa-IR" sz="2400" b="1" dirty="0">
                <a:solidFill>
                  <a:srgbClr val="FF0000"/>
                </a:solidFill>
                <a:cs typeface="B Nazanin" panose="00000400000000000000" pitchFamily="2" charset="-78"/>
              </a:rPr>
              <a:t>گچ</a:t>
            </a:r>
            <a:r>
              <a:rPr lang="fa-IR" sz="2400" dirty="0">
                <a:cs typeface="B Nazanin" panose="00000400000000000000" pitchFamily="2" charset="-78"/>
              </a:rPr>
              <a:t> و </a:t>
            </a:r>
            <a:r>
              <a:rPr lang="fa-IR" sz="2400" b="1" dirty="0">
                <a:solidFill>
                  <a:srgbClr val="FF0000"/>
                </a:solidFill>
                <a:cs typeface="B Nazanin" panose="00000400000000000000" pitchFamily="2" charset="-78"/>
              </a:rPr>
              <a:t>پژ</a:t>
            </a:r>
            <a:r>
              <a:rPr lang="fa-IR" sz="2400" dirty="0">
                <a:cs typeface="B Nazanin" panose="00000400000000000000" pitchFamily="2" charset="-78"/>
              </a:rPr>
              <a:t> - گفتند: ما مسافرت با شما را دوست داریم ؛ اما نمی‌توانیم با شما به این سفر بیاییم </a:t>
            </a:r>
            <a:br>
              <a:rPr lang="fa-IR" sz="2400" dirty="0">
                <a:cs typeface="B Nazanin" panose="00000400000000000000" pitchFamily="2" charset="-78"/>
              </a:rPr>
            </a:br>
            <a:r>
              <a:rPr lang="fa-IR" sz="2400" dirty="0">
                <a:cs typeface="B Nazanin" panose="00000400000000000000" pitchFamily="2" charset="-78"/>
              </a:rPr>
              <a:t>چون آب‌ و هوای آن منطقه خیلی گرم و طاقت فرسا است و ما تحمل گرما را نداریم .</a:t>
            </a:r>
          </a:p>
          <a:p>
            <a:pPr>
              <a:lnSpc>
                <a:spcPct val="150000"/>
              </a:lnSpc>
            </a:pPr>
            <a:r>
              <a:rPr lang="fa-IR" sz="2400" dirty="0">
                <a:cs typeface="B Nazanin" panose="00000400000000000000" pitchFamily="2" charset="-78"/>
              </a:rPr>
              <a:t> در شهر خودمان می مانیم و برای سلامتی و موفقیت شما دعا می کنیم.</a:t>
            </a:r>
            <a:br>
              <a:rPr lang="fa-IR" sz="2400" dirty="0">
                <a:cs typeface="B Nazanin" panose="00000400000000000000" pitchFamily="2" charset="-78"/>
              </a:rPr>
            </a:br>
            <a:endParaRPr lang="en-US" sz="2400"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4038597"/>
            <a:ext cx="1981200" cy="266700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5182" y="4038599"/>
            <a:ext cx="2438400" cy="26670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4038600"/>
            <a:ext cx="2535382" cy="266700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038599"/>
            <a:ext cx="2327564" cy="2667002"/>
          </a:xfrm>
          <a:prstGeom prst="rect">
            <a:avLst/>
          </a:prstGeom>
        </p:spPr>
      </p:pic>
    </p:spTree>
    <p:extLst>
      <p:ext uri="{BB962C8B-B14F-4D97-AF65-F5344CB8AC3E}">
        <p14:creationId xmlns:p14="http://schemas.microsoft.com/office/powerpoint/2010/main" val="33940958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3000" t="37000" r="-4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2286000"/>
          </a:xfrm>
          <a:solidFill>
            <a:schemeClr val="accent1">
              <a:lumMod val="20000"/>
              <a:lumOff val="80000"/>
            </a:schemeClr>
          </a:solidFill>
          <a:effectLst>
            <a:softEdge rad="317500"/>
          </a:effectLst>
        </p:spPr>
        <p:txBody>
          <a:bodyPr>
            <a:noAutofit/>
          </a:bodyPr>
          <a:lstStyle/>
          <a:p>
            <a:pPr algn="r">
              <a:lnSpc>
                <a:spcPct val="150000"/>
              </a:lnSpc>
            </a:pPr>
            <a:r>
              <a:rPr lang="fa-IR" sz="2400" b="1" dirty="0">
                <a:solidFill>
                  <a:schemeClr val="accent2">
                    <a:lumMod val="75000"/>
                  </a:schemeClr>
                </a:solidFill>
                <a:cs typeface="B Nazanin" pitchFamily="2" charset="-78"/>
              </a:rPr>
              <a:t>صبح روز بعد همه ی حروف غیر از چهار حرف ( </a:t>
            </a:r>
            <a:r>
              <a:rPr lang="fa-IR" sz="2400" b="1" dirty="0">
                <a:solidFill>
                  <a:srgbClr val="FF0000"/>
                </a:solidFill>
                <a:cs typeface="B Titr" pitchFamily="2" charset="-78"/>
              </a:rPr>
              <a:t>گ ، چ ، پ ، ژ </a:t>
            </a:r>
            <a:r>
              <a:rPr lang="fa-IR" sz="2400" b="1" dirty="0">
                <a:solidFill>
                  <a:schemeClr val="accent2">
                    <a:lumMod val="75000"/>
                  </a:schemeClr>
                </a:solidFill>
                <a:cs typeface="B Nazanin" pitchFamily="2" charset="-78"/>
              </a:rPr>
              <a:t>) با چمدان هایشان در میدان شهر آماده بودند</a:t>
            </a:r>
            <a:br>
              <a:rPr lang="fa-IR" sz="2400" b="1" dirty="0">
                <a:solidFill>
                  <a:schemeClr val="accent2">
                    <a:lumMod val="75000"/>
                  </a:schemeClr>
                </a:solidFill>
                <a:cs typeface="B Nazanin" pitchFamily="2" charset="-78"/>
              </a:rPr>
            </a:br>
            <a:r>
              <a:rPr lang="fa-IR" sz="2400" b="1" dirty="0">
                <a:solidFill>
                  <a:schemeClr val="accent2">
                    <a:lumMod val="75000"/>
                  </a:schemeClr>
                </a:solidFill>
                <a:cs typeface="B Nazanin" pitchFamily="2" charset="-78"/>
              </a:rPr>
              <a:t> اتوبوس آمد ، همه سوار شدند و با خوشحالی به راه افتادند.</a:t>
            </a:r>
          </a:p>
        </p:txBody>
      </p:sp>
      <p:pic>
        <p:nvPicPr>
          <p:cNvPr id="15362" name="Picture 2" descr="C:\Users\mohamad\Desktop\New folder\اتوبوس+قدیمی.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90652"/>
            <a:ext cx="4069976" cy="4419600"/>
          </a:xfrm>
          <a:prstGeom prst="rect">
            <a:avLst/>
          </a:prstGeom>
          <a:noFill/>
          <a:extLst>
            <a:ext uri="{909E8E84-426E-40DD-AFC4-6F175D3DCCD1}">
              <a14:hiddenFill xmlns:a14="http://schemas.microsoft.com/office/drawing/2010/main">
                <a:solidFill>
                  <a:srgbClr val="FFFFFF"/>
                </a:solidFill>
              </a14:hiddenFill>
            </a:ext>
          </a:extLst>
        </p:spPr>
      </p:pic>
      <p:pic>
        <p:nvPicPr>
          <p:cNvPr id="3" name="انوبوس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246331"/>
            <a:ext cx="609600" cy="609600"/>
          </a:xfrm>
          <a:prstGeom prst="rect">
            <a:avLst/>
          </a:prstGeom>
        </p:spPr>
      </p:pic>
      <p:sp>
        <p:nvSpPr>
          <p:cNvPr id="4" name="Rectangle 3"/>
          <p:cNvSpPr/>
          <p:nvPr/>
        </p:nvSpPr>
        <p:spPr>
          <a:xfrm>
            <a:off x="3962400" y="6246331"/>
            <a:ext cx="1447800" cy="584775"/>
          </a:xfrm>
          <a:prstGeom prst="rect">
            <a:avLst/>
          </a:prstGeom>
        </p:spPr>
        <p:txBody>
          <a:bodyPr wrap="square">
            <a:spAutoFit/>
          </a:bodyPr>
          <a:lstStyle/>
          <a:p>
            <a:pPr algn="ctr"/>
            <a:r>
              <a:rPr lang="fa-IR" sz="1600" dirty="0">
                <a:cs typeface="B Nazanin" pitchFamily="2" charset="-78"/>
              </a:rPr>
              <a:t>اکبری</a:t>
            </a:r>
          </a:p>
          <a:p>
            <a:r>
              <a:rPr lang="fa-IR" sz="1600" dirty="0">
                <a:cs typeface="B Nazanin" pitchFamily="2" charset="-78"/>
              </a:rPr>
              <a:t>مربی طرح امین</a:t>
            </a:r>
          </a:p>
        </p:txBody>
      </p:sp>
    </p:spTree>
    <p:extLst>
      <p:ext uri="{BB962C8B-B14F-4D97-AF65-F5344CB8AC3E}">
        <p14:creationId xmlns:p14="http://schemas.microsoft.com/office/powerpoint/2010/main" val="7634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15362"/>
                                        </p:tgtEl>
                                      </p:cBhvr>
                                    </p:animEffect>
                                    <p:anim calcmode="lin" valueType="num">
                                      <p:cBhvr>
                                        <p:cTn id="7" dur="2000"/>
                                        <p:tgtEl>
                                          <p:spTgt spid="1536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5362"/>
                                        </p:tgtEl>
                                        <p:attrNameLst>
                                          <p:attrName>ppt_h</p:attrName>
                                        </p:attrNameLst>
                                      </p:cBhvr>
                                      <p:tavLst>
                                        <p:tav tm="0">
                                          <p:val>
                                            <p:strVal val="ppt_h"/>
                                          </p:val>
                                        </p:tav>
                                        <p:tav tm="100000">
                                          <p:val>
                                            <p:strVal val="ppt_h"/>
                                          </p:val>
                                        </p:tav>
                                      </p:tavLst>
                                    </p:anim>
                                    <p:set>
                                      <p:cBhvr>
                                        <p:cTn id="9" dur="1" fill="hold">
                                          <p:stCondLst>
                                            <p:cond delay="1999"/>
                                          </p:stCondLst>
                                        </p:cTn>
                                        <p:tgtEl>
                                          <p:spTgt spid="15362"/>
                                        </p:tgtEl>
                                        <p:attrNameLst>
                                          <p:attrName>style.visibility</p:attrName>
                                        </p:attrNameLst>
                                      </p:cBhvr>
                                      <p:to>
                                        <p:strVal val="hidden"/>
                                      </p:to>
                                    </p:set>
                                  </p:childTnLst>
                                </p:cTn>
                              </p:par>
                            </p:childTnLst>
                          </p:cTn>
                        </p:par>
                        <p:par>
                          <p:cTn id="10" fill="hold">
                            <p:stCondLst>
                              <p:cond delay="2000"/>
                            </p:stCondLst>
                            <p:childTnLst>
                              <p:par>
                                <p:cTn id="11" presetID="1" presetClass="mediacall" presetSubtype="0" fill="hold" nodeType="afterEffect">
                                  <p:stCondLst>
                                    <p:cond delay="0"/>
                                  </p:stCondLst>
                                  <p:childTnLst>
                                    <p:cmd type="call" cmd="playFrom(0.0)">
                                      <p:cBhvr>
                                        <p:cTn id="12" dur="286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971800"/>
            <a:ext cx="8686800" cy="2400300"/>
          </a:xfrm>
        </p:spPr>
        <p:txBody>
          <a:bodyPr>
            <a:noAutofit/>
          </a:bodyPr>
          <a:lstStyle/>
          <a:p>
            <a:pPr algn="r">
              <a:lnSpc>
                <a:spcPct val="200000"/>
              </a:lnSpc>
            </a:pPr>
            <a:r>
              <a:rPr lang="fa-IR" sz="2000" b="1" dirty="0">
                <a:solidFill>
                  <a:schemeClr val="accent2">
                    <a:lumMod val="50000"/>
                  </a:schemeClr>
                </a:solidFill>
                <a:cs typeface="B Titr" pitchFamily="2" charset="-78"/>
              </a:rPr>
              <a:t>حالا بگید ببینم چند تا حرف به سفر رفتند؟   آفرین به شما « 28 » حرف به سفر رفتند </a:t>
            </a:r>
            <a:br>
              <a:rPr lang="fa-IR" sz="2000" b="1" dirty="0">
                <a:solidFill>
                  <a:schemeClr val="accent2">
                    <a:lumMod val="50000"/>
                  </a:schemeClr>
                </a:solidFill>
                <a:cs typeface="B Titr" pitchFamily="2" charset="-78"/>
              </a:rPr>
            </a:br>
            <a:r>
              <a:rPr lang="fa-IR" sz="2000" b="1" dirty="0">
                <a:solidFill>
                  <a:schemeClr val="accent2">
                    <a:lumMod val="50000"/>
                  </a:schemeClr>
                </a:solidFill>
                <a:cs typeface="B Titr" pitchFamily="2" charset="-78"/>
              </a:rPr>
              <a:t>حروف قصه ما رفتند و رفتند و رفتند تا به مکانی که می خواستند رسیدند.</a:t>
            </a:r>
            <a:br>
              <a:rPr lang="fa-IR" sz="2000" b="1" dirty="0">
                <a:solidFill>
                  <a:schemeClr val="accent2">
                    <a:lumMod val="50000"/>
                  </a:schemeClr>
                </a:solidFill>
                <a:cs typeface="B Titr" pitchFamily="2" charset="-78"/>
              </a:rPr>
            </a:br>
            <a:r>
              <a:rPr lang="fa-IR" sz="2000" b="1" dirty="0">
                <a:solidFill>
                  <a:schemeClr val="accent2">
                    <a:lumMod val="50000"/>
                  </a:schemeClr>
                </a:solidFill>
                <a:cs typeface="B Titr" pitchFamily="2" charset="-78"/>
              </a:rPr>
              <a:t> وقتی حروف از ماشین پیاده شدند با تعجب اطرافشان را نگاه می‌کردند و می گفتند وای خدای من چقدر قشنگه ! چقدر سرسبزه!  چقدر گرم و باصفا است! حروف الفبا تصمیم گرفتند همان‌جا بمانند و آن‌جا را قلمرو خودشان قرار دهند. </a:t>
            </a:r>
          </a:p>
        </p:txBody>
      </p:sp>
      <p:pic>
        <p:nvPicPr>
          <p:cNvPr id="3" name="Recorded Soundطبیعت">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7506" y="5486400"/>
            <a:ext cx="609600" cy="609600"/>
          </a:xfrm>
          <a:prstGeom prst="rect">
            <a:avLst/>
          </a:prstGeom>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0706" y="304800"/>
            <a:ext cx="5486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76200"/>
            <a:ext cx="3276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550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46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circle(in)">
                                      <p:cBhvr>
                                        <p:cTn id="11" dur="20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075"/>
                                        </p:tgtEl>
                                        <p:attrNameLst>
                                          <p:attrName>style.visibility</p:attrName>
                                        </p:attrNameLst>
                                      </p:cBhvr>
                                      <p:to>
                                        <p:strVal val="visible"/>
                                      </p:to>
                                    </p:set>
                                    <p:animEffect transition="in" filter="circle(in)">
                                      <p:cBhvr>
                                        <p:cTn id="16" dur="2000"/>
                                        <p:tgtEl>
                                          <p:spTgt spid="307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5" repeatCount="indefinite"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2133600"/>
          </a:xfrm>
        </p:spPr>
        <p:txBody>
          <a:bodyPr>
            <a:noAutofit/>
          </a:bodyPr>
          <a:lstStyle/>
          <a:p>
            <a:pPr algn="r">
              <a:lnSpc>
                <a:spcPct val="150000"/>
              </a:lnSpc>
            </a:pPr>
            <a:r>
              <a:rPr lang="fa-IR" sz="1800" dirty="0">
                <a:solidFill>
                  <a:srgbClr val="002060"/>
                </a:solidFill>
                <a:cs typeface="B Titr" pitchFamily="2" charset="-78"/>
              </a:rPr>
              <a:t>                                                                                  قسمت دوم</a:t>
            </a:r>
            <a:br>
              <a:rPr lang="fa-IR" sz="1800" dirty="0">
                <a:solidFill>
                  <a:srgbClr val="002060"/>
                </a:solidFill>
                <a:cs typeface="B Titr" pitchFamily="2" charset="-78"/>
              </a:rPr>
            </a:br>
            <a:r>
              <a:rPr lang="fa-IR" sz="1800" dirty="0">
                <a:solidFill>
                  <a:srgbClr val="002060"/>
                </a:solidFill>
                <a:cs typeface="B Titr" pitchFamily="2" charset="-78"/>
              </a:rPr>
              <a:t>                                                                           نام گذاری حروف</a:t>
            </a:r>
            <a:br>
              <a:rPr lang="fa-IR" sz="1800" dirty="0">
                <a:solidFill>
                  <a:schemeClr val="accent2">
                    <a:lumMod val="75000"/>
                  </a:schemeClr>
                </a:solidFill>
                <a:cs typeface="B Titr" pitchFamily="2" charset="-78"/>
              </a:rPr>
            </a:br>
            <a:r>
              <a:rPr lang="fa-IR" sz="1800" b="1" dirty="0">
                <a:solidFill>
                  <a:schemeClr val="accent2">
                    <a:lumMod val="75000"/>
                  </a:schemeClr>
                </a:solidFill>
                <a:cs typeface="B Nazanin" pitchFamily="2" charset="-78"/>
              </a:rPr>
              <a:t>حروف برای ورود  باید خودشان را معرفی می کرند. اما آنها که اسمی نداشتند!</a:t>
            </a:r>
            <a:br>
              <a:rPr lang="fa-IR" sz="1800" b="1" dirty="0">
                <a:solidFill>
                  <a:schemeClr val="accent2">
                    <a:lumMod val="75000"/>
                  </a:schemeClr>
                </a:solidFill>
                <a:cs typeface="B Nazanin" pitchFamily="2" charset="-78"/>
              </a:rPr>
            </a:br>
            <a:r>
              <a:rPr lang="fa-IR" sz="1800" b="1" dirty="0">
                <a:solidFill>
                  <a:schemeClr val="accent2">
                    <a:lumMod val="75000"/>
                  </a:schemeClr>
                </a:solidFill>
                <a:cs typeface="B Nazanin" pitchFamily="2" charset="-78"/>
              </a:rPr>
              <a:t> پس هر کدام از حروف اسمی برای خودشان انتخاب کردند و خودشان را به  یکدیگر معرفی کردند . </a:t>
            </a:r>
            <a:br>
              <a:rPr lang="fa-IR" sz="1800" b="1" dirty="0">
                <a:solidFill>
                  <a:schemeClr val="accent2">
                    <a:lumMod val="75000"/>
                  </a:schemeClr>
                </a:solidFill>
                <a:cs typeface="B Nazanin" pitchFamily="2" charset="-78"/>
              </a:rPr>
            </a:br>
            <a:r>
              <a:rPr lang="fa-IR" sz="1800" b="1" dirty="0">
                <a:solidFill>
                  <a:schemeClr val="accent2">
                    <a:lumMod val="75000"/>
                  </a:schemeClr>
                </a:solidFill>
                <a:cs typeface="B Nazanin" pitchFamily="2" charset="-78"/>
              </a:rPr>
              <a:t>اسامی حروف عبارت بود از : </a:t>
            </a:r>
            <a:br>
              <a:rPr lang="fa-IR" sz="1800" b="1" dirty="0">
                <a:solidFill>
                  <a:schemeClr val="accent2">
                    <a:lumMod val="75000"/>
                  </a:schemeClr>
                </a:solidFill>
                <a:cs typeface="B Nazanin" pitchFamily="2" charset="-78"/>
              </a:rPr>
            </a:br>
            <a:endParaRPr lang="fa-IR" sz="1800" b="1" dirty="0">
              <a:solidFill>
                <a:schemeClr val="accent2">
                  <a:lumMod val="75000"/>
                </a:schemeClr>
              </a:solidFill>
              <a:cs typeface="B Nazanin" pitchFamily="2" charset="-78"/>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76962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427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circle(in)">
                                      <p:cBhvr>
                                        <p:cTn id="14"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r="-3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86800" cy="5486400"/>
          </a:xfrm>
        </p:spPr>
        <p:txBody>
          <a:bodyPr>
            <a:noAutofit/>
          </a:bodyPr>
          <a:lstStyle/>
          <a:p>
            <a:pPr marL="0" indent="0">
              <a:lnSpc>
                <a:spcPct val="150000"/>
              </a:lnSpc>
              <a:buNone/>
            </a:pPr>
            <a:r>
              <a:rPr lang="fa-IR" sz="1800" b="1" dirty="0">
                <a:solidFill>
                  <a:schemeClr val="tx2"/>
                </a:solidFill>
                <a:cs typeface="B Nazanin" pitchFamily="2" charset="-78"/>
              </a:rPr>
              <a:t>حروف بعد از معرفی خودشان گفتند : برای اینکه  سرزمین¬مان نظم و انضباط داشته باشد باید یک فرد شایسته را برای وضع قوانین انتخاب کنیم . بعد از مشورت و رأی گیری حرف «</a:t>
            </a:r>
            <a:r>
              <a:rPr lang="fa-IR" sz="1800" b="1" dirty="0">
                <a:solidFill>
                  <a:srgbClr val="FF0000"/>
                </a:solidFill>
                <a:cs typeface="B Titr" pitchFamily="2" charset="-78"/>
              </a:rPr>
              <a:t> ط </a:t>
            </a:r>
            <a:r>
              <a:rPr lang="fa-IR" sz="1800" b="1" dirty="0">
                <a:solidFill>
                  <a:schemeClr val="tx2"/>
                </a:solidFill>
                <a:cs typeface="B Nazanin" pitchFamily="2" charset="-78"/>
              </a:rPr>
              <a:t>»                                                       که از همه قوی تر و درشت تر بود را به عنوان پادشاه انتخاب کردند. </a:t>
            </a:r>
          </a:p>
          <a:p>
            <a:pPr marL="0" indent="0">
              <a:lnSpc>
                <a:spcPct val="150000"/>
              </a:lnSpc>
              <a:buNone/>
            </a:pPr>
            <a:endParaRPr lang="fa-IR" sz="1800" b="1" dirty="0">
              <a:solidFill>
                <a:schemeClr val="tx2"/>
              </a:solidFill>
              <a:cs typeface="B Nazanin" pitchFamily="2" charset="-78"/>
            </a:endParaRPr>
          </a:p>
          <a:p>
            <a:pPr marL="0" indent="0">
              <a:lnSpc>
                <a:spcPct val="150000"/>
              </a:lnSpc>
              <a:buNone/>
            </a:pPr>
            <a:r>
              <a:rPr lang="fa-IR" sz="1800" b="1" dirty="0">
                <a:solidFill>
                  <a:schemeClr val="tx2"/>
                </a:solidFill>
                <a:cs typeface="B Nazanin" pitchFamily="2" charset="-78"/>
              </a:rPr>
              <a:t>و پادشاه از بین حروف الفبا شش حرف دیگر که تپل مپل و قوی بودند یعنی درشت و پرحجم بودند را به عنوان مشاورین خود انتخاب کرد که در صورت نیاز با آنان مشورت کند. </a:t>
            </a:r>
          </a:p>
          <a:p>
            <a:pPr marL="0" indent="0">
              <a:lnSpc>
                <a:spcPct val="150000"/>
              </a:lnSpc>
              <a:buNone/>
            </a:pPr>
            <a:r>
              <a:rPr lang="fa-IR" sz="1800" b="1" dirty="0">
                <a:solidFill>
                  <a:schemeClr val="tx2"/>
                </a:solidFill>
                <a:cs typeface="B Nazanin" pitchFamily="2" charset="-78"/>
              </a:rPr>
              <a:t>بچه‌های گلم دو حرف « لام » و « راء »</a:t>
            </a:r>
          </a:p>
          <a:p>
            <a:pPr marL="0" indent="0">
              <a:lnSpc>
                <a:spcPct val="150000"/>
              </a:lnSpc>
              <a:buNone/>
            </a:pPr>
            <a:r>
              <a:rPr lang="fa-IR" sz="1800" b="1" dirty="0">
                <a:solidFill>
                  <a:schemeClr val="tx2"/>
                </a:solidFill>
                <a:cs typeface="B Nazanin" pitchFamily="2" charset="-78"/>
              </a:rPr>
              <a:t> هم خیلی دوست داشتند که جزو مشاورین پادشاه باشند؛</a:t>
            </a:r>
          </a:p>
          <a:p>
            <a:pPr marL="0" indent="0">
              <a:lnSpc>
                <a:spcPct val="150000"/>
              </a:lnSpc>
              <a:buNone/>
            </a:pPr>
            <a:r>
              <a:rPr lang="fa-IR" sz="1800" b="1" dirty="0">
                <a:solidFill>
                  <a:schemeClr val="tx2"/>
                </a:solidFill>
                <a:cs typeface="B Nazanin" pitchFamily="2" charset="-78"/>
              </a:rPr>
              <a:t> اما پادشاه قبول نکرد و گفت:</a:t>
            </a:r>
          </a:p>
          <a:p>
            <a:pPr marL="0" indent="0">
              <a:lnSpc>
                <a:spcPct val="150000"/>
              </a:lnSpc>
              <a:buNone/>
            </a:pPr>
            <a:r>
              <a:rPr lang="fa-IR" sz="1800" b="1" dirty="0">
                <a:solidFill>
                  <a:schemeClr val="tx2"/>
                </a:solidFill>
                <a:cs typeface="B Nazanin" pitchFamily="2" charset="-78"/>
              </a:rPr>
              <a:t>درست است که شما گاهی اوقات درشت و پرحجم می‌شوید</a:t>
            </a:r>
          </a:p>
          <a:p>
            <a:pPr marL="0" indent="0">
              <a:lnSpc>
                <a:spcPct val="150000"/>
              </a:lnSpc>
              <a:buNone/>
            </a:pPr>
            <a:r>
              <a:rPr lang="fa-IR" sz="1800" b="1" dirty="0">
                <a:solidFill>
                  <a:schemeClr val="tx2"/>
                </a:solidFill>
                <a:cs typeface="B Nazanin" pitchFamily="2" charset="-78"/>
              </a:rPr>
              <a:t>اما مثل ما نیستید و نمی‌توانید در جمع ما باشید؛</a:t>
            </a:r>
          </a:p>
          <a:p>
            <a:pPr marL="0" indent="0">
              <a:lnSpc>
                <a:spcPct val="150000"/>
              </a:lnSpc>
              <a:buNone/>
            </a:pPr>
            <a:r>
              <a:rPr lang="fa-IR" sz="1800" b="1" dirty="0">
                <a:solidFill>
                  <a:schemeClr val="tx2"/>
                </a:solidFill>
                <a:cs typeface="B Nazanin" pitchFamily="2" charset="-78"/>
              </a:rPr>
              <a:t> هر جا که نیاز بود به شما اطلاع می‌دهم که بیایید.</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29" y="-533400"/>
            <a:ext cx="8610600" cy="225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19835"/>
            <a:ext cx="248007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7400" y="3830616"/>
            <a:ext cx="533399" cy="56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4870842"/>
            <a:ext cx="1474763" cy="98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1372" y="4051316"/>
            <a:ext cx="609600" cy="47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4099" y="5715000"/>
            <a:ext cx="1011020" cy="53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5982371"/>
            <a:ext cx="747409" cy="76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8"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00009" y="4870842"/>
            <a:ext cx="1219200" cy="591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0"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0" y="4286608"/>
            <a:ext cx="838200" cy="59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676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arn(inVertical)">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fade">
                                      <p:cBhvr>
                                        <p:cTn id="12" dur="1000"/>
                                        <p:tgtEl>
                                          <p:spTgt spid="17413"/>
                                        </p:tgtEl>
                                      </p:cBhvr>
                                    </p:animEffect>
                                    <p:anim calcmode="lin" valueType="num">
                                      <p:cBhvr>
                                        <p:cTn id="13" dur="1000" fill="hold"/>
                                        <p:tgtEl>
                                          <p:spTgt spid="17413"/>
                                        </p:tgtEl>
                                        <p:attrNameLst>
                                          <p:attrName>ppt_x</p:attrName>
                                        </p:attrNameLst>
                                      </p:cBhvr>
                                      <p:tavLst>
                                        <p:tav tm="0">
                                          <p:val>
                                            <p:strVal val="#ppt_x"/>
                                          </p:val>
                                        </p:tav>
                                        <p:tav tm="100000">
                                          <p:val>
                                            <p:strVal val="#ppt_x"/>
                                          </p:val>
                                        </p:tav>
                                      </p:tavLst>
                                    </p:anim>
                                    <p:anim calcmode="lin" valueType="num">
                                      <p:cBhvr>
                                        <p:cTn id="14" dur="1000" fill="hold"/>
                                        <p:tgtEl>
                                          <p:spTgt spid="174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4"/>
                                        </p:tgtEl>
                                        <p:attrNameLst>
                                          <p:attrName>style.visibility</p:attrName>
                                        </p:attrNameLst>
                                      </p:cBhvr>
                                      <p:to>
                                        <p:strVal val="visible"/>
                                      </p:to>
                                    </p:set>
                                    <p:anim calcmode="lin" valueType="num">
                                      <p:cBhvr additive="base">
                                        <p:cTn id="19" dur="500" fill="hold"/>
                                        <p:tgtEl>
                                          <p:spTgt spid="17414"/>
                                        </p:tgtEl>
                                        <p:attrNameLst>
                                          <p:attrName>ppt_x</p:attrName>
                                        </p:attrNameLst>
                                      </p:cBhvr>
                                      <p:tavLst>
                                        <p:tav tm="0">
                                          <p:val>
                                            <p:strVal val="#ppt_x"/>
                                          </p:val>
                                        </p:tav>
                                        <p:tav tm="100000">
                                          <p:val>
                                            <p:strVal val="#ppt_x"/>
                                          </p:val>
                                        </p:tav>
                                      </p:tavLst>
                                    </p:anim>
                                    <p:anim calcmode="lin" valueType="num">
                                      <p:cBhvr additive="base">
                                        <p:cTn id="20"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7"/>
                                        </p:tgtEl>
                                        <p:attrNameLst>
                                          <p:attrName>style.visibility</p:attrName>
                                        </p:attrNameLst>
                                      </p:cBhvr>
                                      <p:to>
                                        <p:strVal val="visible"/>
                                      </p:to>
                                    </p:set>
                                    <p:anim calcmode="lin" valueType="num">
                                      <p:cBhvr additive="base">
                                        <p:cTn id="25" dur="500" fill="hold"/>
                                        <p:tgtEl>
                                          <p:spTgt spid="17417"/>
                                        </p:tgtEl>
                                        <p:attrNameLst>
                                          <p:attrName>ppt_x</p:attrName>
                                        </p:attrNameLst>
                                      </p:cBhvr>
                                      <p:tavLst>
                                        <p:tav tm="0">
                                          <p:val>
                                            <p:strVal val="#ppt_x"/>
                                          </p:val>
                                        </p:tav>
                                        <p:tav tm="100000">
                                          <p:val>
                                            <p:strVal val="#ppt_x"/>
                                          </p:val>
                                        </p:tav>
                                      </p:tavLst>
                                    </p:anim>
                                    <p:anim calcmode="lin" valueType="num">
                                      <p:cBhvr additive="base">
                                        <p:cTn id="26"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15"/>
                                        </p:tgtEl>
                                        <p:attrNameLst>
                                          <p:attrName>style.visibility</p:attrName>
                                        </p:attrNameLst>
                                      </p:cBhvr>
                                      <p:to>
                                        <p:strVal val="visible"/>
                                      </p:to>
                                    </p:set>
                                    <p:anim calcmode="lin" valueType="num">
                                      <p:cBhvr additive="base">
                                        <p:cTn id="31" dur="500" fill="hold"/>
                                        <p:tgtEl>
                                          <p:spTgt spid="17415"/>
                                        </p:tgtEl>
                                        <p:attrNameLst>
                                          <p:attrName>ppt_x</p:attrName>
                                        </p:attrNameLst>
                                      </p:cBhvr>
                                      <p:tavLst>
                                        <p:tav tm="0">
                                          <p:val>
                                            <p:strVal val="#ppt_x"/>
                                          </p:val>
                                        </p:tav>
                                        <p:tav tm="100000">
                                          <p:val>
                                            <p:strVal val="#ppt_x"/>
                                          </p:val>
                                        </p:tav>
                                      </p:tavLst>
                                    </p:anim>
                                    <p:anim calcmode="lin" valueType="num">
                                      <p:cBhvr additive="base">
                                        <p:cTn id="32"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418"/>
                                        </p:tgtEl>
                                        <p:attrNameLst>
                                          <p:attrName>style.visibility</p:attrName>
                                        </p:attrNameLst>
                                      </p:cBhvr>
                                      <p:to>
                                        <p:strVal val="visible"/>
                                      </p:to>
                                    </p:set>
                                    <p:anim calcmode="lin" valueType="num">
                                      <p:cBhvr additive="base">
                                        <p:cTn id="37" dur="500" fill="hold"/>
                                        <p:tgtEl>
                                          <p:spTgt spid="17418"/>
                                        </p:tgtEl>
                                        <p:attrNameLst>
                                          <p:attrName>ppt_x</p:attrName>
                                        </p:attrNameLst>
                                      </p:cBhvr>
                                      <p:tavLst>
                                        <p:tav tm="0">
                                          <p:val>
                                            <p:strVal val="#ppt_x"/>
                                          </p:val>
                                        </p:tav>
                                        <p:tav tm="100000">
                                          <p:val>
                                            <p:strVal val="#ppt_x"/>
                                          </p:val>
                                        </p:tav>
                                      </p:tavLst>
                                    </p:anim>
                                    <p:anim calcmode="lin" valueType="num">
                                      <p:cBhvr additive="base">
                                        <p:cTn id="38"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412"/>
                                        </p:tgtEl>
                                        <p:attrNameLst>
                                          <p:attrName>style.visibility</p:attrName>
                                        </p:attrNameLst>
                                      </p:cBhvr>
                                      <p:to>
                                        <p:strVal val="visible"/>
                                      </p:to>
                                    </p:set>
                                    <p:anim calcmode="lin" valueType="num">
                                      <p:cBhvr additive="base">
                                        <p:cTn id="43" dur="500" fill="hold"/>
                                        <p:tgtEl>
                                          <p:spTgt spid="17412"/>
                                        </p:tgtEl>
                                        <p:attrNameLst>
                                          <p:attrName>ppt_x</p:attrName>
                                        </p:attrNameLst>
                                      </p:cBhvr>
                                      <p:tavLst>
                                        <p:tav tm="0">
                                          <p:val>
                                            <p:strVal val="#ppt_x"/>
                                          </p:val>
                                        </p:tav>
                                        <p:tav tm="100000">
                                          <p:val>
                                            <p:strVal val="#ppt_x"/>
                                          </p:val>
                                        </p:tav>
                                      </p:tavLst>
                                    </p:anim>
                                    <p:anim calcmode="lin" valueType="num">
                                      <p:cBhvr additive="base">
                                        <p:cTn id="44"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1800" dirty="0">
                <a:solidFill>
                  <a:srgbClr val="FF0000"/>
                </a:solidFill>
                <a:cs typeface="B Titr" pitchFamily="2" charset="-78"/>
              </a:rPr>
              <a:t>توجه : دو حرف « لام » و « راء » گاهی شبیه حروف درشت تلفظ می¬شوند.</a:t>
            </a:r>
          </a:p>
        </p:txBody>
      </p:sp>
      <p:sp>
        <p:nvSpPr>
          <p:cNvPr id="3" name="Content Placeholder 2"/>
          <p:cNvSpPr>
            <a:spLocks noGrp="1"/>
          </p:cNvSpPr>
          <p:nvPr>
            <p:ph idx="1"/>
          </p:nvPr>
        </p:nvSpPr>
        <p:spPr>
          <a:xfrm>
            <a:off x="457200" y="1371600"/>
            <a:ext cx="8229600" cy="4910137"/>
          </a:xfrm>
          <a:ln>
            <a:solidFill>
              <a:schemeClr val="accent2">
                <a:lumMod val="75000"/>
              </a:schemeClr>
            </a:solidFill>
          </a:ln>
        </p:spPr>
        <p:txBody>
          <a:bodyPr>
            <a:normAutofit/>
          </a:bodyPr>
          <a:lstStyle/>
          <a:p>
            <a:pPr marL="0" indent="0" algn="ctr">
              <a:buNone/>
            </a:pPr>
            <a:r>
              <a:rPr lang="fa-IR" sz="1800" b="1" dirty="0">
                <a:solidFill>
                  <a:schemeClr val="accent1">
                    <a:lumMod val="50000"/>
                  </a:schemeClr>
                </a:solidFill>
                <a:cs typeface="B Nazanin" pitchFamily="2" charset="-78"/>
              </a:rPr>
              <a:t>پادشاه و مشاورینش که هفت نفر از افراد درشت و قوی هیکل بودند ؛ اینگونه خود را معرفی کردند:</a:t>
            </a:r>
          </a:p>
          <a:p>
            <a:pPr marL="0" indent="0">
              <a:buNone/>
            </a:pPr>
            <a:endParaRPr lang="fa-IR" sz="1800" b="1" dirty="0">
              <a:solidFill>
                <a:schemeClr val="accent1">
                  <a:lumMod val="50000"/>
                </a:schemeClr>
              </a:solidFill>
              <a:cs typeface="B Nazanin" pitchFamily="2" charset="-78"/>
            </a:endParaRPr>
          </a:p>
          <a:p>
            <a:pPr marL="0" indent="0" algn="ctr">
              <a:buNone/>
            </a:pPr>
            <a:r>
              <a:rPr lang="fa-IR" sz="2800" b="1" dirty="0">
                <a:solidFill>
                  <a:schemeClr val="accent1">
                    <a:lumMod val="50000"/>
                  </a:schemeClr>
                </a:solidFill>
                <a:cs typeface="B Nazanin" pitchFamily="2" charset="-78"/>
              </a:rPr>
              <a:t>خ ، ص ، ض ، ط ، ظ ، غ ، ق</a:t>
            </a:r>
          </a:p>
          <a:p>
            <a:pPr marL="0" indent="0" algn="ctr">
              <a:buNone/>
            </a:pPr>
            <a:endParaRPr lang="fa-IR" sz="1800" b="1" dirty="0">
              <a:solidFill>
                <a:schemeClr val="accent1">
                  <a:lumMod val="50000"/>
                </a:schemeClr>
              </a:solidFill>
              <a:cs typeface="B Nazanin" pitchFamily="2" charset="-78"/>
            </a:endParaRPr>
          </a:p>
          <a:p>
            <a:pPr marL="0" indent="0" algn="ctr">
              <a:buNone/>
            </a:pPr>
            <a:endParaRPr lang="fa-IR" sz="1800" b="1" dirty="0">
              <a:solidFill>
                <a:schemeClr val="accent1">
                  <a:lumMod val="50000"/>
                </a:schemeClr>
              </a:solidFill>
              <a:cs typeface="B Nazanin" pitchFamily="2" charset="-78"/>
            </a:endParaRPr>
          </a:p>
          <a:p>
            <a:pPr marL="0" indent="0" algn="ctr">
              <a:buNone/>
            </a:pPr>
            <a:endParaRPr lang="fa-IR" sz="1800" b="1" dirty="0">
              <a:solidFill>
                <a:schemeClr val="accent1">
                  <a:lumMod val="50000"/>
                </a:schemeClr>
              </a:solidFill>
              <a:cs typeface="B Nazanin" pitchFamily="2" charset="-78"/>
            </a:endParaRPr>
          </a:p>
          <a:p>
            <a:pPr marL="0" indent="0" algn="ctr">
              <a:buNone/>
            </a:pPr>
            <a:endParaRPr lang="fa-IR" sz="1800" b="1" dirty="0">
              <a:solidFill>
                <a:schemeClr val="accent1">
                  <a:lumMod val="50000"/>
                </a:schemeClr>
              </a:solidFill>
              <a:cs typeface="B Nazanin" pitchFamily="2" charset="-78"/>
            </a:endParaRPr>
          </a:p>
          <a:p>
            <a:pPr marL="0" indent="0" algn="ctr">
              <a:buNone/>
            </a:pPr>
            <a:r>
              <a:rPr lang="fa-IR" sz="1800" b="1" dirty="0">
                <a:solidFill>
                  <a:schemeClr val="accent1">
                    <a:lumMod val="50000"/>
                  </a:schemeClr>
                </a:solidFill>
                <a:cs typeface="B Nazanin" pitchFamily="2" charset="-78"/>
              </a:rPr>
              <a:t>مابقی حروف که بیست و یک حرف بودند نازک و کم حجم تلفظ می¬شوند عبارتند از :</a:t>
            </a:r>
          </a:p>
        </p:txBody>
      </p:sp>
      <p:sp>
        <p:nvSpPr>
          <p:cNvPr id="4" name="Flowchart: Punched Tape 3"/>
          <p:cNvSpPr/>
          <p:nvPr/>
        </p:nvSpPr>
        <p:spPr>
          <a:xfrm>
            <a:off x="2438400" y="2438400"/>
            <a:ext cx="5257800" cy="990600"/>
          </a:xfrm>
          <a:prstGeom prst="flowChartPunchedTape">
            <a:avLst/>
          </a:prstGeom>
          <a:solidFill>
            <a:schemeClr val="accent6">
              <a:lumMod val="60000"/>
              <a:lumOff val="40000"/>
            </a:schemeClr>
          </a:solidFill>
          <a:ln>
            <a:solidFill>
              <a:schemeClr val="accent6">
                <a:lumMod val="50000"/>
              </a:schemeClr>
            </a:solidFill>
          </a:ln>
          <a:scene3d>
            <a:camera prst="perspectiveAbove"/>
            <a:lightRig rig="threePt" dir="t"/>
          </a:scene3d>
        </p:spPr>
        <p:style>
          <a:lnRef idx="1">
            <a:schemeClr val="accent6"/>
          </a:lnRef>
          <a:fillRef idx="2">
            <a:schemeClr val="accent6"/>
          </a:fillRef>
          <a:effectRef idx="1">
            <a:schemeClr val="accent6"/>
          </a:effectRef>
          <a:fontRef idx="minor">
            <a:schemeClr val="dk1"/>
          </a:fontRef>
        </p:style>
        <p:txBody>
          <a:bodyPr rtlCol="1" anchor="ctr">
            <a:sp3d extrusionH="57150">
              <a:bevelT w="57150" h="38100" prst="hardEdge"/>
            </a:sp3d>
          </a:bodyPr>
          <a:lstStyle/>
          <a:p>
            <a:pPr algn="ctr"/>
            <a:r>
              <a:rPr lang="fa-IR" dirty="0">
                <a:effectLst>
                  <a:glow rad="139700">
                    <a:schemeClr val="accent6">
                      <a:satMod val="175000"/>
                      <a:alpha val="40000"/>
                    </a:schemeClr>
                  </a:glow>
                </a:effectLst>
              </a:rPr>
              <a:t>خا،  صاد،  ضاد،  طا،  ظا،  غین،  قاف</a:t>
            </a: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572000"/>
            <a:ext cx="7696200" cy="164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843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219"/>
                                        </p:tgtEl>
                                        <p:attrNameLst>
                                          <p:attrName>style.visibility</p:attrName>
                                        </p:attrNameLst>
                                      </p:cBhvr>
                                      <p:to>
                                        <p:strVal val="visible"/>
                                      </p:to>
                                    </p:set>
                                    <p:animEffect transition="in" filter="fade">
                                      <p:cBhvr>
                                        <p:cTn id="40" dur="1000"/>
                                        <p:tgtEl>
                                          <p:spTgt spid="9219"/>
                                        </p:tgtEl>
                                      </p:cBhvr>
                                    </p:animEffect>
                                    <p:anim calcmode="lin" valueType="num">
                                      <p:cBhvr>
                                        <p:cTn id="41" dur="1000" fill="hold"/>
                                        <p:tgtEl>
                                          <p:spTgt spid="9219"/>
                                        </p:tgtEl>
                                        <p:attrNameLst>
                                          <p:attrName>ppt_x</p:attrName>
                                        </p:attrNameLst>
                                      </p:cBhvr>
                                      <p:tavLst>
                                        <p:tav tm="0">
                                          <p:val>
                                            <p:strVal val="#ppt_x"/>
                                          </p:val>
                                        </p:tav>
                                        <p:tav tm="100000">
                                          <p:val>
                                            <p:strVal val="#ppt_x"/>
                                          </p:val>
                                        </p:tav>
                                      </p:tavLst>
                                    </p:anim>
                                    <p:anim calcmode="lin" valueType="num">
                                      <p:cBhvr>
                                        <p:cTn id="42"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BA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199"/>
            <a:ext cx="8686800" cy="3240929"/>
          </a:xfrm>
        </p:spPr>
        <p:txBody>
          <a:bodyPr>
            <a:noAutofit/>
          </a:bodyPr>
          <a:lstStyle/>
          <a:p>
            <a:pPr algn="r">
              <a:lnSpc>
                <a:spcPct val="150000"/>
              </a:lnSpc>
            </a:pPr>
            <a:r>
              <a:rPr lang="fa-IR" sz="2000" b="1" dirty="0">
                <a:solidFill>
                  <a:schemeClr val="accent2">
                    <a:lumMod val="75000"/>
                  </a:schemeClr>
                </a:solidFill>
                <a:cs typeface="B Nazanin" panose="00000400000000000000" pitchFamily="2" charset="-78"/>
              </a:rPr>
              <a:t>اما بچه‌ها جون هنوز یه مشکلی وجود داشت !!!</a:t>
            </a:r>
            <a:br>
              <a:rPr lang="fa-IR" sz="2000" b="1" dirty="0">
                <a:solidFill>
                  <a:schemeClr val="accent2">
                    <a:lumMod val="75000"/>
                  </a:schemeClr>
                </a:solidFill>
                <a:cs typeface="B Nazanin" panose="00000400000000000000" pitchFamily="2" charset="-78"/>
              </a:rPr>
            </a:br>
            <a:br>
              <a:rPr lang="fa-IR" sz="2000" b="1" dirty="0">
                <a:solidFill>
                  <a:schemeClr val="accent2">
                    <a:lumMod val="75000"/>
                  </a:schemeClr>
                </a:solidFill>
                <a:cs typeface="B Nazanin" panose="00000400000000000000" pitchFamily="2" charset="-78"/>
              </a:rPr>
            </a:br>
            <a:r>
              <a:rPr lang="fa-IR" sz="2000" b="1" dirty="0">
                <a:solidFill>
                  <a:schemeClr val="accent2">
                    <a:lumMod val="75000"/>
                  </a:schemeClr>
                </a:solidFill>
                <a:cs typeface="B Nazanin" panose="00000400000000000000" pitchFamily="2" charset="-78"/>
              </a:rPr>
              <a:t>چه مشکلی؟؟؟</a:t>
            </a:r>
            <a:br>
              <a:rPr lang="fa-IR" sz="2000" b="1" dirty="0">
                <a:solidFill>
                  <a:schemeClr val="accent2">
                    <a:lumMod val="75000"/>
                  </a:schemeClr>
                </a:solidFill>
                <a:cs typeface="B Nazanin" panose="00000400000000000000" pitchFamily="2" charset="-78"/>
              </a:rPr>
            </a:br>
            <a:r>
              <a:rPr lang="fa-IR" sz="2000" b="1" dirty="0">
                <a:solidFill>
                  <a:schemeClr val="accent2">
                    <a:lumMod val="75000"/>
                  </a:schemeClr>
                </a:solidFill>
                <a:cs typeface="B Nazanin" panose="00000400000000000000" pitchFamily="2" charset="-78"/>
              </a:rPr>
              <a:t> آن‌ها نمی‌توانستند یکدیگر را صدا بزنند ، کلمه و جمله بسازند.  </a:t>
            </a:r>
            <a:br>
              <a:rPr lang="fa-IR" sz="2000" b="1" dirty="0">
                <a:solidFill>
                  <a:schemeClr val="accent2">
                    <a:lumMod val="75000"/>
                  </a:schemeClr>
                </a:solidFill>
                <a:cs typeface="B Nazanin" panose="00000400000000000000" pitchFamily="2" charset="-78"/>
              </a:rPr>
            </a:br>
            <a:r>
              <a:rPr lang="fa-IR" sz="2000" b="1" dirty="0">
                <a:solidFill>
                  <a:schemeClr val="accent2">
                    <a:lumMod val="75000"/>
                  </a:schemeClr>
                </a:solidFill>
                <a:cs typeface="B Nazanin" panose="00000400000000000000" pitchFamily="2" charset="-78"/>
              </a:rPr>
              <a:t> چرا؟؟؟</a:t>
            </a:r>
            <a:br>
              <a:rPr lang="fa-IR" sz="2000" b="1" dirty="0">
                <a:solidFill>
                  <a:schemeClr val="accent2">
                    <a:lumMod val="75000"/>
                  </a:schemeClr>
                </a:solidFill>
                <a:cs typeface="B Nazanin" panose="00000400000000000000" pitchFamily="2" charset="-78"/>
              </a:rPr>
            </a:br>
            <a:r>
              <a:rPr lang="fa-IR" sz="2000" b="1" dirty="0">
                <a:solidFill>
                  <a:schemeClr val="accent2">
                    <a:lumMod val="75000"/>
                  </a:schemeClr>
                </a:solidFill>
                <a:cs typeface="B Nazanin" panose="00000400000000000000" pitchFamily="2" charset="-78"/>
              </a:rPr>
              <a:t>به خاطر این‌که صدا نداشتند</a:t>
            </a:r>
            <a:br>
              <a:rPr lang="fa-IR" sz="2000" b="1" dirty="0">
                <a:solidFill>
                  <a:schemeClr val="accent2">
                    <a:lumMod val="75000"/>
                  </a:schemeClr>
                </a:solidFill>
                <a:cs typeface="B Nazanin" panose="00000400000000000000" pitchFamily="2" charset="-78"/>
              </a:rPr>
            </a:br>
            <a:r>
              <a:rPr lang="fa-IR" sz="2000" b="1" dirty="0">
                <a:solidFill>
                  <a:schemeClr val="accent2">
                    <a:lumMod val="75000"/>
                  </a:schemeClr>
                </a:solidFill>
                <a:cs typeface="B Nazanin" panose="00000400000000000000" pitchFamily="2" charset="-78"/>
              </a:rPr>
              <a:t> آن‌ها نیاز به قدرت بیشتری داشتند تا بتوانند متحد شوند و قلمرو خودشان را حفظ کنند. </a:t>
            </a:r>
          </a:p>
        </p:txBody>
      </p:sp>
      <p:sp>
        <p:nvSpPr>
          <p:cNvPr id="3" name="Content Placeholder 2"/>
          <p:cNvSpPr>
            <a:spLocks noGrp="1"/>
          </p:cNvSpPr>
          <p:nvPr>
            <p:ph idx="1"/>
          </p:nvPr>
        </p:nvSpPr>
        <p:spPr>
          <a:xfrm>
            <a:off x="457200" y="3200400"/>
            <a:ext cx="8229600" cy="3505200"/>
          </a:xfrm>
        </p:spPr>
        <p:txBody>
          <a:bodyPr>
            <a:normAutofit/>
          </a:bodyPr>
          <a:lstStyle/>
          <a:p>
            <a:pPr marL="0" indent="0">
              <a:buNone/>
            </a:pPr>
            <a:r>
              <a:rPr lang="fa-IR" sz="1800" dirty="0">
                <a:solidFill>
                  <a:srgbClr val="FF0000"/>
                </a:solidFill>
                <a:cs typeface="B Titr" pitchFamily="2" charset="-78"/>
              </a:rPr>
              <a:t> </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265" y="4035356"/>
            <a:ext cx="3118956" cy="267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251" y="2130158"/>
            <a:ext cx="1021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1807" y="112059"/>
            <a:ext cx="117061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4087" y="685800"/>
            <a:ext cx="937250" cy="60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3317130"/>
            <a:ext cx="8534400" cy="461665"/>
          </a:xfrm>
          <a:prstGeom prst="rect">
            <a:avLst/>
          </a:prstGeom>
          <a:solidFill>
            <a:srgbClr val="FFC000"/>
          </a:solidFill>
          <a:effectLst>
            <a:softEdge rad="317500"/>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توجه : حروف بدون حرکت ( صدا ) تلفظ نمی¬شوند. </a:t>
            </a:r>
            <a:endParaRPr lang="fa-IR"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4038600"/>
            <a:ext cx="3352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944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ircle(in)">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circle(in)">
                                      <p:cBhvr>
                                        <p:cTn id="17" dur="20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circle(in)">
                                      <p:cBhvr>
                                        <p:cTn id="22" dur="20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3554"/>
                                        </p:tgtEl>
                                        <p:attrNameLst>
                                          <p:attrName>style.visibility</p:attrName>
                                        </p:attrNameLst>
                                      </p:cBhvr>
                                      <p:to>
                                        <p:strVal val="visible"/>
                                      </p:to>
                                    </p:set>
                                    <p:animEffect transition="in" filter="barn(inVertical)">
                                      <p:cBhvr>
                                        <p:cTn id="3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4267200" cy="971349"/>
          </a:xfrm>
        </p:spPr>
        <p:txBody>
          <a:bodyPr>
            <a:normAutofit/>
          </a:bodyPr>
          <a:lstStyle/>
          <a:p>
            <a:r>
              <a:rPr lang="fa-IR" sz="1600" b="1" dirty="0">
                <a:solidFill>
                  <a:srgbClr val="002060"/>
                </a:solidFill>
                <a:cs typeface="B Titr" pitchFamily="2" charset="-78"/>
              </a:rPr>
              <a:t>قسمت سوم</a:t>
            </a:r>
            <a:br>
              <a:rPr lang="fa-IR" sz="1600" b="1" dirty="0">
                <a:solidFill>
                  <a:srgbClr val="002060"/>
                </a:solidFill>
                <a:cs typeface="B Titr" pitchFamily="2" charset="-78"/>
              </a:rPr>
            </a:br>
            <a:r>
              <a:rPr lang="fa-IR" sz="1600" b="1" dirty="0">
                <a:solidFill>
                  <a:srgbClr val="002060"/>
                </a:solidFill>
                <a:cs typeface="B Titr" pitchFamily="2" charset="-78"/>
              </a:rPr>
              <a:t>شهرِ باز ( فتحه )</a:t>
            </a:r>
          </a:p>
        </p:txBody>
      </p:sp>
      <p:sp>
        <p:nvSpPr>
          <p:cNvPr id="3" name="Content Placeholder 2"/>
          <p:cNvSpPr>
            <a:spLocks noGrp="1"/>
          </p:cNvSpPr>
          <p:nvPr>
            <p:ph idx="1"/>
          </p:nvPr>
        </p:nvSpPr>
        <p:spPr>
          <a:xfrm>
            <a:off x="0" y="1143000"/>
            <a:ext cx="8991600" cy="5715000"/>
          </a:xfrm>
        </p:spPr>
        <p:txBody>
          <a:bodyPr>
            <a:noAutofit/>
          </a:bodyPr>
          <a:lstStyle/>
          <a:p>
            <a:pPr marL="0" indent="0" algn="just">
              <a:lnSpc>
                <a:spcPct val="150000"/>
              </a:lnSpc>
              <a:buNone/>
            </a:pPr>
            <a:r>
              <a:rPr lang="fa-IR" sz="1600" b="1" dirty="0">
                <a:solidFill>
                  <a:schemeClr val="accent2">
                    <a:lumMod val="75000"/>
                  </a:schemeClr>
                </a:solidFill>
                <a:cs typeface="B Nazanin" pitchFamily="2" charset="-78"/>
              </a:rPr>
              <a:t> قلمرو حروف الفبای عربی سه تا محله داشت که اهالی آن‌ها به‌خوبی وخوشی در کنار یکدیگر زندگی می‌کردند اما برای این‌که بتوانند یکدیگر را صدا بزنند نیاز به حرکت داشتند.</a:t>
            </a:r>
          </a:p>
          <a:p>
            <a:pPr marL="0" indent="0" algn="just">
              <a:lnSpc>
                <a:spcPct val="150000"/>
              </a:lnSpc>
              <a:buNone/>
            </a:pPr>
            <a:r>
              <a:rPr lang="fa-IR" sz="1600" b="1" dirty="0">
                <a:solidFill>
                  <a:schemeClr val="accent2">
                    <a:lumMod val="75000"/>
                  </a:schemeClr>
                </a:solidFill>
                <a:cs typeface="B Nazanin" pitchFamily="2" charset="-78"/>
              </a:rPr>
              <a:t> پادشاه، دانای شهر باز ( الف  ) را احضار کرد و به او گفت: </a:t>
            </a:r>
          </a:p>
          <a:p>
            <a:pPr marL="0" indent="0" algn="just">
              <a:lnSpc>
                <a:spcPct val="150000"/>
              </a:lnSpc>
              <a:buNone/>
            </a:pPr>
            <a:r>
              <a:rPr lang="fa-IR" sz="1600" b="1" dirty="0">
                <a:solidFill>
                  <a:schemeClr val="accent2">
                    <a:lumMod val="75000"/>
                  </a:schemeClr>
                </a:solidFill>
                <a:cs typeface="B Nazanin" pitchFamily="2" charset="-78"/>
              </a:rPr>
              <a:t>باید برای اهالی شهر باز حرکتی را انتخاب کنی؛ </a:t>
            </a:r>
          </a:p>
          <a:p>
            <a:pPr marL="0" indent="0" algn="just">
              <a:lnSpc>
                <a:spcPct val="150000"/>
              </a:lnSpc>
              <a:buNone/>
            </a:pPr>
            <a:r>
              <a:rPr lang="fa-IR" sz="1600" b="1" dirty="0">
                <a:solidFill>
                  <a:schemeClr val="accent2">
                    <a:lumMod val="75000"/>
                  </a:schemeClr>
                </a:solidFill>
                <a:cs typeface="B Nazanin" pitchFamily="2" charset="-78"/>
              </a:rPr>
              <a:t>الف دانا اطاعت کرد و از پادشاه خواست تا فردا به او مهلت دهد.</a:t>
            </a:r>
            <a:endParaRPr lang="en-US" sz="1600" b="1" dirty="0">
              <a:solidFill>
                <a:schemeClr val="accent2">
                  <a:lumMod val="75000"/>
                </a:schemeClr>
              </a:solidFill>
              <a:cs typeface="B Nazanin" pitchFamily="2" charset="-78"/>
            </a:endParaRPr>
          </a:p>
          <a:p>
            <a:pPr marL="0" indent="0" algn="just">
              <a:lnSpc>
                <a:spcPct val="150000"/>
              </a:lnSpc>
              <a:buNone/>
            </a:pPr>
            <a:r>
              <a:rPr lang="fa-IR" sz="1600" b="1" dirty="0">
                <a:solidFill>
                  <a:schemeClr val="accent2">
                    <a:lumMod val="75000"/>
                  </a:schemeClr>
                </a:solidFill>
                <a:cs typeface="B Nazanin" pitchFamily="2" charset="-78"/>
              </a:rPr>
              <a:t> الف دانا از برادر کوچک‌تر خود خواست تا در انتخاب صدا برای شهرشان به او کمک کند.</a:t>
            </a:r>
          </a:p>
          <a:p>
            <a:pPr marL="0" indent="0" algn="just">
              <a:lnSpc>
                <a:spcPct val="150000"/>
              </a:lnSpc>
              <a:buNone/>
            </a:pPr>
            <a:r>
              <a:rPr lang="fa-IR" sz="1600" b="1" dirty="0">
                <a:solidFill>
                  <a:schemeClr val="accent2">
                    <a:lumMod val="75000"/>
                  </a:schemeClr>
                </a:solidFill>
                <a:cs typeface="B Nazanin" pitchFamily="2" charset="-78"/>
              </a:rPr>
              <a:t> برادر کوچک ِالف دانا گفت: برادر جان من می‌توانم روی حروف بایستم </a:t>
            </a:r>
          </a:p>
          <a:p>
            <a:pPr marL="0" indent="0" algn="just">
              <a:lnSpc>
                <a:spcPct val="150000"/>
              </a:lnSpc>
              <a:buNone/>
            </a:pPr>
            <a:r>
              <a:rPr lang="fa-IR" sz="1600" b="1" dirty="0">
                <a:solidFill>
                  <a:schemeClr val="accent2">
                    <a:lumMod val="75000"/>
                  </a:schemeClr>
                </a:solidFill>
                <a:cs typeface="B Nazanin" pitchFamily="2" charset="-78"/>
              </a:rPr>
              <a:t> اگر اجازه بدهی برای این‌که خسته نشوم به این شکل                     روی حروف تکیه دهم ؟</a:t>
            </a:r>
          </a:p>
          <a:p>
            <a:pPr marL="0" indent="0" algn="just">
              <a:lnSpc>
                <a:spcPct val="150000"/>
              </a:lnSpc>
              <a:buNone/>
            </a:pPr>
            <a:r>
              <a:rPr lang="fa-IR" sz="1600" b="1" dirty="0">
                <a:solidFill>
                  <a:schemeClr val="accent2">
                    <a:lumMod val="75000"/>
                  </a:schemeClr>
                </a:solidFill>
                <a:cs typeface="B Nazanin" pitchFamily="2" charset="-78"/>
              </a:rPr>
              <a:t> نام خود را فتحه می گذارم چون وقتی¬که  حروف به کمک من تلفظ می شوند، هنگام تلفظ ، دهانشان یکبار گشوده می شود. </a:t>
            </a:r>
          </a:p>
          <a:p>
            <a:pPr marL="0" indent="0" algn="just">
              <a:lnSpc>
                <a:spcPct val="150000"/>
              </a:lnSpc>
              <a:buNone/>
            </a:pPr>
            <a:r>
              <a:rPr lang="fa-IR" sz="1600" b="1" dirty="0">
                <a:solidFill>
                  <a:schemeClr val="accent2">
                    <a:lumMod val="75000"/>
                  </a:schemeClr>
                </a:solidFill>
                <a:cs typeface="B Nazanin" pitchFamily="2" charset="-78"/>
              </a:rPr>
              <a:t>الف دانا از برادرش تشکر کرد و با خوشحالی به قصر پادشاه رفت و حرکت شهر خودشان را به پادشاه معرفی کرد.</a:t>
            </a:r>
          </a:p>
          <a:p>
            <a:pPr marL="0" indent="0" algn="just">
              <a:lnSpc>
                <a:spcPct val="150000"/>
              </a:lnSpc>
              <a:buNone/>
            </a:pPr>
            <a:r>
              <a:rPr lang="fa-IR" sz="1600" b="1" dirty="0">
                <a:solidFill>
                  <a:schemeClr val="accent2">
                    <a:lumMod val="75000"/>
                  </a:schemeClr>
                </a:solidFill>
                <a:cs typeface="B Nazanin" pitchFamily="2" charset="-78"/>
              </a:rPr>
              <a:t> پادشاه او را تشویق کرد و گفت از این به بعد نام فامیل کسانی که حرکت فتحه دارند را مفتوح می‌گذاریم.</a:t>
            </a:r>
          </a:p>
          <a:p>
            <a:pPr marL="0" indent="0" algn="just">
              <a:lnSpc>
                <a:spcPct val="150000"/>
              </a:lnSpc>
              <a:buNone/>
            </a:pPr>
            <a:r>
              <a:rPr lang="fa-IR" sz="1600" b="1" dirty="0">
                <a:solidFill>
                  <a:schemeClr val="accent2">
                    <a:lumMod val="75000"/>
                  </a:schemeClr>
                </a:solidFill>
                <a:cs typeface="B Nazanin" pitchFamily="2" charset="-78"/>
              </a:rPr>
              <a:t> حال به اهالی شهر بگو بیایند</a:t>
            </a:r>
          </a:p>
          <a:p>
            <a:pPr marL="0" indent="0" algn="just">
              <a:lnSpc>
                <a:spcPct val="150000"/>
              </a:lnSpc>
              <a:buNone/>
            </a:pPr>
            <a:r>
              <a:rPr lang="fa-IR" sz="1600" b="1" dirty="0">
                <a:solidFill>
                  <a:schemeClr val="accent2">
                    <a:lumMod val="75000"/>
                  </a:schemeClr>
                </a:solidFill>
                <a:cs typeface="B Nazanin" pitchFamily="2" charset="-78"/>
              </a:rPr>
              <a:t> و حرکت خود را تحویل بگیرند .</a:t>
            </a:r>
          </a:p>
          <a:p>
            <a:pPr marL="0" indent="0" algn="just">
              <a:lnSpc>
                <a:spcPct val="150000"/>
              </a:lnSpc>
              <a:buNone/>
            </a:pPr>
            <a:endParaRPr lang="fa-IR" sz="1600" b="1" dirty="0">
              <a:solidFill>
                <a:schemeClr val="accent2">
                  <a:lumMod val="75000"/>
                </a:schemeClr>
              </a:solidFill>
              <a:cs typeface="B Nazanin" pitchFamily="2" charset="-78"/>
            </a:endParaRP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56837"/>
            <a:ext cx="2438400" cy="158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1" y="5656837"/>
            <a:ext cx="1814512" cy="158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2913" y="5656837"/>
            <a:ext cx="1979466" cy="158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658471"/>
            <a:ext cx="13430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26" y="2362200"/>
            <a:ext cx="3124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9600" y="4007224"/>
            <a:ext cx="6858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726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20486"/>
                                        </p:tgtEl>
                                        <p:attrNameLst>
                                          <p:attrName>style.visibility</p:attrName>
                                        </p:attrNameLst>
                                      </p:cBhvr>
                                      <p:to>
                                        <p:strVal val="visible"/>
                                      </p:to>
                                    </p:set>
                                    <p:animEffect transition="in" filter="wheel(1)">
                                      <p:cBhvr>
                                        <p:cTn id="31" dur="2000"/>
                                        <p:tgtEl>
                                          <p:spTgt spid="2048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20487"/>
                                        </p:tgtEl>
                                        <p:attrNameLst>
                                          <p:attrName>style.visibility</p:attrName>
                                        </p:attrNameLst>
                                      </p:cBhvr>
                                      <p:to>
                                        <p:strVal val="visible"/>
                                      </p:to>
                                    </p:set>
                                    <p:animEffect transition="in" filter="wheel(1)">
                                      <p:cBhvr>
                                        <p:cTn id="50" dur="2000"/>
                                        <p:tgtEl>
                                          <p:spTgt spid="20487"/>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1000"/>
                                        <p:tgtEl>
                                          <p:spTgt spid="3">
                                            <p:txEl>
                                              <p:pRg st="5" end="5"/>
                                            </p:txEl>
                                          </p:spTgt>
                                        </p:tgtEl>
                                      </p:cBhvr>
                                    </p:animEffect>
                                    <p:anim calcmode="lin" valueType="num">
                                      <p:cBhvr>
                                        <p:cTn id="5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1000"/>
                                        <p:tgtEl>
                                          <p:spTgt spid="3">
                                            <p:txEl>
                                              <p:pRg st="6" end="6"/>
                                            </p:txEl>
                                          </p:spTgt>
                                        </p:tgtEl>
                                      </p:cBhvr>
                                    </p:animEffect>
                                    <p:anim calcmode="lin" valueType="num">
                                      <p:cBhvr>
                                        <p:cTn id="6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nodeType="clickEffect">
                                  <p:stCondLst>
                                    <p:cond delay="0"/>
                                  </p:stCondLst>
                                  <p:childTnLst>
                                    <p:set>
                                      <p:cBhvr>
                                        <p:cTn id="68" dur="1" fill="hold">
                                          <p:stCondLst>
                                            <p:cond delay="0"/>
                                          </p:stCondLst>
                                        </p:cTn>
                                        <p:tgtEl>
                                          <p:spTgt spid="20488"/>
                                        </p:tgtEl>
                                        <p:attrNameLst>
                                          <p:attrName>style.visibility</p:attrName>
                                        </p:attrNameLst>
                                      </p:cBhvr>
                                      <p:to>
                                        <p:strVal val="visible"/>
                                      </p:to>
                                    </p:set>
                                    <p:animEffect transition="in" filter="wheel(1)">
                                      <p:cBhvr>
                                        <p:cTn id="69" dur="2000"/>
                                        <p:tgtEl>
                                          <p:spTgt spid="20488"/>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Effect transition="in" filter="fade">
                                      <p:cBhvr>
                                        <p:cTn id="74" dur="1000"/>
                                        <p:tgtEl>
                                          <p:spTgt spid="3">
                                            <p:txEl>
                                              <p:pRg st="7" end="7"/>
                                            </p:txEl>
                                          </p:spTgt>
                                        </p:tgtEl>
                                      </p:cBhvr>
                                    </p:animEffect>
                                    <p:anim calcmode="lin" valueType="num">
                                      <p:cBhvr>
                                        <p:cTn id="7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animEffect transition="in" filter="fade">
                                      <p:cBhvr>
                                        <p:cTn id="81" dur="1000"/>
                                        <p:tgtEl>
                                          <p:spTgt spid="3">
                                            <p:txEl>
                                              <p:pRg st="8" end="8"/>
                                            </p:txEl>
                                          </p:spTgt>
                                        </p:tgtEl>
                                      </p:cBhvr>
                                    </p:animEffect>
                                    <p:anim calcmode="lin" valueType="num">
                                      <p:cBhvr>
                                        <p:cTn id="8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
                                            <p:txEl>
                                              <p:pRg st="9" end="9"/>
                                            </p:txEl>
                                          </p:spTgt>
                                        </p:tgtEl>
                                        <p:attrNameLst>
                                          <p:attrName>style.visibility</p:attrName>
                                        </p:attrNameLst>
                                      </p:cBhvr>
                                      <p:to>
                                        <p:strVal val="visible"/>
                                      </p:to>
                                    </p:set>
                                    <p:animEffect transition="in" filter="fade">
                                      <p:cBhvr>
                                        <p:cTn id="86" dur="1000"/>
                                        <p:tgtEl>
                                          <p:spTgt spid="3">
                                            <p:txEl>
                                              <p:pRg st="9" end="9"/>
                                            </p:txEl>
                                          </p:spTgt>
                                        </p:tgtEl>
                                      </p:cBhvr>
                                    </p:animEffect>
                                    <p:anim calcmode="lin" valueType="num">
                                      <p:cBhvr>
                                        <p:cTn id="8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3">
                                            <p:txEl>
                                              <p:pRg st="10" end="10"/>
                                            </p:txEl>
                                          </p:spTgt>
                                        </p:tgtEl>
                                        <p:attrNameLst>
                                          <p:attrName>style.visibility</p:attrName>
                                        </p:attrNameLst>
                                      </p:cBhvr>
                                      <p:to>
                                        <p:strVal val="visible"/>
                                      </p:to>
                                    </p:set>
                                    <p:animEffect transition="in" filter="fade">
                                      <p:cBhvr>
                                        <p:cTn id="93" dur="1000"/>
                                        <p:tgtEl>
                                          <p:spTgt spid="3">
                                            <p:txEl>
                                              <p:pRg st="10" end="10"/>
                                            </p:txEl>
                                          </p:spTgt>
                                        </p:tgtEl>
                                      </p:cBhvr>
                                    </p:animEffect>
                                    <p:anim calcmode="lin" valueType="num">
                                      <p:cBhvr>
                                        <p:cTn id="9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3">
                                            <p:txEl>
                                              <p:pRg st="11" end="11"/>
                                            </p:txEl>
                                          </p:spTgt>
                                        </p:tgtEl>
                                        <p:attrNameLst>
                                          <p:attrName>style.visibility</p:attrName>
                                        </p:attrNameLst>
                                      </p:cBhvr>
                                      <p:to>
                                        <p:strVal val="visible"/>
                                      </p:to>
                                    </p:set>
                                    <p:animEffect transition="in" filter="fade">
                                      <p:cBhvr>
                                        <p:cTn id="98" dur="1000"/>
                                        <p:tgtEl>
                                          <p:spTgt spid="3">
                                            <p:txEl>
                                              <p:pRg st="11" end="11"/>
                                            </p:txEl>
                                          </p:spTgt>
                                        </p:tgtEl>
                                      </p:cBhvr>
                                    </p:animEffect>
                                    <p:anim calcmode="lin" valueType="num">
                                      <p:cBhvr>
                                        <p:cTn id="9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0483"/>
                                        </p:tgtEl>
                                        <p:attrNameLst>
                                          <p:attrName>style.visibility</p:attrName>
                                        </p:attrNameLst>
                                      </p:cBhvr>
                                      <p:to>
                                        <p:strVal val="visible"/>
                                      </p:to>
                                    </p:set>
                                    <p:animEffect transition="in" filter="fade">
                                      <p:cBhvr>
                                        <p:cTn id="105" dur="500"/>
                                        <p:tgtEl>
                                          <p:spTgt spid="2048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20484"/>
                                        </p:tgtEl>
                                        <p:attrNameLst>
                                          <p:attrName>style.visibility</p:attrName>
                                        </p:attrNameLst>
                                      </p:cBhvr>
                                      <p:to>
                                        <p:strVal val="visible"/>
                                      </p:to>
                                    </p:set>
                                    <p:animEffect transition="in" filter="fade">
                                      <p:cBhvr>
                                        <p:cTn id="110" dur="500"/>
                                        <p:tgtEl>
                                          <p:spTgt spid="2048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20485"/>
                                        </p:tgtEl>
                                        <p:attrNameLst>
                                          <p:attrName>style.visibility</p:attrName>
                                        </p:attrNameLst>
                                      </p:cBhvr>
                                      <p:to>
                                        <p:strVal val="visible"/>
                                      </p:to>
                                    </p:set>
                                    <p:animEffect transition="in" filter="fade">
                                      <p:cBhvr>
                                        <p:cTn id="115"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r"/>
            <a:r>
              <a:rPr lang="fa-IR" sz="1800" b="1" dirty="0">
                <a:solidFill>
                  <a:schemeClr val="accent2">
                    <a:lumMod val="75000"/>
                  </a:schemeClr>
                </a:solidFill>
                <a:cs typeface="B Nazanin" pitchFamily="2" charset="-78"/>
              </a:rPr>
              <a:t>حروف الفبا یکی پس از دیگری آمدند و حرکت فتحه کوتاه روی آن‌ها قرار گرفت مانند این حروف :</a:t>
            </a:r>
          </a:p>
        </p:txBody>
      </p:sp>
      <p:pic>
        <p:nvPicPr>
          <p:cNvPr id="1843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3341" y="1447800"/>
            <a:ext cx="7010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88141" y="5562600"/>
            <a:ext cx="6400800" cy="369332"/>
          </a:xfrm>
          <a:prstGeom prst="rect">
            <a:avLst/>
          </a:prstGeom>
          <a:solidFill>
            <a:srgbClr val="FFC000"/>
          </a:solidFill>
          <a:effectLst>
            <a:softEdge rad="127000"/>
          </a:effectLst>
        </p:spPr>
        <p:txBody>
          <a:bodyPr wrap="square">
            <a:spAutoFit/>
          </a:bodyPr>
          <a:lstStyle/>
          <a:p>
            <a:r>
              <a:rPr lang="fa-IR" dirty="0">
                <a:solidFill>
                  <a:srgbClr val="FF0000"/>
                </a:solidFill>
                <a:cs typeface="B Titr" pitchFamily="2" charset="-78"/>
              </a:rPr>
              <a:t>توجه: حروفی که دارای فتحه کوتاه هستند باید کوتاه و بدون کشش تلفظ شوند</a:t>
            </a:r>
            <a:r>
              <a:rPr lang="fa-IR" sz="1400" dirty="0">
                <a:solidFill>
                  <a:srgbClr val="FF0000"/>
                </a:solidFill>
                <a:cs typeface="B Titr" pitchFamily="2" charset="-78"/>
              </a:rPr>
              <a:t>.</a:t>
            </a:r>
            <a:endParaRPr lang="fa-IR" dirty="0">
              <a:solidFill>
                <a:srgbClr val="FF0000"/>
              </a:solidFill>
              <a:cs typeface="B Titr" pitchFamily="2" charset="-78"/>
            </a:endParaRPr>
          </a:p>
        </p:txBody>
      </p:sp>
    </p:spTree>
    <p:extLst>
      <p:ext uri="{BB962C8B-B14F-4D97-AF65-F5344CB8AC3E}">
        <p14:creationId xmlns:p14="http://schemas.microsoft.com/office/powerpoint/2010/main" val="2451569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436"/>
                                        </p:tgtEl>
                                        <p:attrNameLst>
                                          <p:attrName>style.visibility</p:attrName>
                                        </p:attrNameLst>
                                      </p:cBhvr>
                                      <p:to>
                                        <p:strVal val="visible"/>
                                      </p:to>
                                    </p:set>
                                    <p:animEffect transition="in" filter="barn(inVertical)">
                                      <p:cBhvr>
                                        <p:cTn id="14" dur="500"/>
                                        <p:tgtEl>
                                          <p:spTgt spid="1843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4800000" scaled="0"/>
        </a:gradFill>
        <a:effectLst/>
      </p:bgPr>
    </p:bg>
    <p:spTree>
      <p:nvGrpSpPr>
        <p:cNvPr id="1" name=""/>
        <p:cNvGrpSpPr/>
        <p:nvPr/>
      </p:nvGrpSpPr>
      <p:grpSpPr>
        <a:xfrm>
          <a:off x="0" y="0"/>
          <a:ext cx="0" cy="0"/>
          <a:chOff x="0" y="0"/>
          <a:chExt cx="0" cy="0"/>
        </a:xfrm>
      </p:grpSpPr>
      <p:sp>
        <p:nvSpPr>
          <p:cNvPr id="6" name="Rectangle 5"/>
          <p:cNvSpPr/>
          <p:nvPr/>
        </p:nvSpPr>
        <p:spPr>
          <a:xfrm>
            <a:off x="1066800" y="2590800"/>
            <a:ext cx="8991600" cy="1862048"/>
          </a:xfrm>
          <a:prstGeom prst="rect">
            <a:avLst/>
          </a:prstGeom>
          <a:solidFill>
            <a:schemeClr val="accent3">
              <a:lumMod val="40000"/>
              <a:lumOff val="60000"/>
            </a:schemeClr>
          </a:solidFill>
          <a:ln>
            <a:noFill/>
          </a:ln>
          <a:effectLst>
            <a:glow rad="228600">
              <a:schemeClr val="accent3">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11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Davat" pitchFamily="2" charset="-78"/>
              </a:rPr>
              <a:t>شهرهای پرماجرا</a:t>
            </a:r>
            <a:endParaRPr lang="fa-IR" sz="11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1676400" y="380580"/>
            <a:ext cx="3886200" cy="1569660"/>
          </a:xfrm>
          <a:prstGeom prst="rect">
            <a:avLst/>
          </a:prstGeom>
          <a:solidFill>
            <a:schemeClr val="accent3">
              <a:lumMod val="40000"/>
              <a:lumOff val="60000"/>
            </a:schemeClr>
          </a:solidFill>
          <a:ln>
            <a:noFill/>
          </a:ln>
          <a:effectLst>
            <a:outerShdw blurRad="63500" sx="102000" sy="102000" algn="ctr" rotWithShape="0">
              <a:prstClr val="black">
                <a:alpha val="4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algn="ctr"/>
            <a:r>
              <a:rPr lang="fa-IR" sz="9600" b="1" dirty="0">
                <a:ln w="22225">
                  <a:solidFill>
                    <a:schemeClr val="accent2"/>
                  </a:solidFill>
                  <a:prstDash val="solid"/>
                </a:ln>
                <a:solidFill>
                  <a:srgbClr val="C00000"/>
                </a:solidFill>
                <a:cs typeface="B Davat" panose="00000400000000000000" pitchFamily="2" charset="-78"/>
              </a:rPr>
              <a:t>داستان </a:t>
            </a:r>
            <a:endParaRPr lang="en-US" sz="9600" b="1" dirty="0">
              <a:ln w="22225">
                <a:solidFill>
                  <a:schemeClr val="accent2"/>
                </a:solidFill>
                <a:prstDash val="solid"/>
              </a:ln>
              <a:solidFill>
                <a:srgbClr val="C00000"/>
              </a:solidFill>
              <a:cs typeface="B Davat" panose="00000400000000000000" pitchFamily="2" charset="-78"/>
            </a:endParaRPr>
          </a:p>
        </p:txBody>
      </p:sp>
    </p:spTree>
    <p:extLst>
      <p:ext uri="{BB962C8B-B14F-4D97-AF65-F5344CB8AC3E}">
        <p14:creationId xmlns:p14="http://schemas.microsoft.com/office/powerpoint/2010/main" val="2822062793"/>
      </p:ext>
    </p:extLst>
  </p:cSld>
  <p:clrMapOvr>
    <a:masterClrMapping/>
  </p:clrMapOvr>
  <mc:AlternateContent xmlns:mc="http://schemas.openxmlformats.org/markup-compatibility/2006" xmlns:p14="http://schemas.microsoft.com/office/powerpoint/2010/main">
    <mc:Choice Requires="p14">
      <p:transition spd="slow" p14:dur="17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pPr algn="r">
              <a:lnSpc>
                <a:spcPct val="150000"/>
              </a:lnSpc>
            </a:pPr>
            <a:r>
              <a:rPr lang="fa-IR" sz="1800" b="1" dirty="0">
                <a:solidFill>
                  <a:schemeClr val="accent1">
                    <a:lumMod val="75000"/>
                  </a:schemeClr>
                </a:solidFill>
                <a:cs typeface="B Nazanin" pitchFamily="2" charset="-78"/>
              </a:rPr>
              <a:t>بچه های گلم حروف الفبا خیلی خیلی خوشحال بودند چون می‌توانستند یکدیگر را صدا بزنند و در کنارهم قرار بگیرند و با هم متحد شوند مانند این کلمات :</a:t>
            </a:r>
          </a:p>
        </p:txBody>
      </p:sp>
      <p:sp>
        <p:nvSpPr>
          <p:cNvPr id="3" name="Content Placeholder 2"/>
          <p:cNvSpPr>
            <a:spLocks noGrp="1"/>
          </p:cNvSpPr>
          <p:nvPr>
            <p:ph idx="1"/>
          </p:nvPr>
        </p:nvSpPr>
        <p:spPr>
          <a:xfrm>
            <a:off x="457200" y="2286000"/>
            <a:ext cx="8229600" cy="3840163"/>
          </a:xfrm>
        </p:spPr>
        <p:txBody>
          <a:bodyPr>
            <a:normAutofit/>
          </a:bodyPr>
          <a:lstStyle/>
          <a:p>
            <a:pPr marL="0" indent="0" algn="just">
              <a:lnSpc>
                <a:spcPct val="150000"/>
              </a:lnSpc>
              <a:buNone/>
            </a:pPr>
            <a:r>
              <a:rPr lang="fa-IR" sz="1400" b="1" dirty="0">
                <a:solidFill>
                  <a:schemeClr val="tx2"/>
                </a:solidFill>
                <a:cs typeface="B Nazanin" pitchFamily="2" charset="-78"/>
              </a:rPr>
              <a:t> </a:t>
            </a: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0"/>
            <a:ext cx="8458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09800"/>
            <a:ext cx="8001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413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8"/>
                                        </p:tgtEl>
                                        <p:attrNameLst>
                                          <p:attrName>style.visibility</p:attrName>
                                        </p:attrNameLst>
                                      </p:cBhvr>
                                      <p:to>
                                        <p:strVal val="visible"/>
                                      </p:to>
                                    </p:set>
                                    <p:anim calcmode="lin" valueType="num">
                                      <p:cBhvr additive="base">
                                        <p:cTn id="13" dur="500" fill="hold"/>
                                        <p:tgtEl>
                                          <p:spTgt spid="19458"/>
                                        </p:tgtEl>
                                        <p:attrNameLst>
                                          <p:attrName>ppt_x</p:attrName>
                                        </p:attrNameLst>
                                      </p:cBhvr>
                                      <p:tavLst>
                                        <p:tav tm="0">
                                          <p:val>
                                            <p:strVal val="#ppt_x"/>
                                          </p:val>
                                        </p:tav>
                                        <p:tav tm="100000">
                                          <p:val>
                                            <p:strVal val="#ppt_x"/>
                                          </p:val>
                                        </p:tav>
                                      </p:tavLst>
                                    </p:anim>
                                    <p:anim calcmode="lin" valueType="num">
                                      <p:cBhvr additive="base">
                                        <p:cTn id="14"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9459"/>
                                        </p:tgtEl>
                                        <p:attrNameLst>
                                          <p:attrName>style.visibility</p:attrName>
                                        </p:attrNameLst>
                                      </p:cBhvr>
                                      <p:to>
                                        <p:strVal val="visible"/>
                                      </p:to>
                                    </p:set>
                                    <p:animEffect transition="in" filter="circle(in)">
                                      <p:cBhvr>
                                        <p:cTn id="19"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pPr algn="r">
              <a:lnSpc>
                <a:spcPct val="150000"/>
              </a:lnSpc>
            </a:pPr>
            <a:r>
              <a:rPr lang="fa-IR" sz="1800" b="1" dirty="0">
                <a:solidFill>
                  <a:schemeClr val="tx2"/>
                </a:solidFill>
                <a:cs typeface="B Nazanin" pitchFamily="2" charset="-78"/>
              </a:rPr>
              <a:t>اما                                             هنوز قدرت کافی نداشتند پادشاه « </a:t>
            </a:r>
            <a:r>
              <a:rPr lang="fa-IR" sz="1800" b="1" dirty="0">
                <a:solidFill>
                  <a:srgbClr val="FF0000"/>
                </a:solidFill>
                <a:cs typeface="B Titr" pitchFamily="2" charset="-78"/>
              </a:rPr>
              <a:t>ط</a:t>
            </a:r>
            <a:r>
              <a:rPr lang="fa-IR" sz="1800" b="1" dirty="0">
                <a:solidFill>
                  <a:schemeClr val="tx2"/>
                </a:solidFill>
                <a:cs typeface="B Nazanin" pitchFamily="2" charset="-78"/>
              </a:rPr>
              <a:t>» به الف دانا گفت : برای این‌که حروف قدرت بیشتری داشته باشند چه کاری می‌توانی انجام دهی؟  الف دانا گفت: هر جا که نیاز باشد به کمک برادرم می‌روم و دست او را به اندازه ۲ برابر حرکت فتحه می¬کشم به این شکل  ـّ </a:t>
            </a:r>
            <a:r>
              <a:rPr lang="fa-IR" sz="1800" b="1" dirty="0">
                <a:solidFill>
                  <a:srgbClr val="FF0000"/>
                </a:solidFill>
                <a:cs typeface="B Titr" pitchFamily="2" charset="-78"/>
              </a:rPr>
              <a:t>ا </a:t>
            </a:r>
            <a:r>
              <a:rPr lang="fa-IR" sz="1800" b="1" dirty="0">
                <a:solidFill>
                  <a:schemeClr val="tx2"/>
                </a:solidFill>
                <a:cs typeface="B Nazanin" pitchFamily="2" charset="-78"/>
              </a:rPr>
              <a:t> در کنار برادرم قرار می‌گیرم </a:t>
            </a:r>
            <a:br>
              <a:rPr lang="fa-IR" sz="1800" b="1" dirty="0">
                <a:solidFill>
                  <a:schemeClr val="tx2"/>
                </a:solidFill>
                <a:cs typeface="B Nazanin" pitchFamily="2" charset="-78"/>
              </a:rPr>
            </a:br>
            <a:r>
              <a:rPr lang="fa-IR" sz="1800" b="1" dirty="0">
                <a:solidFill>
                  <a:schemeClr val="tx2"/>
                </a:solidFill>
                <a:cs typeface="B Nazanin" pitchFamily="2" charset="-78"/>
              </a:rPr>
              <a:t>اسم خود را فتحه ی کشیده ( الف مدی ) می‌گذارم </a:t>
            </a:r>
            <a:br>
              <a:rPr lang="fa-IR" sz="1800" b="1" dirty="0">
                <a:solidFill>
                  <a:schemeClr val="tx2"/>
                </a:solidFill>
                <a:cs typeface="B Nazanin" pitchFamily="2" charset="-78"/>
              </a:rPr>
            </a:br>
            <a:r>
              <a:rPr lang="fa-IR" sz="1800" b="1" dirty="0">
                <a:solidFill>
                  <a:schemeClr val="tx2"/>
                </a:solidFill>
                <a:cs typeface="B Nazanin" pitchFamily="2" charset="-78"/>
              </a:rPr>
              <a:t>اما قدرت من درکنار ۸ حرف ( </a:t>
            </a:r>
            <a:r>
              <a:rPr lang="fa-IR" sz="1800" b="1" dirty="0">
                <a:solidFill>
                  <a:srgbClr val="FF0000"/>
                </a:solidFill>
                <a:cs typeface="B Titr" pitchFamily="2" charset="-78"/>
              </a:rPr>
              <a:t>خ ، ص ، ض ، ط ، ظ ، غ ، ق ، ر </a:t>
            </a:r>
            <a:r>
              <a:rPr lang="fa-IR" sz="1800" b="1" dirty="0">
                <a:solidFill>
                  <a:schemeClr val="tx2"/>
                </a:solidFill>
                <a:cs typeface="B Nazanin" pitchFamily="2" charset="-78"/>
              </a:rPr>
              <a:t>)  بیشتر از دیگر حروف است </a:t>
            </a:r>
            <a:br>
              <a:rPr lang="fa-IR" sz="1800" b="1" dirty="0">
                <a:solidFill>
                  <a:schemeClr val="tx2"/>
                </a:solidFill>
                <a:cs typeface="B Nazanin" pitchFamily="2" charset="-78"/>
              </a:rPr>
            </a:br>
            <a:r>
              <a:rPr lang="fa-IR" sz="1800" b="1" dirty="0">
                <a:solidFill>
                  <a:schemeClr val="tx2"/>
                </a:solidFill>
                <a:cs typeface="B Nazanin" pitchFamily="2" charset="-78"/>
              </a:rPr>
              <a:t>به همین دلیل تلفظ آن‌ها متفاوت است . من هم در کنار این حروف، </a:t>
            </a:r>
            <a:r>
              <a:rPr lang="fa-IR" sz="1800" b="1" dirty="0">
                <a:solidFill>
                  <a:srgbClr val="FF0000"/>
                </a:solidFill>
                <a:cs typeface="B Titr" pitchFamily="2" charset="-78"/>
              </a:rPr>
              <a:t>درشت و پرحجم </a:t>
            </a:r>
            <a:r>
              <a:rPr lang="fa-IR" sz="1800" b="1" dirty="0">
                <a:solidFill>
                  <a:schemeClr val="tx2"/>
                </a:solidFill>
                <a:cs typeface="B Nazanin" pitchFamily="2" charset="-78"/>
              </a:rPr>
              <a:t>تلفظ می شوم.</a:t>
            </a:r>
          </a:p>
        </p:txBody>
      </p:sp>
      <p:sp>
        <p:nvSpPr>
          <p:cNvPr id="3" name="Content Placeholder 2"/>
          <p:cNvSpPr>
            <a:spLocks noGrp="1"/>
          </p:cNvSpPr>
          <p:nvPr>
            <p:ph idx="1"/>
          </p:nvPr>
        </p:nvSpPr>
        <p:spPr>
          <a:xfrm>
            <a:off x="457200" y="2743200"/>
            <a:ext cx="8229600" cy="3505200"/>
          </a:xfrm>
        </p:spPr>
        <p:txBody>
          <a:bodyPr>
            <a:normAutofit/>
          </a:bodyPr>
          <a:lstStyle/>
          <a:p>
            <a:pPr marL="0" indent="0">
              <a:buNone/>
            </a:pPr>
            <a:r>
              <a:rPr lang="fa-IR" sz="1800" dirty="0">
                <a:solidFill>
                  <a:srgbClr val="FF0000"/>
                </a:solidFill>
                <a:cs typeface="B Titr" pitchFamily="2" charset="-78"/>
              </a:rPr>
              <a:t>فتحه کشیده مانند فتحه کوتاه تلفظ می¬شود ؛ فقط میزان کشش آن دو برابر فتحه کوتاه است</a:t>
            </a:r>
          </a:p>
          <a:p>
            <a:pPr marL="0" indent="0">
              <a:buNone/>
            </a:pPr>
            <a:endParaRPr lang="fa-IR" sz="1800" dirty="0">
              <a:cs typeface="B Nazanin" pitchFamily="2" charset="-78"/>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60" y="1295400"/>
            <a:ext cx="20002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09762" y="6336268"/>
            <a:ext cx="6467475" cy="369332"/>
          </a:xfrm>
          <a:prstGeom prst="rect">
            <a:avLst/>
          </a:prstGeom>
          <a:solidFill>
            <a:srgbClr val="FFC000"/>
          </a:solidFill>
          <a:effectLst>
            <a:softEdge rad="63500"/>
          </a:effectLst>
        </p:spPr>
        <p:txBody>
          <a:bodyPr wrap="square">
            <a:spAutoFit/>
          </a:bodyPr>
          <a:lstStyle/>
          <a:p>
            <a:r>
              <a:rPr lang="fa-IR" b="1" dirty="0">
                <a:solidFill>
                  <a:srgbClr val="FF0000"/>
                </a:solidFill>
                <a:cs typeface="B Nazanin" pitchFamily="2" charset="-78"/>
              </a:rPr>
              <a:t>توجه : الفی که بعنوان کمک حرکت فتحه می آید باید بدون حرکت و علامت باشد.َ</a:t>
            </a:r>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200401"/>
            <a:ext cx="5105401" cy="300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76200"/>
            <a:ext cx="1505964" cy="76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073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197"/>
                                        </p:tgtEl>
                                        <p:attrNameLst>
                                          <p:attrName>style.visibility</p:attrName>
                                        </p:attrNameLst>
                                      </p:cBhvr>
                                      <p:to>
                                        <p:strVal val="visible"/>
                                      </p:to>
                                    </p:set>
                                    <p:animEffect transition="in" filter="wipe(down)">
                                      <p:cBhvr>
                                        <p:cTn id="23" dur="500"/>
                                        <p:tgtEl>
                                          <p:spTgt spid="819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b="1" dirty="0">
                <a:solidFill>
                  <a:srgbClr val="FF0000"/>
                </a:solidFill>
                <a:cs typeface="B Titr" pitchFamily="2" charset="-78"/>
              </a:rPr>
              <a:t>هر حرف با حرکت خود یک بخش کلمه را تشکیل میدهد</a:t>
            </a:r>
          </a:p>
        </p:txBody>
      </p:sp>
      <p:pic>
        <p:nvPicPr>
          <p:cNvPr id="2457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1752600"/>
            <a:ext cx="5486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595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990600"/>
          </a:xfrm>
        </p:spPr>
        <p:txBody>
          <a:bodyPr>
            <a:normAutofit/>
          </a:bodyPr>
          <a:lstStyle/>
          <a:p>
            <a:r>
              <a:rPr lang="fa-IR" sz="1800" b="1" dirty="0">
                <a:solidFill>
                  <a:srgbClr val="002060"/>
                </a:solidFill>
                <a:cs typeface="B Titr" pitchFamily="2" charset="-78"/>
              </a:rPr>
              <a:t>قسمت چهارم</a:t>
            </a:r>
            <a:br>
              <a:rPr lang="fa-IR" sz="1800" b="1" dirty="0">
                <a:solidFill>
                  <a:srgbClr val="002060"/>
                </a:solidFill>
                <a:cs typeface="B Titr" pitchFamily="2" charset="-78"/>
              </a:rPr>
            </a:br>
            <a:r>
              <a:rPr lang="fa-IR" sz="1800" b="1" dirty="0">
                <a:solidFill>
                  <a:srgbClr val="002060"/>
                </a:solidFill>
                <a:cs typeface="B Titr" pitchFamily="2" charset="-78"/>
              </a:rPr>
              <a:t>شهر شکسته ( کسره )</a:t>
            </a:r>
          </a:p>
        </p:txBody>
      </p:sp>
      <p:sp>
        <p:nvSpPr>
          <p:cNvPr id="3" name="Content Placeholder 2"/>
          <p:cNvSpPr>
            <a:spLocks noGrp="1"/>
          </p:cNvSpPr>
          <p:nvPr>
            <p:ph idx="1"/>
          </p:nvPr>
        </p:nvSpPr>
        <p:spPr>
          <a:xfrm>
            <a:off x="3962400" y="1066800"/>
            <a:ext cx="5029200" cy="2438400"/>
          </a:xfrm>
          <a:solidFill>
            <a:schemeClr val="accent1">
              <a:lumMod val="20000"/>
              <a:lumOff val="80000"/>
            </a:schemeClr>
          </a:solidFill>
          <a:effectLst>
            <a:softEdge rad="127000"/>
          </a:effectLst>
        </p:spPr>
        <p:txBody>
          <a:bodyPr>
            <a:normAutofit lnSpcReduction="10000"/>
          </a:bodyPr>
          <a:lstStyle/>
          <a:p>
            <a:pPr marL="0" indent="0" algn="just">
              <a:lnSpc>
                <a:spcPct val="150000"/>
              </a:lnSpc>
              <a:buNone/>
            </a:pPr>
            <a:r>
              <a:rPr lang="fa-IR" sz="1600" b="1" dirty="0">
                <a:solidFill>
                  <a:schemeClr val="accent1">
                    <a:lumMod val="50000"/>
                  </a:schemeClr>
                </a:solidFill>
                <a:cs typeface="B Nazanin" pitchFamily="2" charset="-78"/>
              </a:rPr>
              <a:t>صبح روز بعد پادشاه آماده شد و برای سرکشی، به محله شکسته رفت </a:t>
            </a:r>
          </a:p>
          <a:p>
            <a:pPr marL="0" indent="0" algn="just">
              <a:lnSpc>
                <a:spcPct val="150000"/>
              </a:lnSpc>
              <a:buNone/>
            </a:pPr>
            <a:r>
              <a:rPr lang="fa-IR" sz="1600" b="1" dirty="0">
                <a:solidFill>
                  <a:schemeClr val="accent1">
                    <a:lumMod val="50000"/>
                  </a:schemeClr>
                </a:solidFill>
                <a:cs typeface="B Nazanin" pitchFamily="2" charset="-78"/>
              </a:rPr>
              <a:t>حرف « ی » که دانای آن شهر بود به استقبال پادشاه رفت. </a:t>
            </a:r>
          </a:p>
          <a:p>
            <a:pPr marL="0" indent="0" algn="just">
              <a:lnSpc>
                <a:spcPct val="150000"/>
              </a:lnSpc>
              <a:buNone/>
            </a:pPr>
            <a:r>
              <a:rPr lang="fa-IR" sz="1600" b="1" dirty="0">
                <a:solidFill>
                  <a:schemeClr val="accent1">
                    <a:lumMod val="50000"/>
                  </a:schemeClr>
                </a:solidFill>
                <a:cs typeface="B Nazanin" pitchFamily="2" charset="-78"/>
              </a:rPr>
              <a:t>پادشاه به او گفت: محله باز برای خودشان حرکت انتخاب کرده‌اند </a:t>
            </a:r>
          </a:p>
          <a:p>
            <a:pPr marL="0" indent="0" algn="just">
              <a:lnSpc>
                <a:spcPct val="150000"/>
              </a:lnSpc>
              <a:buNone/>
            </a:pPr>
            <a:r>
              <a:rPr lang="fa-IR" sz="1600" b="1" dirty="0">
                <a:solidFill>
                  <a:schemeClr val="accent1">
                    <a:lumMod val="50000"/>
                  </a:schemeClr>
                </a:solidFill>
                <a:cs typeface="B Nazanin" pitchFamily="2" charset="-78"/>
              </a:rPr>
              <a:t>و اسم آن را فتحه گذاشته‌اند؛ تو برای محله خود چه حرکتی را در نظر گرفته¬ای که اهالی بتوانند یکدیگر را صدا بزنند .</a:t>
            </a:r>
          </a:p>
          <a:p>
            <a:pPr marL="0" indent="0" algn="just">
              <a:lnSpc>
                <a:spcPct val="150000"/>
              </a:lnSpc>
              <a:buNone/>
            </a:pPr>
            <a:r>
              <a:rPr lang="fa-IR" sz="1600" b="1" dirty="0">
                <a:solidFill>
                  <a:schemeClr val="accent1">
                    <a:lumMod val="50000"/>
                  </a:schemeClr>
                </a:solidFill>
                <a:cs typeface="B Nazanin" pitchFamily="2" charset="-78"/>
              </a:rPr>
              <a:t> حرف « یاء » کمی فکر کرد و از پادشاه خواست تا به او فرصت بدهد. </a:t>
            </a:r>
          </a:p>
          <a:p>
            <a:pPr marL="0" indent="0" algn="just">
              <a:lnSpc>
                <a:spcPct val="150000"/>
              </a:lnSpc>
              <a:buNone/>
            </a:pPr>
            <a:endParaRPr lang="fa-IR" sz="1600" b="1" dirty="0">
              <a:solidFill>
                <a:schemeClr val="accent1">
                  <a:lumMod val="50000"/>
                </a:schemeClr>
              </a:solidFill>
              <a:cs typeface="B Nazanin" pitchFamily="2" charset="-78"/>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8" y="2514598"/>
            <a:ext cx="1643064" cy="99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165" y="1828798"/>
            <a:ext cx="977435" cy="68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2133600"/>
            <a:ext cx="1447800" cy="137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061012"/>
            <a:ext cx="5181600" cy="27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136" y="3429000"/>
            <a:ext cx="86979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025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100"/>
                                        </p:tgtEl>
                                        <p:attrNameLst>
                                          <p:attrName>style.visibility</p:attrName>
                                        </p:attrNameLst>
                                      </p:cBhvr>
                                      <p:to>
                                        <p:strVal val="visible"/>
                                      </p:to>
                                    </p:set>
                                    <p:animEffect transition="in" filter="circle(in)">
                                      <p:cBhvr>
                                        <p:cTn id="20" dur="2000"/>
                                        <p:tgtEl>
                                          <p:spTgt spid="410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01"/>
                                        </p:tgtEl>
                                        <p:attrNameLst>
                                          <p:attrName>style.visibility</p:attrName>
                                        </p:attrNameLst>
                                      </p:cBhvr>
                                      <p:to>
                                        <p:strVal val="visible"/>
                                      </p:to>
                                    </p:set>
                                    <p:animEffect transition="in" filter="fade">
                                      <p:cBhvr>
                                        <p:cTn id="25" dur="500"/>
                                        <p:tgtEl>
                                          <p:spTgt spid="410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102"/>
                                        </p:tgtEl>
                                        <p:attrNameLst>
                                          <p:attrName>style.visibility</p:attrName>
                                        </p:attrNameLst>
                                      </p:cBhvr>
                                      <p:to>
                                        <p:strVal val="visible"/>
                                      </p:to>
                                    </p:set>
                                    <p:animEffect transition="in" filter="barn(inVertical)">
                                      <p:cBhvr>
                                        <p:cTn id="37" dur="500"/>
                                        <p:tgtEl>
                                          <p:spTgt spid="410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1000"/>
                                        <p:tgtEl>
                                          <p:spTgt spid="3">
                                            <p:txEl>
                                              <p:pRg st="3" end="3"/>
                                            </p:txEl>
                                          </p:spTgt>
                                        </p:tgtEl>
                                      </p:cBhvr>
                                    </p:animEffect>
                                    <p:anim calcmode="lin" valueType="num">
                                      <p:cBhvr>
                                        <p:cTn id="4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1000"/>
                                        <p:tgtEl>
                                          <p:spTgt spid="3">
                                            <p:txEl>
                                              <p:pRg st="4" end="4"/>
                                            </p:txEl>
                                          </p:spTgt>
                                        </p:tgtEl>
                                      </p:cBhvr>
                                    </p:animEffect>
                                    <p:anim calcmode="lin" valueType="num">
                                      <p:cBhvr>
                                        <p:cTn id="5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barn(inVertical)">
                                      <p:cBhvr>
                                        <p:cTn id="61" dur="5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4099"/>
                                        </p:tgtEl>
                                        <p:attrNameLst>
                                          <p:attrName>style.visibility</p:attrName>
                                        </p:attrNameLst>
                                      </p:cBhvr>
                                      <p:to>
                                        <p:strVal val="visible"/>
                                      </p:to>
                                    </p:set>
                                    <p:animEffect transition="in" filter="circle(in)">
                                      <p:cBhvr>
                                        <p:cTn id="66"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8915400" cy="3200400"/>
          </a:xfrm>
        </p:spPr>
        <p:txBody>
          <a:bodyPr>
            <a:normAutofit/>
          </a:bodyPr>
          <a:lstStyle/>
          <a:p>
            <a:pPr algn="r">
              <a:lnSpc>
                <a:spcPct val="150000"/>
              </a:lnSpc>
            </a:pPr>
            <a:r>
              <a:rPr lang="fa-IR" sz="1600" b="1" dirty="0">
                <a:solidFill>
                  <a:schemeClr val="accent2">
                    <a:lumMod val="75000"/>
                  </a:schemeClr>
                </a:solidFill>
                <a:cs typeface="B Nazanin" pitchFamily="2" charset="-78"/>
              </a:rPr>
              <a:t>یاء کوچک کمی فکر کرد و گفت: بله برادر جان می‌توانم به شما کمک کنم </a:t>
            </a:r>
            <a:br>
              <a:rPr lang="fa-IR" sz="1600" b="1" dirty="0">
                <a:solidFill>
                  <a:schemeClr val="accent2">
                    <a:lumMod val="75000"/>
                  </a:schemeClr>
                </a:solidFill>
                <a:cs typeface="B Nazanin" pitchFamily="2" charset="-78"/>
              </a:rPr>
            </a:br>
            <a:r>
              <a:rPr lang="fa-IR" sz="1600" b="1" dirty="0">
                <a:solidFill>
                  <a:schemeClr val="accent2">
                    <a:lumMod val="75000"/>
                  </a:schemeClr>
                </a:solidFill>
                <a:cs typeface="B Nazanin" pitchFamily="2" charset="-78"/>
              </a:rPr>
              <a:t>نقطه هایم را برمی‌دارم ؛ کمرم را صاف می‌کنم و به این شکل                                           زیر حروف می ایستم. </a:t>
            </a:r>
            <a:br>
              <a:rPr lang="fa-IR" sz="1600" b="1" dirty="0">
                <a:solidFill>
                  <a:schemeClr val="accent2">
                    <a:lumMod val="75000"/>
                  </a:schemeClr>
                </a:solidFill>
                <a:cs typeface="B Nazanin" pitchFamily="2" charset="-78"/>
              </a:rPr>
            </a:br>
            <a:r>
              <a:rPr lang="fa-IR" sz="1600" b="1" dirty="0">
                <a:solidFill>
                  <a:schemeClr val="accent2">
                    <a:lumMod val="75000"/>
                  </a:schemeClr>
                </a:solidFill>
                <a:cs typeface="B Nazanin" pitchFamily="2" charset="-78"/>
              </a:rPr>
              <a:t>دقیقاً برعکس حرکت فتحه او روی حروف است و من زیر حروف. </a:t>
            </a:r>
            <a:br>
              <a:rPr lang="fa-IR" sz="1600" b="1" dirty="0">
                <a:solidFill>
                  <a:schemeClr val="accent2">
                    <a:lumMod val="75000"/>
                  </a:schemeClr>
                </a:solidFill>
                <a:cs typeface="B Nazanin" pitchFamily="2" charset="-78"/>
              </a:rPr>
            </a:br>
            <a:r>
              <a:rPr lang="fa-IR" sz="1600" b="1" dirty="0">
                <a:solidFill>
                  <a:schemeClr val="accent2">
                    <a:lumMod val="75000"/>
                  </a:schemeClr>
                </a:solidFill>
                <a:cs typeface="B Nazanin" pitchFamily="2" charset="-78"/>
              </a:rPr>
              <a:t>یاء دانا خوشحال شد و برادرش را در آغوش گرفت و گفت: سپاسگزارم برادرجان . من هم نام تو را کسره می گذارم </a:t>
            </a:r>
            <a:br>
              <a:rPr lang="fa-IR" sz="1600" b="1" dirty="0">
                <a:solidFill>
                  <a:schemeClr val="accent2">
                    <a:lumMod val="75000"/>
                  </a:schemeClr>
                </a:solidFill>
                <a:cs typeface="B Nazanin" pitchFamily="2" charset="-78"/>
              </a:rPr>
            </a:br>
            <a:r>
              <a:rPr lang="fa-IR" sz="1600" b="1" u="sng" dirty="0">
                <a:solidFill>
                  <a:srgbClr val="FF0000"/>
                </a:solidFill>
                <a:cs typeface="B Nazanin" pitchFamily="2" charset="-78"/>
              </a:rPr>
              <a:t>توجه:(حرکت کسره کوتاه عربی مانند یاء مدی تلفظ می شود. فقط از میزان کشش یاء مدی کمی بکاهید)</a:t>
            </a:r>
            <a:br>
              <a:rPr lang="fa-IR" sz="1600" b="1" dirty="0">
                <a:solidFill>
                  <a:srgbClr val="FF0000"/>
                </a:solidFill>
                <a:cs typeface="B Nazanin" pitchFamily="2" charset="-78"/>
              </a:rPr>
            </a:br>
            <a:r>
              <a:rPr lang="fa-IR" sz="1600" b="1" dirty="0">
                <a:solidFill>
                  <a:schemeClr val="accent2">
                    <a:lumMod val="75000"/>
                  </a:schemeClr>
                </a:solidFill>
                <a:cs typeface="B Nazanin" pitchFamily="2" charset="-78"/>
              </a:rPr>
              <a:t>تلفظ کسره کوتاه در عربی مانند تلفظ حرف اول در این کلمات است:</a:t>
            </a:r>
            <a:r>
              <a:rPr lang="fa-IR" sz="1600" b="1" dirty="0">
                <a:solidFill>
                  <a:schemeClr val="accent2">
                    <a:lumMod val="75000"/>
                  </a:schemeClr>
                </a:solidFill>
                <a:cs typeface="B Titr" pitchFamily="2" charset="-78"/>
              </a:rPr>
              <a:t>  </a:t>
            </a:r>
            <a:r>
              <a:rPr lang="fa-IR" sz="1800" b="1" dirty="0">
                <a:solidFill>
                  <a:srgbClr val="FF0000"/>
                </a:solidFill>
                <a:cs typeface="B Titr" pitchFamily="2" charset="-78"/>
              </a:rPr>
              <a:t>خِ</a:t>
            </a:r>
            <a:r>
              <a:rPr lang="fa-IR" sz="1800" b="1" dirty="0">
                <a:solidFill>
                  <a:schemeClr val="accent2">
                    <a:lumMod val="75000"/>
                  </a:schemeClr>
                </a:solidFill>
                <a:cs typeface="B Titr" pitchFamily="2" charset="-78"/>
              </a:rPr>
              <a:t>یَابَان  ،  </a:t>
            </a:r>
            <a:r>
              <a:rPr lang="fa-IR" sz="1800" b="1" dirty="0">
                <a:solidFill>
                  <a:srgbClr val="FF0000"/>
                </a:solidFill>
                <a:cs typeface="B Titr" pitchFamily="2" charset="-78"/>
              </a:rPr>
              <a:t>بِ</a:t>
            </a:r>
            <a:r>
              <a:rPr lang="fa-IR" sz="1800" b="1" dirty="0">
                <a:solidFill>
                  <a:schemeClr val="accent2">
                    <a:lumMod val="75000"/>
                  </a:schemeClr>
                </a:solidFill>
                <a:cs typeface="B Titr" pitchFamily="2" charset="-78"/>
              </a:rPr>
              <a:t>یَابَان  ،  </a:t>
            </a:r>
            <a:r>
              <a:rPr lang="fa-IR" sz="1800" b="1" dirty="0">
                <a:solidFill>
                  <a:srgbClr val="FF0000"/>
                </a:solidFill>
                <a:cs typeface="B Titr" pitchFamily="2" charset="-78"/>
              </a:rPr>
              <a:t>پِ</a:t>
            </a:r>
            <a:r>
              <a:rPr lang="fa-IR" sz="1800" b="1" dirty="0">
                <a:solidFill>
                  <a:schemeClr val="accent2">
                    <a:lumMod val="75000"/>
                  </a:schemeClr>
                </a:solidFill>
                <a:cs typeface="B Titr" pitchFamily="2" charset="-78"/>
              </a:rPr>
              <a:t>یَاز  ،  </a:t>
            </a:r>
            <a:r>
              <a:rPr lang="fa-IR" sz="1800" b="1" dirty="0">
                <a:solidFill>
                  <a:srgbClr val="FF0000"/>
                </a:solidFill>
                <a:cs typeface="B Titr" pitchFamily="2" charset="-78"/>
              </a:rPr>
              <a:t>نِ</a:t>
            </a:r>
            <a:r>
              <a:rPr lang="fa-IR" sz="1800" b="1" dirty="0">
                <a:solidFill>
                  <a:schemeClr val="accent2">
                    <a:lumMod val="75000"/>
                  </a:schemeClr>
                </a:solidFill>
                <a:cs typeface="B Titr" pitchFamily="2" charset="-78"/>
              </a:rPr>
              <a:t>یَاز  ،  </a:t>
            </a:r>
            <a:r>
              <a:rPr lang="fa-IR" sz="1800" b="1" dirty="0">
                <a:solidFill>
                  <a:srgbClr val="FF0000"/>
                </a:solidFill>
                <a:cs typeface="B Titr" pitchFamily="2" charset="-78"/>
              </a:rPr>
              <a:t>خ</a:t>
            </a:r>
            <a:r>
              <a:rPr lang="fa-IR" sz="1800" b="1" dirty="0">
                <a:solidFill>
                  <a:schemeClr val="accent2">
                    <a:lumMod val="75000"/>
                  </a:schemeClr>
                </a:solidFill>
                <a:cs typeface="B Titr" pitchFamily="2" charset="-78"/>
              </a:rPr>
              <a:t>ِیَار</a:t>
            </a:r>
          </a:p>
        </p:txBody>
      </p:sp>
      <p:pic>
        <p:nvPicPr>
          <p:cNvPr id="2150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876800" y="3886200"/>
            <a:ext cx="4267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6200"/>
            <a:ext cx="4572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0"/>
            <a:ext cx="469750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6883" y="1746128"/>
            <a:ext cx="1329018"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541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circle(in)">
                                      <p:cBhvr>
                                        <p:cTn id="17" dur="20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506"/>
                                        </p:tgtEl>
                                        <p:attrNameLst>
                                          <p:attrName>style.visibility</p:attrName>
                                        </p:attrNameLst>
                                      </p:cBhvr>
                                      <p:to>
                                        <p:strVal val="visible"/>
                                      </p:to>
                                    </p:set>
                                    <p:animEffect transition="in" filter="circle(in)">
                                      <p:cBhvr>
                                        <p:cTn id="22" dur="2000"/>
                                        <p:tgtEl>
                                          <p:spTgt spid="2150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1507"/>
                                        </p:tgtEl>
                                        <p:attrNameLst>
                                          <p:attrName>style.visibility</p:attrName>
                                        </p:attrNameLst>
                                      </p:cBhvr>
                                      <p:to>
                                        <p:strVal val="visible"/>
                                      </p:to>
                                    </p:set>
                                    <p:animEffect transition="in" filter="wheel(1)">
                                      <p:cBhvr>
                                        <p:cTn id="27" dur="2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86800" cy="3505200"/>
          </a:xfrm>
        </p:spPr>
        <p:txBody>
          <a:bodyPr>
            <a:noAutofit/>
          </a:bodyPr>
          <a:lstStyle/>
          <a:p>
            <a:pPr algn="r">
              <a:lnSpc>
                <a:spcPct val="150000"/>
              </a:lnSpc>
            </a:pPr>
            <a:r>
              <a:rPr lang="fa-IR" sz="1800" b="1" dirty="0">
                <a:solidFill>
                  <a:schemeClr val="accent1">
                    <a:lumMod val="75000"/>
                  </a:schemeClr>
                </a:solidFill>
                <a:cs typeface="B Nazanin" pitchFamily="2" charset="-78"/>
              </a:rPr>
              <a:t>برادر جان هرجا نیاز به قدرت بیشتری داشتی خودم به کمکت می آیم و دستت را به اندازه دو برابر حرکت کسره کوتاه می‌کشم</a:t>
            </a:r>
            <a:br>
              <a:rPr lang="fa-IR" sz="1800" b="1" dirty="0">
                <a:solidFill>
                  <a:schemeClr val="accent1">
                    <a:lumMod val="75000"/>
                  </a:schemeClr>
                </a:solidFill>
                <a:cs typeface="B Nazanin" pitchFamily="2" charset="-78"/>
              </a:rPr>
            </a:br>
            <a:r>
              <a:rPr lang="fa-IR" sz="1800" b="1" dirty="0">
                <a:solidFill>
                  <a:schemeClr val="accent1">
                    <a:lumMod val="75000"/>
                  </a:schemeClr>
                </a:solidFill>
                <a:cs typeface="B Nazanin" pitchFamily="2" charset="-78"/>
              </a:rPr>
              <a:t>                                            به این شکل (</a:t>
            </a:r>
            <a:r>
              <a:rPr lang="fa-IR" sz="1800" b="1" dirty="0">
                <a:solidFill>
                  <a:schemeClr val="accent1">
                    <a:lumMod val="75000"/>
                  </a:schemeClr>
                </a:solidFill>
                <a:cs typeface="B Titr" pitchFamily="2" charset="-78"/>
              </a:rPr>
              <a:t>-</a:t>
            </a:r>
            <a:r>
              <a:rPr lang="fa-IR" sz="1800" b="1" dirty="0">
                <a:solidFill>
                  <a:srgbClr val="FF0000"/>
                </a:solidFill>
                <a:cs typeface="B Titr" pitchFamily="2" charset="-78"/>
              </a:rPr>
              <a:t> ِ ی </a:t>
            </a:r>
            <a:r>
              <a:rPr lang="fa-IR" sz="1800" b="1" dirty="0">
                <a:solidFill>
                  <a:schemeClr val="accent1">
                    <a:lumMod val="75000"/>
                  </a:schemeClr>
                </a:solidFill>
                <a:cs typeface="B Nazanin" pitchFamily="2" charset="-78"/>
              </a:rPr>
              <a:t>)  ( -ِ</a:t>
            </a:r>
            <a:r>
              <a:rPr lang="fa-IR" sz="1800" b="1" dirty="0">
                <a:solidFill>
                  <a:srgbClr val="FF0000"/>
                </a:solidFill>
                <a:cs typeface="B Titr" panose="00000700000000000000" pitchFamily="2" charset="-78"/>
              </a:rPr>
              <a:t>یـ </a:t>
            </a:r>
            <a:r>
              <a:rPr lang="fa-IR" sz="1800" b="1" dirty="0">
                <a:solidFill>
                  <a:schemeClr val="accent1">
                    <a:lumMod val="75000"/>
                  </a:schemeClr>
                </a:solidFill>
                <a:cs typeface="B Nazanin" pitchFamily="2" charset="-78"/>
              </a:rPr>
              <a:t>)</a:t>
            </a:r>
            <a:br>
              <a:rPr lang="fa-IR" sz="1800" b="1" dirty="0">
                <a:solidFill>
                  <a:schemeClr val="accent1">
                    <a:lumMod val="75000"/>
                  </a:schemeClr>
                </a:solidFill>
                <a:cs typeface="B Nazanin" pitchFamily="2" charset="-78"/>
              </a:rPr>
            </a:br>
            <a:r>
              <a:rPr lang="fa-IR" sz="1800" b="1" dirty="0">
                <a:solidFill>
                  <a:schemeClr val="accent1">
                    <a:lumMod val="75000"/>
                  </a:schemeClr>
                </a:solidFill>
                <a:cs typeface="B Nazanin" pitchFamily="2" charset="-78"/>
              </a:rPr>
              <a:t>یاء دانا نزد پادشاه رفت و حرکت محله شکسته را به پادشاه معرفی کرد پادشاه نامش را پرسید</a:t>
            </a:r>
            <a:br>
              <a:rPr lang="fa-IR" sz="1800" b="1" dirty="0">
                <a:solidFill>
                  <a:schemeClr val="accent1">
                    <a:lumMod val="75000"/>
                  </a:schemeClr>
                </a:solidFill>
                <a:cs typeface="B Nazanin" pitchFamily="2" charset="-78"/>
              </a:rPr>
            </a:br>
            <a:r>
              <a:rPr lang="fa-IR" sz="1800" b="1" dirty="0">
                <a:solidFill>
                  <a:schemeClr val="accent1">
                    <a:lumMod val="75000"/>
                  </a:schemeClr>
                </a:solidFill>
                <a:cs typeface="B Nazanin" pitchFamily="2" charset="-78"/>
              </a:rPr>
              <a:t> یاء گفت : نام محله ما به شهر </a:t>
            </a:r>
            <a:r>
              <a:rPr lang="fa-IR" sz="1800" b="1" dirty="0">
                <a:solidFill>
                  <a:srgbClr val="FF0000"/>
                </a:solidFill>
                <a:cs typeface="B Titr" pitchFamily="2" charset="-78"/>
              </a:rPr>
              <a:t>کسره</a:t>
            </a:r>
            <a:r>
              <a:rPr lang="fa-IR" sz="1800" b="1" dirty="0">
                <a:solidFill>
                  <a:schemeClr val="accent1">
                    <a:lumMod val="75000"/>
                  </a:schemeClr>
                </a:solidFill>
                <a:cs typeface="B Titr" pitchFamily="2" charset="-78"/>
              </a:rPr>
              <a:t> </a:t>
            </a:r>
            <a:r>
              <a:rPr lang="fa-IR" sz="1800" b="1" dirty="0">
                <a:solidFill>
                  <a:schemeClr val="accent1">
                    <a:lumMod val="75000"/>
                  </a:schemeClr>
                </a:solidFill>
                <a:cs typeface="B Nazanin" pitchFamily="2" charset="-78"/>
              </a:rPr>
              <a:t>تغییر نام داده است. </a:t>
            </a:r>
            <a:br>
              <a:rPr lang="fa-IR" sz="1800" b="1" dirty="0">
                <a:solidFill>
                  <a:schemeClr val="accent1">
                    <a:lumMod val="75000"/>
                  </a:schemeClr>
                </a:solidFill>
                <a:cs typeface="B Nazanin" pitchFamily="2" charset="-78"/>
              </a:rPr>
            </a:br>
            <a:r>
              <a:rPr lang="fa-IR" sz="1800" b="1" dirty="0">
                <a:solidFill>
                  <a:schemeClr val="accent1">
                    <a:lumMod val="75000"/>
                  </a:schemeClr>
                </a:solidFill>
                <a:cs typeface="B Nazanin" pitchFamily="2" charset="-78"/>
              </a:rPr>
              <a:t>پادشاه گفت: نام خانوادگی حروفی که دارای حرکت کسره هستند را </a:t>
            </a:r>
            <a:r>
              <a:rPr lang="fa-IR" sz="1800" b="1" dirty="0">
                <a:solidFill>
                  <a:srgbClr val="FF0000"/>
                </a:solidFill>
                <a:cs typeface="B Titr" panose="00000700000000000000" pitchFamily="2" charset="-78"/>
              </a:rPr>
              <a:t>مکسور</a:t>
            </a:r>
            <a:r>
              <a:rPr lang="fa-IR" sz="1800" b="1" dirty="0">
                <a:solidFill>
                  <a:schemeClr val="accent1">
                    <a:lumMod val="75000"/>
                  </a:schemeClr>
                </a:solidFill>
                <a:cs typeface="B Nazanin" pitchFamily="2" charset="-78"/>
              </a:rPr>
              <a:t> می گذاریم . </a:t>
            </a:r>
            <a:br>
              <a:rPr lang="fa-IR" sz="1800" b="1" dirty="0">
                <a:solidFill>
                  <a:schemeClr val="accent1">
                    <a:lumMod val="75000"/>
                  </a:schemeClr>
                </a:solidFill>
                <a:cs typeface="B Nazanin" pitchFamily="2" charset="-78"/>
              </a:rPr>
            </a:br>
            <a:r>
              <a:rPr lang="fa-IR" sz="1800" b="1" dirty="0">
                <a:solidFill>
                  <a:schemeClr val="accent1">
                    <a:lumMod val="75000"/>
                  </a:schemeClr>
                </a:solidFill>
                <a:cs typeface="B Nazanin" pitchFamily="2" charset="-78"/>
              </a:rPr>
              <a:t>و دستور داد تا همه حروف شهر کسره نزد او بیایند و حرکت خود را تحویل بگیرند. </a:t>
            </a:r>
            <a:br>
              <a:rPr lang="fa-IR" sz="1800" b="1" dirty="0">
                <a:solidFill>
                  <a:schemeClr val="accent1">
                    <a:lumMod val="75000"/>
                  </a:schemeClr>
                </a:solidFill>
                <a:cs typeface="B Nazanin" pitchFamily="2" charset="-78"/>
              </a:rPr>
            </a:br>
            <a:r>
              <a:rPr lang="fa-IR" sz="1800" b="1" dirty="0">
                <a:solidFill>
                  <a:schemeClr val="accent1">
                    <a:lumMod val="75000"/>
                  </a:schemeClr>
                </a:solidFill>
                <a:cs typeface="B Nazanin" pitchFamily="2" charset="-78"/>
              </a:rPr>
              <a:t> بله بچه‌های گلم حروف یکی یکی آمدند و حرکت کسره را تحویل گرفتند . </a:t>
            </a:r>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981200" y="3733800"/>
            <a:ext cx="5105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19200" y="6234698"/>
            <a:ext cx="7696200" cy="400110"/>
          </a:xfrm>
          <a:prstGeom prst="rect">
            <a:avLst/>
          </a:prstGeom>
          <a:solidFill>
            <a:srgbClr val="FFC000"/>
          </a:solidFill>
          <a:effectLst>
            <a:softEdge rad="63500"/>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fa-IR"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 توجه : حرف « ی » باید بدون حرکت و علامت بعد از حرکت کسره کوتاه بیاید » </a:t>
            </a:r>
          </a:p>
        </p:txBody>
      </p:sp>
    </p:spTree>
    <p:extLst>
      <p:ext uri="{BB962C8B-B14F-4D97-AF65-F5344CB8AC3E}">
        <p14:creationId xmlns:p14="http://schemas.microsoft.com/office/powerpoint/2010/main" val="3637449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heel(1)">
                                      <p:cBhvr>
                                        <p:cTn id="12" dur="20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11188" y="3220119"/>
            <a:ext cx="5334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4344"/>
            <a:ext cx="4114800" cy="178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2057400"/>
            <a:ext cx="8337177" cy="954107"/>
          </a:xfrm>
          <a:prstGeom prst="rect">
            <a:avLst/>
          </a:prstGeom>
          <a:solidFill>
            <a:srgbClr val="FFC000"/>
          </a:solidFill>
          <a:effectLst>
            <a:glow rad="228600">
              <a:schemeClr val="accent2">
                <a:satMod val="175000"/>
                <a:alpha val="40000"/>
              </a:schemeClr>
            </a:glow>
            <a:outerShdw blurRad="40000" dist="20000" dir="5400000" rotWithShape="0">
              <a:srgbClr val="000000">
                <a:alpha val="38000"/>
              </a:srgbClr>
            </a:outerShdw>
            <a:softEdge rad="127000"/>
          </a:effectLst>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fa-IR"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حرف یاء بعد از حرکت کسره ی کوتاه در صورتی صدای کشیده محسوب میشود که حرکت یا علامتی روی آن نباشد.</a:t>
            </a:r>
            <a:endParaRPr lang="fa-IR"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33131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heel(1)">
                                      <p:cBhvr>
                                        <p:cTn id="7" dur="2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arn(inVertical)">
                                      <p:cBhvr>
                                        <p:cTn id="1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fa-IR" sz="1800" b="1" dirty="0">
                <a:solidFill>
                  <a:srgbClr val="002060"/>
                </a:solidFill>
                <a:cs typeface="B Titr" pitchFamily="2" charset="-78"/>
              </a:rPr>
              <a:t>قسمت پنجم</a:t>
            </a:r>
            <a:br>
              <a:rPr lang="fa-IR" sz="1800" b="1" dirty="0">
                <a:solidFill>
                  <a:srgbClr val="002060"/>
                </a:solidFill>
                <a:cs typeface="B Titr" pitchFamily="2" charset="-78"/>
              </a:rPr>
            </a:br>
            <a:r>
              <a:rPr lang="fa-IR" sz="1800" b="1" dirty="0">
                <a:solidFill>
                  <a:srgbClr val="002060"/>
                </a:solidFill>
                <a:cs typeface="B Titr" pitchFamily="2" charset="-78"/>
              </a:rPr>
              <a:t>شهر پیوسته ( ضمه )</a:t>
            </a:r>
          </a:p>
        </p:txBody>
      </p:sp>
      <p:sp>
        <p:nvSpPr>
          <p:cNvPr id="3" name="Content Placeholder 2"/>
          <p:cNvSpPr>
            <a:spLocks noGrp="1"/>
          </p:cNvSpPr>
          <p:nvPr>
            <p:ph idx="1"/>
          </p:nvPr>
        </p:nvSpPr>
        <p:spPr>
          <a:xfrm>
            <a:off x="76200" y="1295400"/>
            <a:ext cx="8991600" cy="5562600"/>
          </a:xfrm>
        </p:spPr>
        <p:txBody>
          <a:bodyPr>
            <a:noAutofit/>
          </a:bodyPr>
          <a:lstStyle/>
          <a:p>
            <a:pPr marL="0" indent="0">
              <a:lnSpc>
                <a:spcPct val="150000"/>
              </a:lnSpc>
              <a:buNone/>
            </a:pPr>
            <a:r>
              <a:rPr lang="fa-IR" sz="1800" b="1" dirty="0">
                <a:solidFill>
                  <a:schemeClr val="accent2">
                    <a:lumMod val="75000"/>
                  </a:schemeClr>
                </a:solidFill>
                <a:cs typeface="B Nazanin" pitchFamily="2" charset="-78"/>
              </a:rPr>
              <a:t>خبر شهر فتحه و کسره به محله پیوسته رسید و حروف نزد پادشاه رفتند و گفتند : ما هم دوست داریم یکدیگر را صدا بزنیم ، دوست داریم مانند دو شهر فتحه و کسره در کنار یکدیگر قراربگیریم و قدرتمند باشیم.</a:t>
            </a:r>
          </a:p>
          <a:p>
            <a:pPr marL="0" indent="0">
              <a:lnSpc>
                <a:spcPct val="150000"/>
              </a:lnSpc>
              <a:buNone/>
            </a:pPr>
            <a:r>
              <a:rPr lang="fa-IR" sz="1800" b="1" dirty="0">
                <a:solidFill>
                  <a:schemeClr val="accent2">
                    <a:lumMod val="75000"/>
                  </a:schemeClr>
                </a:solidFill>
                <a:cs typeface="B Nazanin" pitchFamily="2" charset="-78"/>
              </a:rPr>
              <a:t> پادشاه به فکر فرو رفت و رو به دانای آن شهر                             کرد و گفت :  دیگر استراحت بس است؛ باید به ماموریت بروی حکم ماموریت تو این است که هر چه سریعتر برای محله پیوسته حرکتی را انتخاب کنی.</a:t>
            </a:r>
          </a:p>
          <a:p>
            <a:pPr marL="0" indent="0">
              <a:lnSpc>
                <a:spcPct val="150000"/>
              </a:lnSpc>
              <a:buNone/>
            </a:pPr>
            <a:r>
              <a:rPr lang="fa-IR" sz="1800" b="1" dirty="0">
                <a:solidFill>
                  <a:schemeClr val="accent2">
                    <a:lumMod val="75000"/>
                  </a:schemeClr>
                </a:solidFill>
                <a:cs typeface="B Nazanin" pitchFamily="2" charset="-78"/>
              </a:rPr>
              <a:t> واو دانا اطاعت کرد و گفت : خیلی زود نتیجه را به شما اعلام خواهم کرد.</a:t>
            </a:r>
          </a:p>
          <a:p>
            <a:pPr marL="0" indent="0">
              <a:lnSpc>
                <a:spcPct val="150000"/>
              </a:lnSpc>
              <a:buNone/>
            </a:pPr>
            <a:r>
              <a:rPr lang="fa-IR" sz="1800" b="1" dirty="0">
                <a:solidFill>
                  <a:schemeClr val="accent2">
                    <a:lumMod val="75000"/>
                  </a:schemeClr>
                </a:solidFill>
                <a:cs typeface="B Nazanin" pitchFamily="2" charset="-78"/>
              </a:rPr>
              <a:t> واو دانا به برادر خود که در حال بازی بود، گفت : همان گونه که الف دانا و یاء دانا از برادر خود کمک گرفتند</a:t>
            </a:r>
          </a:p>
          <a:p>
            <a:pPr marL="0" indent="0">
              <a:lnSpc>
                <a:spcPct val="150000"/>
              </a:lnSpc>
              <a:buNone/>
            </a:pPr>
            <a:r>
              <a:rPr lang="fa-IR" sz="1800" b="1" dirty="0">
                <a:solidFill>
                  <a:schemeClr val="accent2">
                    <a:lumMod val="75000"/>
                  </a:schemeClr>
                </a:solidFill>
                <a:cs typeface="B Nazanin" pitchFamily="2" charset="-78"/>
              </a:rPr>
              <a:t> من هم فقط تو را شایسته این ماموریت مهم می‌دانم. </a:t>
            </a:r>
          </a:p>
          <a:p>
            <a:pPr marL="0" indent="0">
              <a:lnSpc>
                <a:spcPct val="150000"/>
              </a:lnSpc>
              <a:buNone/>
            </a:pPr>
            <a:r>
              <a:rPr lang="fa-IR" sz="1800" b="1" dirty="0">
                <a:solidFill>
                  <a:schemeClr val="accent2">
                    <a:lumMod val="75000"/>
                  </a:schemeClr>
                </a:solidFill>
                <a:cs typeface="B Nazanin" pitchFamily="2" charset="-78"/>
              </a:rPr>
              <a:t>واو کوچولو قبول کرد و گفت بروی چشم برادر جان</a:t>
            </a:r>
          </a:p>
          <a:p>
            <a:pPr marL="0" indent="0">
              <a:lnSpc>
                <a:spcPct val="150000"/>
              </a:lnSpc>
              <a:buNone/>
            </a:pPr>
            <a:r>
              <a:rPr lang="fa-IR" sz="1800" b="1" dirty="0">
                <a:solidFill>
                  <a:schemeClr val="accent2">
                    <a:lumMod val="75000"/>
                  </a:schemeClr>
                </a:solidFill>
                <a:cs typeface="B Nazanin" pitchFamily="2" charset="-78"/>
              </a:rPr>
              <a:t> من هم به همین صورت                روی حروف می‌نشینم .</a:t>
            </a:r>
          </a:p>
          <a:p>
            <a:pPr marL="0" indent="0">
              <a:lnSpc>
                <a:spcPct val="150000"/>
              </a:lnSpc>
              <a:buNone/>
            </a:pPr>
            <a:r>
              <a:rPr lang="fa-IR" sz="1800" b="1" dirty="0">
                <a:solidFill>
                  <a:schemeClr val="accent2">
                    <a:lumMod val="75000"/>
                  </a:schemeClr>
                </a:solidFill>
                <a:cs typeface="B Nazanin" pitchFamily="2" charset="-78"/>
              </a:rPr>
              <a:t>واو دانا از برادر خود تشکر کرد و نام او را ضمه گذاشت . </a:t>
            </a:r>
          </a:p>
          <a:p>
            <a:pPr marL="0" indent="0">
              <a:lnSpc>
                <a:spcPct val="150000"/>
              </a:lnSpc>
              <a:buNone/>
            </a:pPr>
            <a:r>
              <a:rPr lang="fa-IR" sz="1800" b="1" dirty="0">
                <a:solidFill>
                  <a:schemeClr val="accent2">
                    <a:lumMod val="75000"/>
                  </a:schemeClr>
                </a:solidFill>
                <a:cs typeface="B Nazanin" pitchFamily="2" charset="-78"/>
              </a:rPr>
              <a:t>بعد نزد پادشاه رفت و حرکت شهرشان را معرفی کرد . پادشاه از حروف خواست که بیایند و یکی یکی حرکت خود را تحویل بگیرند.</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599" y="2209800"/>
            <a:ext cx="9144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173071"/>
            <a:ext cx="3124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5087471"/>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670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wipe(down)">
                                      <p:cBhvr>
                                        <p:cTn id="17" dur="5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195"/>
                                        </p:tgtEl>
                                        <p:attrNameLst>
                                          <p:attrName>style.visibility</p:attrName>
                                        </p:attrNameLst>
                                      </p:cBhvr>
                                      <p:to>
                                        <p:strVal val="visible"/>
                                      </p:to>
                                    </p:set>
                                    <p:animEffect transition="in" filter="fade">
                                      <p:cBhvr>
                                        <p:cTn id="27" dur="1000"/>
                                        <p:tgtEl>
                                          <p:spTgt spid="8195"/>
                                        </p:tgtEl>
                                      </p:cBhvr>
                                    </p:animEffect>
                                    <p:anim calcmode="lin" valueType="num">
                                      <p:cBhvr>
                                        <p:cTn id="28" dur="1000" fill="hold"/>
                                        <p:tgtEl>
                                          <p:spTgt spid="8195"/>
                                        </p:tgtEl>
                                        <p:attrNameLst>
                                          <p:attrName>ppt_x</p:attrName>
                                        </p:attrNameLst>
                                      </p:cBhvr>
                                      <p:tavLst>
                                        <p:tav tm="0">
                                          <p:val>
                                            <p:strVal val="#ppt_x"/>
                                          </p:val>
                                        </p:tav>
                                        <p:tav tm="100000">
                                          <p:val>
                                            <p:strVal val="#ppt_x"/>
                                          </p:val>
                                        </p:tav>
                                      </p:tavLst>
                                    </p:anim>
                                    <p:anim calcmode="lin" valueType="num">
                                      <p:cBhvr>
                                        <p:cTn id="29"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down)">
                                      <p:cBhvr>
                                        <p:cTn id="34" dur="500"/>
                                        <p:tgtEl>
                                          <p:spTgt spid="3">
                                            <p:txEl>
                                              <p:pRg st="3" end="3"/>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ircle(in)">
                                      <p:cBhvr>
                                        <p:cTn id="42" dur="2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heel(1)">
                                      <p:cBhvr>
                                        <p:cTn id="47" dur="20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circle(in)">
                                      <p:cBhvr>
                                        <p:cTn id="57" dur="20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circle(in)">
                                      <p:cBhvr>
                                        <p:cTn id="6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6096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962401"/>
            <a:ext cx="5486400" cy="289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2666999"/>
            <a:ext cx="7543800"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267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heel(1)">
                                      <p:cBhvr>
                                        <p:cTn id="12" dur="20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2531"/>
                                        </p:tgtEl>
                                        <p:attrNameLst>
                                          <p:attrName>style.visibility</p:attrName>
                                        </p:attrNameLst>
                                      </p:cBhvr>
                                      <p:to>
                                        <p:strVal val="visible"/>
                                      </p:to>
                                    </p:set>
                                    <p:animEffect transition="in" filter="circle(in)">
                                      <p:cBhvr>
                                        <p:cTn id="17" dur="2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lnSpc>
                <a:spcPct val="150000"/>
              </a:lnSpc>
            </a:pPr>
            <a:r>
              <a:rPr lang="fa-IR" sz="1800" b="1" dirty="0">
                <a:solidFill>
                  <a:schemeClr val="accent2">
                    <a:lumMod val="75000"/>
                  </a:schemeClr>
                </a:solidFill>
                <a:cs typeface="B Nazanin" pitchFamily="2" charset="-78"/>
              </a:rPr>
              <a:t>پادشاه به واو دانا گفت : برای این‌که حروف قدرت بیشتری داشته باشند چه کاری انجام داده‌ای ؟</a:t>
            </a:r>
            <a:br>
              <a:rPr lang="fa-IR" sz="1800" b="1" dirty="0">
                <a:solidFill>
                  <a:schemeClr val="accent2">
                    <a:lumMod val="75000"/>
                  </a:schemeClr>
                </a:solidFill>
                <a:cs typeface="B Nazanin" pitchFamily="2" charset="-78"/>
              </a:rPr>
            </a:br>
            <a:r>
              <a:rPr lang="fa-IR" sz="1800" b="1" dirty="0">
                <a:solidFill>
                  <a:schemeClr val="accent2">
                    <a:lumMod val="75000"/>
                  </a:schemeClr>
                </a:solidFill>
                <a:cs typeface="B Nazanin" pitchFamily="2" charset="-78"/>
              </a:rPr>
              <a:t> واو دانا گفت : در صورت لزوم، دست برادرم را به اندازه دو برابر حرکت ضمه کوتاه می‌کشم . </a:t>
            </a:r>
            <a:br>
              <a:rPr lang="fa-IR" sz="1800" b="1" dirty="0">
                <a:solidFill>
                  <a:schemeClr val="accent2">
                    <a:lumMod val="75000"/>
                  </a:schemeClr>
                </a:solidFill>
                <a:cs typeface="B Nazanin" pitchFamily="2" charset="-78"/>
              </a:rPr>
            </a:br>
            <a:r>
              <a:rPr lang="fa-IR" sz="1800" b="1" dirty="0">
                <a:solidFill>
                  <a:schemeClr val="accent2">
                    <a:lumMod val="75000"/>
                  </a:schemeClr>
                </a:solidFill>
                <a:cs typeface="B Nazanin" pitchFamily="2" charset="-78"/>
              </a:rPr>
              <a:t>مانند این حروف </a:t>
            </a:r>
            <a:r>
              <a:rPr lang="fa-IR" sz="1800" dirty="0">
                <a:solidFill>
                  <a:schemeClr val="accent2">
                    <a:lumMod val="75000"/>
                  </a:schemeClr>
                </a:solidFill>
                <a:cs typeface="B Nazanin" pitchFamily="2" charset="-78"/>
              </a:rPr>
              <a:t>:</a:t>
            </a:r>
          </a:p>
        </p:txBody>
      </p:sp>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9399" y="1524000"/>
            <a:ext cx="4724401"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19200"/>
            <a:ext cx="20002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733800"/>
            <a:ext cx="4724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392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500" fill="hold"/>
                                        <p:tgtEl>
                                          <p:spTgt spid="7170"/>
                                        </p:tgtEl>
                                        <p:attrNameLst>
                                          <p:attrName>ppt_x</p:attrName>
                                        </p:attrNameLst>
                                      </p:cBhvr>
                                      <p:tavLst>
                                        <p:tav tm="0">
                                          <p:val>
                                            <p:strVal val="#ppt_x"/>
                                          </p:val>
                                        </p:tav>
                                        <p:tav tm="100000">
                                          <p:val>
                                            <p:strVal val="#ppt_x"/>
                                          </p:val>
                                        </p:tav>
                                      </p:tavLst>
                                    </p:anim>
                                    <p:anim calcmode="lin" valueType="num">
                                      <p:cBhvr additive="base">
                                        <p:cTn id="12"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barn(inVertical)">
                                      <p:cBhvr>
                                        <p:cTn id="17" dur="500"/>
                                        <p:tgtEl>
                                          <p:spTgt spid="71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wipe(down)">
                                      <p:cBhvr>
                                        <p:cTn id="2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brightnessContrast bright="-19000" contrast="16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228600" y="228600"/>
            <a:ext cx="6096000" cy="1077218"/>
          </a:xfrm>
          <a:prstGeom prst="rect">
            <a:avLst/>
          </a:prstGeom>
          <a:solidFill>
            <a:schemeClr val="accent3">
              <a:lumMod val="75000"/>
            </a:schemeClr>
          </a:solidFill>
        </p:spPr>
        <p:txBody>
          <a:bodyPr wrap="square" lIns="91440" tIns="45720" rIns="91440" bIns="45720">
            <a:spAutoFit/>
          </a:bodyPr>
          <a:lstStyle/>
          <a:p>
            <a:pPr marL="0" indent="0" algn="ctr">
              <a:buNone/>
            </a:pPr>
            <a:r>
              <a:rPr lang="fa-IR"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آموزش روخوانی و روانخوانی قرآن کریم</a:t>
            </a:r>
          </a:p>
          <a:p>
            <a:pPr marL="0" indent="0" algn="ctr">
              <a:buNone/>
            </a:pPr>
            <a:r>
              <a:rPr lang="fa-IR"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Nazanin" pitchFamily="2" charset="-78"/>
              </a:rPr>
              <a:t>به روشی آسان و جذاب برای کودکان</a:t>
            </a:r>
            <a:endParaRPr lang="fa-IR"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691539432"/>
      </p:ext>
    </p:extLst>
  </p:cSld>
  <p:clrMapOvr>
    <a:masterClrMapping/>
  </p:clrMapOvr>
  <mc:AlternateContent xmlns:mc="http://schemas.openxmlformats.org/markup-compatibility/2006" xmlns:p14="http://schemas.microsoft.com/office/powerpoint/2010/main">
    <mc:Choice Requires="p14">
      <p:transition spd="slow" p14:dur="175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oAutofit/>
          </a:bodyPr>
          <a:lstStyle/>
          <a:p>
            <a:pPr>
              <a:lnSpc>
                <a:spcPct val="150000"/>
              </a:lnSpc>
            </a:pPr>
            <a:r>
              <a:rPr lang="fa-IR" sz="2400" b="1" dirty="0">
                <a:solidFill>
                  <a:srgbClr val="FF0000"/>
                </a:solidFill>
                <a:cs typeface="B Nazanin" pitchFamily="2" charset="-78"/>
              </a:rPr>
              <a:t>توجه : حرف واو بعد از حرکت ضمه کوتاه باید بدون علامت و حرکت باشد. </a:t>
            </a:r>
            <a:br>
              <a:rPr lang="fa-IR" sz="1800" b="1" dirty="0">
                <a:solidFill>
                  <a:srgbClr val="FF0000"/>
                </a:solidFill>
                <a:cs typeface="B Nazanin" pitchFamily="2" charset="-78"/>
              </a:rPr>
            </a:br>
            <a:r>
              <a:rPr lang="fa-IR" sz="1800" b="1" dirty="0">
                <a:solidFill>
                  <a:schemeClr val="tx2"/>
                </a:solidFill>
                <a:cs typeface="B Nazanin" pitchFamily="2" charset="-78"/>
              </a:rPr>
              <a:t>در صورتیکه حرکت یا علامت داشته باشد دیگر حرکت نیست و مانند دیگر حروف تلفظ می¬شود . </a:t>
            </a:r>
            <a:br>
              <a:rPr lang="fa-IR" sz="1800" b="1" dirty="0">
                <a:solidFill>
                  <a:schemeClr val="tx2"/>
                </a:solidFill>
                <a:cs typeface="B Nazanin" pitchFamily="2" charset="-78"/>
              </a:rPr>
            </a:br>
            <a:r>
              <a:rPr lang="fa-IR" sz="1800" b="1" dirty="0">
                <a:solidFill>
                  <a:schemeClr val="tx2"/>
                </a:solidFill>
                <a:cs typeface="B Nazanin" pitchFamily="2" charset="-78"/>
              </a:rPr>
              <a:t>مانند : هُوَ</a:t>
            </a:r>
          </a:p>
        </p:txBody>
      </p:sp>
      <p:sp>
        <p:nvSpPr>
          <p:cNvPr id="3" name="Content Placeholder 2"/>
          <p:cNvSpPr>
            <a:spLocks noGrp="1"/>
          </p:cNvSpPr>
          <p:nvPr>
            <p:ph idx="1"/>
          </p:nvPr>
        </p:nvSpPr>
        <p:spPr/>
        <p:txBody>
          <a:bodyPr>
            <a:normAutofit/>
          </a:bodyPr>
          <a:lstStyle/>
          <a:p>
            <a:pPr marL="0" indent="0">
              <a:lnSpc>
                <a:spcPct val="150000"/>
              </a:lnSpc>
              <a:buNone/>
            </a:pPr>
            <a:r>
              <a:rPr lang="fa-IR" sz="1800" b="1" dirty="0">
                <a:solidFill>
                  <a:srgbClr val="C00000"/>
                </a:solidFill>
                <a:cs typeface="B Nazanin" pitchFamily="2" charset="-78"/>
              </a:rPr>
              <a:t>نکته : هرگاه بعد از واوی که در پایان کلمه است الفی بیاید که روی آن علامتی شبیه صفر باشد آن الف همیشه ناخوانا است (یعنی هیچ وقت خوانده نمی‌شود.)</a:t>
            </a:r>
          </a:p>
          <a:p>
            <a:pPr marL="0" indent="0">
              <a:lnSpc>
                <a:spcPct val="150000"/>
              </a:lnSpc>
              <a:buNone/>
            </a:pPr>
            <a:r>
              <a:rPr lang="fa-IR" sz="1800" b="1" dirty="0">
                <a:solidFill>
                  <a:srgbClr val="C00000"/>
                </a:solidFill>
                <a:cs typeface="B Nazanin" pitchFamily="2" charset="-78"/>
              </a:rPr>
              <a:t> </a:t>
            </a:r>
            <a:r>
              <a:rPr lang="fa-IR" sz="1800" b="1" dirty="0">
                <a:solidFill>
                  <a:schemeClr val="tx2"/>
                </a:solidFill>
                <a:cs typeface="B Nazanin" pitchFamily="2" charset="-78"/>
              </a:rPr>
              <a:t>مانند : </a:t>
            </a:r>
          </a:p>
          <a:p>
            <a:pPr marL="0" indent="0">
              <a:lnSpc>
                <a:spcPct val="150000"/>
              </a:lnSpc>
              <a:buNone/>
            </a:pPr>
            <a:endParaRPr lang="fa-IR" sz="1800" b="1" dirty="0">
              <a:solidFill>
                <a:schemeClr val="tx2"/>
              </a:solidFill>
              <a:cs typeface="B Nazanin" pitchFamily="2" charset="-78"/>
            </a:endParaRPr>
          </a:p>
          <a:p>
            <a:pPr marL="0" indent="0">
              <a:lnSpc>
                <a:spcPct val="150000"/>
              </a:lnSpc>
              <a:buNone/>
            </a:pPr>
            <a:endParaRPr lang="fa-IR" sz="1800" b="1" dirty="0">
              <a:solidFill>
                <a:schemeClr val="tx2"/>
              </a:solidFill>
              <a:cs typeface="B Nazanin" pitchFamily="2" charset="-78"/>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47" y="2667000"/>
            <a:ext cx="8001000" cy="3124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092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0242"/>
                                        </p:tgtEl>
                                        <p:attrNameLst>
                                          <p:attrName>style.visibility</p:attrName>
                                        </p:attrNameLst>
                                      </p:cBhvr>
                                      <p:to>
                                        <p:strVal val="visible"/>
                                      </p:to>
                                    </p:set>
                                    <p:animEffect transition="in" filter="wheel(1)">
                                      <p:cBhvr>
                                        <p:cTn id="26"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1800" dirty="0">
                <a:solidFill>
                  <a:schemeClr val="accent2">
                    <a:lumMod val="75000"/>
                  </a:schemeClr>
                </a:solidFill>
                <a:cs typeface="B Titr" pitchFamily="2" charset="-78"/>
              </a:rPr>
              <a:t>مرور صداهای کوتاه و کشیده</a:t>
            </a:r>
          </a:p>
        </p:txBody>
      </p:sp>
      <p:pic>
        <p:nvPicPr>
          <p:cNvPr id="296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4400" y="1905000"/>
            <a:ext cx="4191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46" y="1905000"/>
            <a:ext cx="446175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903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arn(inVertical)">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circle(in)">
                                      <p:cBhvr>
                                        <p:cTn id="12" dur="2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t="19000" r="42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4724400" cy="1143000"/>
          </a:xfrm>
          <a:solidFill>
            <a:schemeClr val="tx2">
              <a:lumMod val="20000"/>
              <a:lumOff val="80000"/>
            </a:schemeClr>
          </a:solidFill>
          <a:effectLst>
            <a:softEdge rad="317500"/>
          </a:effectLst>
        </p:spPr>
        <p:txBody>
          <a:bodyPr>
            <a:normAutofit/>
          </a:bodyPr>
          <a:lstStyle/>
          <a:p>
            <a:pPr>
              <a:lnSpc>
                <a:spcPct val="150000"/>
              </a:lnSpc>
            </a:pPr>
            <a:r>
              <a:rPr lang="fa-IR" sz="1800" dirty="0">
                <a:solidFill>
                  <a:srgbClr val="002060"/>
                </a:solidFill>
                <a:cs typeface="B Titr" pitchFamily="2" charset="-78"/>
              </a:rPr>
              <a:t>قسمت ششم</a:t>
            </a:r>
            <a:br>
              <a:rPr lang="fa-IR" sz="1800" dirty="0">
                <a:solidFill>
                  <a:srgbClr val="002060"/>
                </a:solidFill>
                <a:cs typeface="B Titr" pitchFamily="2" charset="-78"/>
              </a:rPr>
            </a:br>
            <a:r>
              <a:rPr lang="fa-IR" sz="1800" dirty="0">
                <a:solidFill>
                  <a:srgbClr val="002060"/>
                </a:solidFill>
                <a:cs typeface="B Titr" pitchFamily="2" charset="-78"/>
              </a:rPr>
              <a:t>بی‌حرکت ها</a:t>
            </a:r>
          </a:p>
        </p:txBody>
      </p:sp>
      <p:pic>
        <p:nvPicPr>
          <p:cNvPr id="1126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5334000" y="4800600"/>
            <a:ext cx="36099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62400" y="1537640"/>
            <a:ext cx="4981575" cy="2135200"/>
          </a:xfrm>
          <a:prstGeom prst="rect">
            <a:avLst/>
          </a:prstGeom>
        </p:spPr>
        <p:txBody>
          <a:bodyPr wrap="square">
            <a:spAutoFit/>
          </a:bodyPr>
          <a:lstStyle/>
          <a:p>
            <a:pPr algn="just">
              <a:lnSpc>
                <a:spcPct val="150000"/>
              </a:lnSpc>
            </a:pPr>
            <a:r>
              <a:rPr lang="fa-IR" b="1" dirty="0">
                <a:solidFill>
                  <a:schemeClr val="accent2">
                    <a:lumMod val="75000"/>
                  </a:schemeClr>
                </a:solidFill>
                <a:cs typeface="B Nazanin" pitchFamily="2" charset="-78"/>
              </a:rPr>
              <a:t>بچه‌های عزیزم ، یک روز صبح زود که پادشاه تازه از خواب بیدار شده بود؛ دید حروف با عصبانیت در حال نزدیک شدن به قصر هستند، با تعجب پرسید: </a:t>
            </a:r>
          </a:p>
          <a:p>
            <a:pPr algn="just">
              <a:lnSpc>
                <a:spcPct val="150000"/>
              </a:lnSpc>
            </a:pPr>
            <a:r>
              <a:rPr lang="fa-IR" b="1" dirty="0">
                <a:solidFill>
                  <a:schemeClr val="accent2">
                    <a:lumMod val="75000"/>
                  </a:schemeClr>
                </a:solidFill>
                <a:cs typeface="B Nazanin" pitchFamily="2" charset="-78"/>
              </a:rPr>
              <a:t>چه اتفاقی افتاده است ؟! </a:t>
            </a:r>
          </a:p>
          <a:p>
            <a:pPr algn="just">
              <a:lnSpc>
                <a:spcPct val="150000"/>
              </a:lnSpc>
            </a:pPr>
            <a:r>
              <a:rPr lang="fa-IR" b="1" dirty="0">
                <a:solidFill>
                  <a:schemeClr val="accent2">
                    <a:lumMod val="75000"/>
                  </a:schemeClr>
                </a:solidFill>
                <a:cs typeface="B Nazanin" pitchFamily="2" charset="-78"/>
              </a:rPr>
              <a:t>چرا حروف اینقدر عصبانی هستند ؟!</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29600" y="6248400"/>
            <a:ext cx="609600" cy="609600"/>
          </a:xfrm>
          <a:prstGeom prst="rect">
            <a:avLst/>
          </a:prstGeom>
        </p:spPr>
      </p:pic>
    </p:spTree>
    <p:extLst>
      <p:ext uri="{BB962C8B-B14F-4D97-AF65-F5344CB8AC3E}">
        <p14:creationId xmlns:p14="http://schemas.microsoft.com/office/powerpoint/2010/main" val="1400477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1266"/>
                                        </p:tgtEl>
                                        <p:attrNameLst>
                                          <p:attrName>style.visibility</p:attrName>
                                        </p:attrNameLst>
                                      </p:cBhvr>
                                      <p:to>
                                        <p:strVal val="visible"/>
                                      </p:to>
                                    </p:set>
                                    <p:anim calcmode="lin" valueType="num">
                                      <p:cBhvr>
                                        <p:cTn id="19" dur="1000" fill="hold"/>
                                        <p:tgtEl>
                                          <p:spTgt spid="11266"/>
                                        </p:tgtEl>
                                        <p:attrNameLst>
                                          <p:attrName>ppt_w</p:attrName>
                                        </p:attrNameLst>
                                      </p:cBhvr>
                                      <p:tavLst>
                                        <p:tav tm="0">
                                          <p:val>
                                            <p:fltVal val="0"/>
                                          </p:val>
                                        </p:tav>
                                        <p:tav tm="100000">
                                          <p:val>
                                            <p:strVal val="#ppt_w"/>
                                          </p:val>
                                        </p:tav>
                                      </p:tavLst>
                                    </p:anim>
                                    <p:anim calcmode="lin" valueType="num">
                                      <p:cBhvr>
                                        <p:cTn id="20" dur="1000" fill="hold"/>
                                        <p:tgtEl>
                                          <p:spTgt spid="11266"/>
                                        </p:tgtEl>
                                        <p:attrNameLst>
                                          <p:attrName>ppt_h</p:attrName>
                                        </p:attrNameLst>
                                      </p:cBhvr>
                                      <p:tavLst>
                                        <p:tav tm="0">
                                          <p:val>
                                            <p:fltVal val="0"/>
                                          </p:val>
                                        </p:tav>
                                        <p:tav tm="100000">
                                          <p:val>
                                            <p:strVal val="#ppt_h"/>
                                          </p:val>
                                        </p:tav>
                                      </p:tavLst>
                                    </p:anim>
                                    <p:anim calcmode="lin" valueType="num">
                                      <p:cBhvr>
                                        <p:cTn id="21" dur="1000" fill="hold"/>
                                        <p:tgtEl>
                                          <p:spTgt spid="11266"/>
                                        </p:tgtEl>
                                        <p:attrNameLst>
                                          <p:attrName>style.rotation</p:attrName>
                                        </p:attrNameLst>
                                      </p:cBhvr>
                                      <p:tavLst>
                                        <p:tav tm="0">
                                          <p:val>
                                            <p:fltVal val="90"/>
                                          </p:val>
                                        </p:tav>
                                        <p:tav tm="100000">
                                          <p:val>
                                            <p:fltVal val="0"/>
                                          </p:val>
                                        </p:tav>
                                      </p:tavLst>
                                    </p:anim>
                                    <p:animEffect transition="in" filter="fade">
                                      <p:cBhvr>
                                        <p:cTn id="22" dur="1000"/>
                                        <p:tgtEl>
                                          <p:spTgt spid="11266"/>
                                        </p:tgtEl>
                                      </p:cBhvr>
                                    </p:animEffect>
                                  </p:childTnLst>
                                </p:cTn>
                              </p:par>
                            </p:childTnLst>
                          </p:cTn>
                        </p:par>
                        <p:par>
                          <p:cTn id="23" fill="hold">
                            <p:stCondLst>
                              <p:cond delay="1000"/>
                            </p:stCondLst>
                            <p:childTnLst>
                              <p:par>
                                <p:cTn id="24" presetID="1" presetClass="mediacall" presetSubtype="0" fill="hold" nodeType="afterEffect">
                                  <p:stCondLst>
                                    <p:cond delay="0"/>
                                  </p:stCondLst>
                                  <p:childTnLst>
                                    <p:cmd type="call" cmd="playFrom(0.0)">
                                      <p:cBhvr>
                                        <p:cTn id="25" dur="1377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6" repeatCount="indefinite" fill="hold" display="0">
                  <p:stCondLst>
                    <p:cond delay="indefinite"/>
                  </p:stCondLst>
                  <p:endCondLst>
                    <p:cond evt="onStopAudio" delay="0">
                      <p:tgtEl>
                        <p:sldTgt/>
                      </p:tgtEl>
                    </p:cond>
                  </p:endCondLst>
                </p:cTn>
                <p:tgtEl>
                  <p:spTgt spid="6"/>
                </p:tgtEl>
              </p:cMediaNode>
            </p:audio>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438400"/>
          </a:xfrm>
          <a:solidFill>
            <a:schemeClr val="tx2">
              <a:lumMod val="20000"/>
              <a:lumOff val="80000"/>
            </a:schemeClr>
          </a:solidFill>
          <a:effectLst>
            <a:softEdge rad="317500"/>
          </a:effectLst>
        </p:spPr>
        <p:txBody>
          <a:bodyPr>
            <a:noAutofit/>
          </a:bodyPr>
          <a:lstStyle/>
          <a:p>
            <a:pPr algn="just">
              <a:lnSpc>
                <a:spcPct val="150000"/>
              </a:lnSpc>
            </a:pPr>
            <a:r>
              <a:rPr lang="fa-IR" sz="1800" b="1" dirty="0">
                <a:solidFill>
                  <a:schemeClr val="accent2">
                    <a:lumMod val="75000"/>
                  </a:schemeClr>
                </a:solidFill>
                <a:cs typeface="B Nazanin" pitchFamily="2" charset="-78"/>
              </a:rPr>
              <a:t>حروف اجازه گرفتند و وارد قصر شدند پادشاه علت ناراحتی آنان را پرسید ولی خیلی همهمه و سروصدا بود پادشاه اصلاً متوجه نمی شد که آن‌ها چه می گویند پادشاه گفت: خیلی آرام یک نفر توضیح بدهد تا متوجه شوم که چه اتفاقی افتاده است. یکی از حروف به نمایندگی از بقیه گفت :</a:t>
            </a:r>
            <a:br>
              <a:rPr lang="en-US" sz="1800" b="1" dirty="0">
                <a:solidFill>
                  <a:schemeClr val="accent2">
                    <a:lumMod val="75000"/>
                  </a:schemeClr>
                </a:solidFill>
                <a:cs typeface="B Nazanin" pitchFamily="2" charset="-78"/>
              </a:rPr>
            </a:br>
            <a:r>
              <a:rPr lang="fa-IR" sz="1800" b="1" dirty="0">
                <a:solidFill>
                  <a:schemeClr val="accent2">
                    <a:lumMod val="75000"/>
                  </a:schemeClr>
                </a:solidFill>
                <a:cs typeface="B Nazanin" pitchFamily="2" charset="-78"/>
              </a:rPr>
              <a:t> ای پادشاه بزرگ وقتی ما درحال استراحت هستیم بعضی‌ها ما را صدا می‌زنند  و ما از خواب می‌پریم ؛ </a:t>
            </a:r>
            <a:br>
              <a:rPr lang="fa-IR" sz="1800" b="1" dirty="0">
                <a:solidFill>
                  <a:schemeClr val="accent2">
                    <a:lumMod val="75000"/>
                  </a:schemeClr>
                </a:solidFill>
                <a:cs typeface="B Nazanin" pitchFamily="2" charset="-78"/>
              </a:rPr>
            </a:br>
            <a:r>
              <a:rPr lang="fa-IR" sz="1800" b="1" dirty="0">
                <a:solidFill>
                  <a:schemeClr val="accent2">
                    <a:lumMod val="75000"/>
                  </a:schemeClr>
                </a:solidFill>
                <a:cs typeface="B Nazanin" pitchFamily="2" charset="-78"/>
              </a:rPr>
              <a:t>دیگر خسته شده‌ایم و استراحت نداریم لطفاً علامتی به ما بدهید تا دیگران متوجه شوند که ما در حال استراحت هستیم و نباید ما را تکان دهند.</a:t>
            </a:r>
          </a:p>
        </p:txBody>
      </p:sp>
    </p:spTree>
    <p:extLst>
      <p:ext uri="{BB962C8B-B14F-4D97-AF65-F5344CB8AC3E}">
        <p14:creationId xmlns:p14="http://schemas.microsoft.com/office/powerpoint/2010/main" val="35610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4221162"/>
          </a:xfrm>
        </p:spPr>
        <p:txBody>
          <a:bodyPr>
            <a:normAutofit/>
          </a:bodyPr>
          <a:lstStyle/>
          <a:p>
            <a:pPr algn="r">
              <a:lnSpc>
                <a:spcPct val="150000"/>
              </a:lnSpc>
            </a:pPr>
            <a:r>
              <a:rPr lang="fa-IR" sz="1800" b="1" dirty="0">
                <a:solidFill>
                  <a:schemeClr val="accent1">
                    <a:lumMod val="75000"/>
                  </a:schemeClr>
                </a:solidFill>
                <a:cs typeface="B Nazanin" pitchFamily="2" charset="-78"/>
              </a:rPr>
              <a:t>پادشاه گفت : دستور می‌دهم از این به بعد وقتی شما در حال استراحت هستید خیلی آرام و خفیف شما را صدا بزنند آنگونه که اصلا حرکت پیدا نکنید و تکان نخورید .</a:t>
            </a:r>
            <a:br>
              <a:rPr lang="fa-IR" sz="1800" b="1" dirty="0">
                <a:solidFill>
                  <a:schemeClr val="accent1">
                    <a:lumMod val="75000"/>
                  </a:schemeClr>
                </a:solidFill>
                <a:cs typeface="B Nazanin" pitchFamily="2" charset="-78"/>
              </a:rPr>
            </a:br>
            <a:r>
              <a:rPr lang="fa-IR" sz="1800" b="1" dirty="0">
                <a:solidFill>
                  <a:schemeClr val="accent1">
                    <a:lumMod val="75000"/>
                  </a:schemeClr>
                </a:solidFill>
                <a:cs typeface="B Nazanin" pitchFamily="2" charset="-78"/>
              </a:rPr>
              <a:t> در بین حروف صدایی به گوش می رسید ! صدای ( </a:t>
            </a:r>
            <a:r>
              <a:rPr lang="fa-IR" sz="1800" b="1" dirty="0">
                <a:solidFill>
                  <a:srgbClr val="FF0000"/>
                </a:solidFill>
                <a:cs typeface="B Titr" pitchFamily="2" charset="-78"/>
              </a:rPr>
              <a:t>ق ط ب ج د </a:t>
            </a:r>
            <a:r>
              <a:rPr lang="fa-IR" sz="1800" b="1" dirty="0">
                <a:solidFill>
                  <a:schemeClr val="accent1">
                    <a:lumMod val="75000"/>
                  </a:schemeClr>
                </a:solidFill>
                <a:cs typeface="B Nazanin" pitchFamily="2" charset="-78"/>
              </a:rPr>
              <a:t>) بود ،</a:t>
            </a:r>
            <a:br>
              <a:rPr lang="fa-IR" sz="1800" b="1" dirty="0">
                <a:solidFill>
                  <a:schemeClr val="accent1">
                    <a:lumMod val="75000"/>
                  </a:schemeClr>
                </a:solidFill>
                <a:cs typeface="B Nazanin" pitchFamily="2" charset="-78"/>
              </a:rPr>
            </a:br>
            <a:r>
              <a:rPr lang="fa-IR" sz="1800" b="1" dirty="0">
                <a:solidFill>
                  <a:schemeClr val="accent1">
                    <a:lumMod val="75000"/>
                  </a:schemeClr>
                </a:solidFill>
                <a:cs typeface="B Nazanin" pitchFamily="2" charset="-78"/>
              </a:rPr>
              <a:t>می گفتند : ما خوابمان سنگین است با کمی تکان بیدار نمی¬شویم . </a:t>
            </a:r>
            <a:br>
              <a:rPr lang="fa-IR" sz="1800" b="1" dirty="0">
                <a:solidFill>
                  <a:schemeClr val="accent1">
                    <a:lumMod val="75000"/>
                  </a:schemeClr>
                </a:solidFill>
                <a:cs typeface="B Nazanin" pitchFamily="2" charset="-78"/>
              </a:rPr>
            </a:br>
            <a:r>
              <a:rPr lang="fa-IR" sz="1800" b="1" dirty="0">
                <a:solidFill>
                  <a:schemeClr val="accent1">
                    <a:lumMod val="75000"/>
                  </a:schemeClr>
                </a:solidFill>
                <a:cs typeface="B Nazanin" pitchFamily="2" charset="-78"/>
              </a:rPr>
              <a:t>پادشاه، علامت حروفی  را که در حال استراحت بودند را از ابتدای کلمه خفیف گرفت و نقطه آن را برداشت و به عنوان علامت سکون (که معنی آن بدون حرکت است)، در اختیار حروف قرار داد تا در حالت استراحت روی سر خود قرار دهند ؛ که دیگران با دیدن این علامت متوجه شوند که باید آن‌ها را طوری صدا بزنند که تکان نخورند.</a:t>
            </a:r>
            <a:br>
              <a:rPr lang="fa-IR" sz="1800" b="1" dirty="0">
                <a:solidFill>
                  <a:schemeClr val="accent1">
                    <a:lumMod val="75000"/>
                  </a:schemeClr>
                </a:solidFill>
                <a:cs typeface="B Nazanin" pitchFamily="2" charset="-78"/>
              </a:rPr>
            </a:br>
            <a:r>
              <a:rPr lang="fa-IR" sz="1800" b="1" dirty="0">
                <a:solidFill>
                  <a:schemeClr val="accent1">
                    <a:lumMod val="75000"/>
                  </a:schemeClr>
                </a:solidFill>
                <a:cs typeface="B Nazanin" pitchFamily="2" charset="-78"/>
              </a:rPr>
              <a:t>یعنی باید بدانند که:</a:t>
            </a:r>
            <a:br>
              <a:rPr lang="fa-IR" sz="1800" b="1" dirty="0">
                <a:solidFill>
                  <a:schemeClr val="accent1">
                    <a:lumMod val="75000"/>
                  </a:schemeClr>
                </a:solidFill>
                <a:cs typeface="B Nazanin" pitchFamily="2" charset="-78"/>
              </a:rPr>
            </a:br>
            <a:endParaRPr lang="fa-IR" sz="1800" b="1" dirty="0">
              <a:solidFill>
                <a:schemeClr val="accent1">
                  <a:lumMod val="75000"/>
                </a:schemeClr>
              </a:solidFill>
              <a:cs typeface="B Nazanin" pitchFamily="2" charset="-78"/>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267200"/>
            <a:ext cx="5867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440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wipe(down)">
                                      <p:cBhvr>
                                        <p:cTn id="12"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EBA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600200"/>
          </a:xfrm>
        </p:spPr>
        <p:txBody>
          <a:bodyPr>
            <a:noAutofit/>
          </a:bodyPr>
          <a:lstStyle/>
          <a:p>
            <a:pPr algn="r"/>
            <a:r>
              <a:rPr lang="fa-IR" sz="2000" b="1" dirty="0">
                <a:solidFill>
                  <a:schemeClr val="accent1">
                    <a:lumMod val="75000"/>
                  </a:schemeClr>
                </a:solidFill>
                <a:cs typeface="B Nazanin" panose="00000400000000000000" pitchFamily="2" charset="-78"/>
              </a:rPr>
              <a:t>پادشاه دستور داد که حروف ساکن ، هیچ وقت اول کلمه نیایند و هنگام تلفظ با حرف حرکت دار قبل از خودشان خوانده شوند.</a:t>
            </a:r>
            <a:br>
              <a:rPr lang="fa-IR" sz="2000" b="1" dirty="0">
                <a:solidFill>
                  <a:schemeClr val="accent1">
                    <a:lumMod val="75000"/>
                  </a:schemeClr>
                </a:solidFill>
                <a:cs typeface="B Nazanin" panose="00000400000000000000" pitchFamily="2" charset="-78"/>
              </a:rPr>
            </a:br>
            <a:r>
              <a:rPr lang="fa-IR" sz="2000" b="1" dirty="0">
                <a:solidFill>
                  <a:schemeClr val="accent1">
                    <a:lumMod val="75000"/>
                  </a:schemeClr>
                </a:solidFill>
                <a:cs typeface="B Nazanin" panose="00000400000000000000" pitchFamily="2" charset="-78"/>
              </a:rPr>
              <a:t>مانند این حروف:</a:t>
            </a:r>
            <a:br>
              <a:rPr lang="en-US" sz="2000" b="1" dirty="0">
                <a:solidFill>
                  <a:schemeClr val="accent1">
                    <a:lumMod val="75000"/>
                  </a:schemeClr>
                </a:solidFill>
                <a:cs typeface="B Nazanin" panose="00000400000000000000" pitchFamily="2" charset="-78"/>
              </a:rPr>
            </a:br>
            <a:endParaRPr lang="fa-IR" sz="2000" b="1" dirty="0">
              <a:solidFill>
                <a:schemeClr val="accent1">
                  <a:lumMod val="75000"/>
                </a:schemeClr>
              </a:solidFill>
              <a:cs typeface="B Nazanin" panose="00000400000000000000" pitchFamily="2" charset="-78"/>
            </a:endParaRP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114800"/>
            <a:ext cx="4953000" cy="2514600"/>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94138"/>
            <a:ext cx="5867400" cy="1812667"/>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7200" y="3376137"/>
            <a:ext cx="8382000" cy="830997"/>
          </a:xfrm>
          <a:prstGeom prst="rect">
            <a:avLst/>
          </a:prstGeom>
          <a:solidFill>
            <a:srgbClr val="FFC000"/>
          </a:solidFill>
          <a:effectLst>
            <a:softEdge rad="127000"/>
          </a:effectLst>
        </p:spPr>
        <p:txBody>
          <a:bodyPr wrap="square">
            <a:spAutoFit/>
          </a:bodyPr>
          <a:lstStyle/>
          <a:p>
            <a:r>
              <a:rPr lang="fa-IR" sz="2400" b="1" dirty="0">
                <a:solidFill>
                  <a:srgbClr val="C00000"/>
                </a:solidFill>
                <a:cs typeface="B Nazanin" panose="00000400000000000000" pitchFamily="2" charset="-78"/>
              </a:rPr>
              <a:t>« حرف ساکن با حرف متحرک قبل از خود یک بخش کلمه را تشکیل می دهد »</a:t>
            </a:r>
            <a:br>
              <a:rPr lang="fa-IR" sz="2400" b="1" dirty="0">
                <a:solidFill>
                  <a:srgbClr val="C00000"/>
                </a:solidFill>
                <a:cs typeface="B Nazanin" panose="00000400000000000000" pitchFamily="2" charset="-78"/>
              </a:rPr>
            </a:br>
            <a:r>
              <a:rPr lang="fa-IR" sz="2400" b="1" dirty="0">
                <a:solidFill>
                  <a:srgbClr val="C00000"/>
                </a:solidFill>
                <a:cs typeface="B Nazanin" panose="00000400000000000000" pitchFamily="2" charset="-78"/>
              </a:rPr>
              <a:t>مانند : </a:t>
            </a:r>
            <a:endParaRPr lang="en-US" sz="24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1803873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5"/>
                                        </p:tgtEl>
                                        <p:attrNameLst>
                                          <p:attrName>style.visibility</p:attrName>
                                        </p:attrNameLst>
                                      </p:cBhvr>
                                      <p:to>
                                        <p:strVal val="visible"/>
                                      </p:to>
                                    </p:set>
                                    <p:anim calcmode="lin" valueType="num">
                                      <p:cBhvr additive="base">
                                        <p:cTn id="13" dur="500" fill="hold"/>
                                        <p:tgtEl>
                                          <p:spTgt spid="25605"/>
                                        </p:tgtEl>
                                        <p:attrNameLst>
                                          <p:attrName>ppt_x</p:attrName>
                                        </p:attrNameLst>
                                      </p:cBhvr>
                                      <p:tavLst>
                                        <p:tav tm="0">
                                          <p:val>
                                            <p:strVal val="#ppt_x"/>
                                          </p:val>
                                        </p:tav>
                                        <p:tav tm="100000">
                                          <p:val>
                                            <p:strVal val="#ppt_x"/>
                                          </p:val>
                                        </p:tav>
                                      </p:tavLst>
                                    </p:anim>
                                    <p:anim calcmode="lin" valueType="num">
                                      <p:cBhvr additive="base">
                                        <p:cTn id="14"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5604"/>
                                        </p:tgtEl>
                                        <p:attrNameLst>
                                          <p:attrName>style.visibility</p:attrName>
                                        </p:attrNameLst>
                                      </p:cBhvr>
                                      <p:to>
                                        <p:strVal val="visible"/>
                                      </p:to>
                                    </p:set>
                                    <p:animEffect transition="in" filter="barn(inVertical)">
                                      <p:cBhvr>
                                        <p:cTn id="24"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1600" y="152400"/>
            <a:ext cx="3810000" cy="914400"/>
          </a:xfrm>
        </p:spPr>
        <p:txBody>
          <a:bodyPr>
            <a:noAutofit/>
          </a:bodyPr>
          <a:lstStyle/>
          <a:p>
            <a:pPr algn="r"/>
            <a:r>
              <a:rPr lang="fa-IR" sz="2400" dirty="0">
                <a:solidFill>
                  <a:schemeClr val="tx2"/>
                </a:solidFill>
                <a:cs typeface="B Koodak" pitchFamily="2" charset="-78"/>
              </a:rPr>
              <a:t>حروف از پادشاه تشکر کردند و به خانه های خود برگشتند تا با خیال راحت استراحت کنند.</a:t>
            </a:r>
          </a:p>
        </p:txBody>
      </p:sp>
      <p:pic>
        <p:nvPicPr>
          <p:cNvPr id="266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540733" y="1524000"/>
            <a:ext cx="3476625" cy="2819400"/>
          </a:xfrm>
          <a:prstGeom prst="rect">
            <a:avLst/>
          </a:prstGeom>
          <a:ln/>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val="1612512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circle(in)">
                                      <p:cBhvr>
                                        <p:cTn id="12"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19"/>
            <a:ext cx="7162800" cy="868362"/>
          </a:xfrm>
          <a:solidFill>
            <a:schemeClr val="accent1">
              <a:lumMod val="20000"/>
              <a:lumOff val="80000"/>
            </a:schemeClr>
          </a:solidFill>
          <a:effectLst>
            <a:softEdge rad="127000"/>
          </a:effectLst>
        </p:spPr>
        <p:txBody>
          <a:bodyPr>
            <a:noAutofit/>
          </a:bodyPr>
          <a:lstStyle/>
          <a:p>
            <a:pPr>
              <a:lnSpc>
                <a:spcPct val="150000"/>
              </a:lnSpc>
            </a:pPr>
            <a:r>
              <a:rPr lang="fa-IR" sz="1800" b="1" dirty="0">
                <a:solidFill>
                  <a:srgbClr val="002060"/>
                </a:solidFill>
                <a:cs typeface="B Titr" pitchFamily="2" charset="-78"/>
              </a:rPr>
              <a:t>قسمت هفتم</a:t>
            </a:r>
            <a:br>
              <a:rPr lang="fa-IR" sz="1800" b="1" dirty="0">
                <a:solidFill>
                  <a:srgbClr val="002060"/>
                </a:solidFill>
                <a:cs typeface="B Titr" pitchFamily="2" charset="-78"/>
              </a:rPr>
            </a:br>
            <a:r>
              <a:rPr lang="fa-IR" sz="1800" b="1" dirty="0">
                <a:solidFill>
                  <a:srgbClr val="002060"/>
                </a:solidFill>
                <a:cs typeface="B Titr" pitchFamily="2" charset="-78"/>
              </a:rPr>
              <a:t>دوقلوهای به هم چسبیده </a:t>
            </a:r>
          </a:p>
        </p:txBody>
      </p:sp>
      <p:sp>
        <p:nvSpPr>
          <p:cNvPr id="3" name="Content Placeholder 2"/>
          <p:cNvSpPr>
            <a:spLocks noGrp="1"/>
          </p:cNvSpPr>
          <p:nvPr>
            <p:ph idx="1"/>
          </p:nvPr>
        </p:nvSpPr>
        <p:spPr>
          <a:xfrm>
            <a:off x="152400" y="1066801"/>
            <a:ext cx="8763000" cy="2209800"/>
          </a:xfrm>
          <a:solidFill>
            <a:schemeClr val="accent5">
              <a:lumMod val="20000"/>
              <a:lumOff val="80000"/>
            </a:schemeClr>
          </a:solidFill>
          <a:effectLst>
            <a:softEdge rad="317500"/>
          </a:effectLst>
        </p:spPr>
        <p:txBody>
          <a:bodyPr>
            <a:normAutofit fontScale="92500" lnSpcReduction="20000"/>
          </a:bodyPr>
          <a:lstStyle/>
          <a:p>
            <a:pPr marL="0" indent="0">
              <a:lnSpc>
                <a:spcPct val="170000"/>
              </a:lnSpc>
              <a:buNone/>
            </a:pPr>
            <a:r>
              <a:rPr lang="fa-IR" sz="1800" b="1" dirty="0">
                <a:solidFill>
                  <a:schemeClr val="accent2">
                    <a:lumMod val="75000"/>
                  </a:schemeClr>
                </a:solidFill>
                <a:cs typeface="B Nazanin" pitchFamily="2" charset="-78"/>
              </a:rPr>
              <a:t>حرف (ط) از وقتی که پادشاه شده بود آرام و قرار نداشت چون هر روز حروف به مشکلی بر می خوردند و برای حل آن به پادشاه مراجعه می کردند .</a:t>
            </a:r>
          </a:p>
          <a:p>
            <a:pPr marL="0" indent="0">
              <a:lnSpc>
                <a:spcPct val="170000"/>
              </a:lnSpc>
              <a:buNone/>
            </a:pPr>
            <a:r>
              <a:rPr lang="fa-IR" sz="1800" b="1" dirty="0">
                <a:solidFill>
                  <a:schemeClr val="accent2">
                    <a:lumMod val="75000"/>
                  </a:schemeClr>
                </a:solidFill>
                <a:cs typeface="B Nazanin" pitchFamily="2" charset="-78"/>
              </a:rPr>
              <a:t> پادشاه باید با حوصله و مهربانی برای حل مشکل آن‌ها فکر می‌کرد تا راه حلی اساسی پیدا کند . </a:t>
            </a:r>
          </a:p>
          <a:p>
            <a:pPr marL="0" indent="0">
              <a:lnSpc>
                <a:spcPct val="170000"/>
              </a:lnSpc>
              <a:buNone/>
            </a:pPr>
            <a:r>
              <a:rPr lang="fa-IR" sz="1800" b="1" dirty="0">
                <a:solidFill>
                  <a:schemeClr val="accent2">
                    <a:lumMod val="75000"/>
                  </a:schemeClr>
                </a:solidFill>
                <a:cs typeface="B Nazanin" pitchFamily="2" charset="-78"/>
              </a:rPr>
              <a:t>امروز هم حروفی پیش پادشاه آمده‌اند که مثل همدیگه هستند و پشت سرهم تکرار شده اند. </a:t>
            </a:r>
          </a:p>
          <a:p>
            <a:pPr marL="0" indent="0">
              <a:lnSpc>
                <a:spcPct val="170000"/>
              </a:lnSpc>
              <a:buNone/>
            </a:pPr>
            <a:r>
              <a:rPr lang="fa-IR" sz="1800" b="1" dirty="0">
                <a:solidFill>
                  <a:schemeClr val="accent2">
                    <a:lumMod val="75000"/>
                  </a:schemeClr>
                </a:solidFill>
                <a:cs typeface="B Nazanin" pitchFamily="2" charset="-78"/>
              </a:rPr>
              <a:t>به صورتی که حرف اول آنها ساکن و حرف دوم حرکت دار است . خوب مشکل کجاست؟؟؟؟؟</a:t>
            </a:r>
          </a:p>
          <a:p>
            <a:pPr marL="0" indent="0">
              <a:lnSpc>
                <a:spcPct val="170000"/>
              </a:lnSpc>
              <a:buNone/>
            </a:pPr>
            <a:endParaRPr lang="fa-IR" sz="1800" b="1" dirty="0">
              <a:solidFill>
                <a:schemeClr val="tx2"/>
              </a:solidFill>
              <a:cs typeface="B Nazanin" pitchFamily="2" charset="-78"/>
            </a:endParaRPr>
          </a:p>
        </p:txBody>
      </p:sp>
      <p:pic>
        <p:nvPicPr>
          <p:cNvPr id="5122" name="Picture 2" descr="C:\Users\mohamad\Documents\تاج.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7357" y="4692650"/>
            <a:ext cx="714375" cy="81121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ohamad\Documents\ط.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899" y="5503863"/>
            <a:ext cx="790575" cy="116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90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arn(inVertical)">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1000"/>
                                        <p:tgtEl>
                                          <p:spTgt spid="5122"/>
                                        </p:tgtEl>
                                      </p:cBhvr>
                                    </p:animEffect>
                                    <p:anim calcmode="lin" valueType="num">
                                      <p:cBhvr>
                                        <p:cTn id="18" dur="1000" fill="hold"/>
                                        <p:tgtEl>
                                          <p:spTgt spid="5122"/>
                                        </p:tgtEl>
                                        <p:attrNameLst>
                                          <p:attrName>ppt_x</p:attrName>
                                        </p:attrNameLst>
                                      </p:cBhvr>
                                      <p:tavLst>
                                        <p:tav tm="0">
                                          <p:val>
                                            <p:strVal val="#ppt_x"/>
                                          </p:val>
                                        </p:tav>
                                        <p:tav tm="100000">
                                          <p:val>
                                            <p:strVal val="#ppt_x"/>
                                          </p:val>
                                        </p:tav>
                                      </p:tavLst>
                                    </p:anim>
                                    <p:anim calcmode="lin" valueType="num">
                                      <p:cBhvr>
                                        <p:cTn id="1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00"/>
                                        <p:tgtEl>
                                          <p:spTgt spid="3">
                                            <p:txEl>
                                              <p:pRg st="1" end="1"/>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2849562"/>
          </a:xfrm>
        </p:spPr>
        <p:txBody>
          <a:bodyPr>
            <a:noAutofit/>
          </a:bodyPr>
          <a:lstStyle/>
          <a:p>
            <a:pPr algn="r">
              <a:lnSpc>
                <a:spcPct val="150000"/>
              </a:lnSpc>
            </a:pPr>
            <a:r>
              <a:rPr lang="fa-IR" sz="2000" b="1" dirty="0">
                <a:solidFill>
                  <a:schemeClr val="accent2">
                    <a:lumMod val="75000"/>
                  </a:schemeClr>
                </a:solidFill>
                <a:cs typeface="B Nazanin" pitchFamily="2" charset="-78"/>
              </a:rPr>
              <a:t>مشکل اینجا بود که :</a:t>
            </a:r>
            <a:br>
              <a:rPr lang="fa-IR" sz="2000" b="1" dirty="0">
                <a:solidFill>
                  <a:schemeClr val="accent2">
                    <a:lumMod val="75000"/>
                  </a:schemeClr>
                </a:solidFill>
                <a:cs typeface="B Nazanin" pitchFamily="2" charset="-78"/>
              </a:rPr>
            </a:br>
            <a:r>
              <a:rPr lang="fa-IR" sz="2000" b="1" dirty="0">
                <a:solidFill>
                  <a:schemeClr val="accent2">
                    <a:lumMod val="75000"/>
                  </a:schemeClr>
                </a:solidFill>
                <a:cs typeface="B Nazanin" pitchFamily="2" charset="-78"/>
              </a:rPr>
              <a:t>حرف اول می گفت:  من در حال استراحت هستم و به دستور پادشاه باید طوری من را صدا بزنند که از خواب بیدار نشوم و تکان نخورم </a:t>
            </a:r>
            <a:br>
              <a:rPr lang="fa-IR" sz="2000" b="1" dirty="0">
                <a:solidFill>
                  <a:schemeClr val="accent2">
                    <a:lumMod val="75000"/>
                  </a:schemeClr>
                </a:solidFill>
                <a:cs typeface="B Nazanin" pitchFamily="2" charset="-78"/>
              </a:rPr>
            </a:br>
            <a:r>
              <a:rPr lang="fa-IR" sz="2000" b="1" dirty="0">
                <a:solidFill>
                  <a:schemeClr val="accent2">
                    <a:lumMod val="75000"/>
                  </a:schemeClr>
                </a:solidFill>
                <a:cs typeface="B Nazanin" pitchFamily="2" charset="-78"/>
              </a:rPr>
              <a:t>و حرف دوم می¬گفت : هرکدام از ما حرفی مستقل هستیم و باید تلفظ شویم . </a:t>
            </a:r>
            <a:br>
              <a:rPr lang="fa-IR" sz="2000" b="1" dirty="0">
                <a:solidFill>
                  <a:schemeClr val="accent2">
                    <a:lumMod val="75000"/>
                  </a:schemeClr>
                </a:solidFill>
                <a:cs typeface="B Nazanin" pitchFamily="2" charset="-78"/>
              </a:rPr>
            </a:br>
            <a:r>
              <a:rPr lang="fa-IR" sz="2000" b="1" dirty="0">
                <a:solidFill>
                  <a:schemeClr val="accent2">
                    <a:lumMod val="75000"/>
                  </a:schemeClr>
                </a:solidFill>
                <a:cs typeface="B Nazanin" pitchFamily="2" charset="-78"/>
              </a:rPr>
              <a:t>پادشاه کمی فکر کرد و گفت :حرف اول را به مرخصی می‌فرستیم و به جای آن تاجی را روی سر حرف دوم می‌گذاریم به این شکل</a:t>
            </a:r>
            <a:r>
              <a:rPr lang="fa-IR" sz="2000" b="1" dirty="0">
                <a:solidFill>
                  <a:srgbClr val="FF0000"/>
                </a:solidFill>
                <a:cs typeface="B Titr" panose="00000700000000000000" pitchFamily="2" charset="-78"/>
              </a:rPr>
              <a:t> </a:t>
            </a:r>
            <a:r>
              <a:rPr lang="fa-IR" sz="2000" b="1" u="sng" dirty="0">
                <a:solidFill>
                  <a:srgbClr val="FF0000"/>
                </a:solidFill>
                <a:effectLst>
                  <a:outerShdw blurRad="38100" dist="38100" dir="2700000" algn="tl">
                    <a:srgbClr val="000000">
                      <a:alpha val="43137"/>
                    </a:srgbClr>
                  </a:outerShdw>
                </a:effectLst>
                <a:cs typeface="B Titr" panose="00000700000000000000" pitchFamily="2" charset="-78"/>
              </a:rPr>
              <a:t>إِنَّ</a:t>
            </a:r>
            <a:r>
              <a:rPr lang="fa-IR" sz="2000" b="1" dirty="0">
                <a:solidFill>
                  <a:srgbClr val="FF0000"/>
                </a:solidFill>
                <a:cs typeface="B Titr" panose="00000700000000000000" pitchFamily="2" charset="-78"/>
              </a:rPr>
              <a:t>  </a:t>
            </a:r>
            <a:r>
              <a:rPr lang="fa-IR" sz="2000" b="1" dirty="0">
                <a:solidFill>
                  <a:schemeClr val="accent2">
                    <a:lumMod val="75000"/>
                  </a:schemeClr>
                </a:solidFill>
                <a:cs typeface="B Nazanin" pitchFamily="2" charset="-78"/>
              </a:rPr>
              <a:t>تا مشخص شود که شما دو نفر هستید و هنگام تلفظ نباید از یکدیگر جدا شوید. باید اینگونه نوشته و خوانده شوید :</a:t>
            </a:r>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38199" y="3352800"/>
            <a:ext cx="7086601"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4385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barn(inVertical)">
                                      <p:cBhvr>
                                        <p:cTn id="14"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365" y="228600"/>
            <a:ext cx="39052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2400"/>
            <a:ext cx="3581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971801"/>
            <a:ext cx="8229600" cy="1447800"/>
          </a:xfrm>
        </p:spPr>
        <p:txBody>
          <a:bodyPr>
            <a:noAutofit/>
          </a:bodyPr>
          <a:lstStyle/>
          <a:p>
            <a:pPr marL="0" indent="0">
              <a:lnSpc>
                <a:spcPct val="150000"/>
              </a:lnSpc>
              <a:buNone/>
            </a:pPr>
            <a:r>
              <a:rPr lang="fa-IR" sz="1800" b="1" dirty="0">
                <a:solidFill>
                  <a:schemeClr val="tx2"/>
                </a:solidFill>
                <a:cs typeface="B Nazanin" pitchFamily="2" charset="-78"/>
              </a:rPr>
              <a:t> پادشاه نام این علامت ( </a:t>
            </a:r>
            <a:r>
              <a:rPr lang="fa-IR" sz="1800" b="1" dirty="0">
                <a:solidFill>
                  <a:srgbClr val="FF0000"/>
                </a:solidFill>
                <a:cs typeface="B Titr" pitchFamily="2" charset="-78"/>
              </a:rPr>
              <a:t>-ّ </a:t>
            </a:r>
            <a:r>
              <a:rPr lang="fa-IR" sz="1800" b="1" dirty="0">
                <a:solidFill>
                  <a:schemeClr val="tx2"/>
                </a:solidFill>
                <a:cs typeface="B Nazanin" pitchFamily="2" charset="-78"/>
              </a:rPr>
              <a:t>) را تشدید گذاشت و دستور داد هرگاه علامت تشدید روی حرفی قرار گرفت با دقت بیشتری تلفظ شود همچنین دستور داد حرفی که علامت تشدید روی آن قرار دارد نباید اول کلمه بیاید و باید با حرف حرکت دار قبل از خود بدون فاصله تلفظ شود.  و گفت: </a:t>
            </a:r>
          </a:p>
          <a:p>
            <a:pPr marL="0" indent="0">
              <a:lnSpc>
                <a:spcPct val="150000"/>
              </a:lnSpc>
              <a:buNone/>
            </a:pPr>
            <a:r>
              <a:rPr lang="fa-IR" sz="1800" b="1" dirty="0">
                <a:solidFill>
                  <a:schemeClr val="tx2"/>
                </a:solidFill>
                <a:cs typeface="B Nazanin" pitchFamily="2" charset="-78"/>
              </a:rPr>
              <a:t>« </a:t>
            </a:r>
            <a:r>
              <a:rPr lang="fa-IR" sz="1800" b="1" dirty="0">
                <a:solidFill>
                  <a:srgbClr val="C00000"/>
                </a:solidFill>
                <a:cs typeface="B Nazanin" pitchFamily="2" charset="-78"/>
              </a:rPr>
              <a:t>حروفی که تشدید دارند با حرف حرکت دار قبل از خود دو بخش کلمه را تشکیل می¬دهند </a:t>
            </a:r>
            <a:r>
              <a:rPr lang="fa-IR" sz="1800" b="1" dirty="0">
                <a:solidFill>
                  <a:schemeClr val="tx2"/>
                </a:solidFill>
                <a:cs typeface="B Nazanin" pitchFamily="2" charset="-78"/>
              </a:rPr>
              <a:t>» </a:t>
            </a:r>
          </a:p>
        </p:txBody>
      </p:sp>
      <p:sp>
        <p:nvSpPr>
          <p:cNvPr id="4" name="Rectangle 3"/>
          <p:cNvSpPr/>
          <p:nvPr/>
        </p:nvSpPr>
        <p:spPr>
          <a:xfrm>
            <a:off x="627530" y="4992469"/>
            <a:ext cx="7952814" cy="646331"/>
          </a:xfrm>
          <a:prstGeom prst="rect">
            <a:avLst/>
          </a:prstGeom>
        </p:spPr>
        <p:txBody>
          <a:bodyPr wrap="square">
            <a:spAutoFit/>
          </a:bodyPr>
          <a:lstStyle/>
          <a:p>
            <a:r>
              <a:rPr lang="fa-IR" b="1" dirty="0">
                <a:solidFill>
                  <a:schemeClr val="accent2">
                    <a:lumMod val="50000"/>
                  </a:schemeClr>
                </a:solidFill>
                <a:cs typeface="B Nazanin" pitchFamily="2" charset="-78"/>
              </a:rPr>
              <a:t>با دستور پادشاه حروف اول که ساکن بودند به ‌صورت تاج بر سر حروف دوم قرارگرفتند  و به خواب عمیقی فرو رفتند .</a:t>
            </a:r>
          </a:p>
        </p:txBody>
      </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5638800"/>
            <a:ext cx="3429000" cy="1076331"/>
          </a:xfrm>
          <a:prstGeom prst="rect">
            <a:avLst/>
          </a:prstGeom>
          <a:solidFill>
            <a:schemeClr val="accent6">
              <a:lumMod val="60000"/>
              <a:lumOff val="40000"/>
            </a:schemeClr>
          </a:solidFill>
          <a:ln/>
          <a:effectLst>
            <a:glow rad="228600">
              <a:schemeClr val="accent2">
                <a:satMod val="175000"/>
                <a:alpha val="40000"/>
              </a:schemeClr>
            </a:glow>
            <a:innerShdw blurRad="114300">
              <a:prstClr val="black"/>
            </a:innerShdw>
          </a:effectLst>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val="2922328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1000"/>
                                        <p:tgtEl>
                                          <p:spTgt spid="31747"/>
                                        </p:tgtEl>
                                      </p:cBhvr>
                                    </p:animEffect>
                                    <p:anim calcmode="lin" valueType="num">
                                      <p:cBhvr>
                                        <p:cTn id="8" dur="1000" fill="hold"/>
                                        <p:tgtEl>
                                          <p:spTgt spid="31747"/>
                                        </p:tgtEl>
                                        <p:attrNameLst>
                                          <p:attrName>ppt_x</p:attrName>
                                        </p:attrNameLst>
                                      </p:cBhvr>
                                      <p:tavLst>
                                        <p:tav tm="0">
                                          <p:val>
                                            <p:strVal val="#ppt_x"/>
                                          </p:val>
                                        </p:tav>
                                        <p:tav tm="100000">
                                          <p:val>
                                            <p:strVal val="#ppt_x"/>
                                          </p:val>
                                        </p:tav>
                                      </p:tavLst>
                                    </p:anim>
                                    <p:anim calcmode="lin" valueType="num">
                                      <p:cBhvr>
                                        <p:cTn id="9" dur="1000" fill="hold"/>
                                        <p:tgtEl>
                                          <p:spTgt spid="317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748"/>
                                        </p:tgtEl>
                                        <p:attrNameLst>
                                          <p:attrName>style.visibility</p:attrName>
                                        </p:attrNameLst>
                                      </p:cBhvr>
                                      <p:to>
                                        <p:strVal val="visible"/>
                                      </p:to>
                                    </p:set>
                                    <p:animEffect transition="in" filter="fade">
                                      <p:cBhvr>
                                        <p:cTn id="14" dur="1000"/>
                                        <p:tgtEl>
                                          <p:spTgt spid="31748"/>
                                        </p:tgtEl>
                                      </p:cBhvr>
                                    </p:animEffect>
                                    <p:anim calcmode="lin" valueType="num">
                                      <p:cBhvr>
                                        <p:cTn id="15" dur="1000" fill="hold"/>
                                        <p:tgtEl>
                                          <p:spTgt spid="31748"/>
                                        </p:tgtEl>
                                        <p:attrNameLst>
                                          <p:attrName>ppt_x</p:attrName>
                                        </p:attrNameLst>
                                      </p:cBhvr>
                                      <p:tavLst>
                                        <p:tav tm="0">
                                          <p:val>
                                            <p:strVal val="#ppt_x"/>
                                          </p:val>
                                        </p:tav>
                                        <p:tav tm="100000">
                                          <p:val>
                                            <p:strVal val="#ppt_x"/>
                                          </p:val>
                                        </p:tav>
                                      </p:tavLst>
                                    </p:anim>
                                    <p:anim calcmode="lin" valueType="num">
                                      <p:cBhvr>
                                        <p:cTn id="16" dur="1000" fill="hold"/>
                                        <p:tgtEl>
                                          <p:spTgt spid="3174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338"/>
                                        </p:tgtEl>
                                        <p:attrNameLst>
                                          <p:attrName>style.visibility</p:attrName>
                                        </p:attrNameLst>
                                      </p:cBhvr>
                                      <p:to>
                                        <p:strVal val="visible"/>
                                      </p:to>
                                    </p:set>
                                    <p:anim calcmode="lin" valueType="num">
                                      <p:cBhvr additive="base">
                                        <p:cTn id="26" dur="500" fill="hold"/>
                                        <p:tgtEl>
                                          <p:spTgt spid="14338"/>
                                        </p:tgtEl>
                                        <p:attrNameLst>
                                          <p:attrName>ppt_x</p:attrName>
                                        </p:attrNameLst>
                                      </p:cBhvr>
                                      <p:tavLst>
                                        <p:tav tm="0">
                                          <p:val>
                                            <p:strVal val="#ppt_x"/>
                                          </p:val>
                                        </p:tav>
                                        <p:tav tm="100000">
                                          <p:val>
                                            <p:strVal val="#ppt_x"/>
                                          </p:val>
                                        </p:tav>
                                      </p:tavLst>
                                    </p:anim>
                                    <p:anim calcmode="lin" valueType="num">
                                      <p:cBhvr additive="base">
                                        <p:cTn id="27"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92000"/>
          </a:schemeClr>
        </a:solidFill>
        <a:effectLst/>
      </p:bgPr>
    </p:bg>
    <p:spTree>
      <p:nvGrpSpPr>
        <p:cNvPr id="1" name=""/>
        <p:cNvGrpSpPr/>
        <p:nvPr/>
      </p:nvGrpSpPr>
      <p:grpSpPr>
        <a:xfrm>
          <a:off x="0" y="0"/>
          <a:ext cx="0" cy="0"/>
          <a:chOff x="0" y="0"/>
          <a:chExt cx="0" cy="0"/>
        </a:xfrm>
      </p:grpSpPr>
      <p:sp>
        <p:nvSpPr>
          <p:cNvPr id="4" name="Rectangle 3"/>
          <p:cNvSpPr/>
          <p:nvPr/>
        </p:nvSpPr>
        <p:spPr>
          <a:xfrm>
            <a:off x="1219200" y="2551837"/>
            <a:ext cx="7239000" cy="1938992"/>
          </a:xfrm>
          <a:prstGeom prst="rect">
            <a:avLst/>
          </a:prstGeom>
          <a:gradFill>
            <a:lin ang="14400000" scaled="0"/>
          </a:gradFill>
          <a:effectLst>
            <a:glow rad="139700">
              <a:schemeClr val="accent2">
                <a:satMod val="175000"/>
                <a:alpha val="40000"/>
              </a:schemeClr>
            </a:glow>
            <a:outerShdw blurRad="50800" dist="38100" algn="l" rotWithShape="0">
              <a:prstClr val="black">
                <a:alpha val="40000"/>
              </a:prstClr>
            </a:outerShdw>
          </a:effectLst>
          <a:scene3d>
            <a:camera prst="obliqueBottomRight"/>
            <a:lightRig rig="threePt" dir="t"/>
          </a:scene3d>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lnSpc>
                <a:spcPct val="150000"/>
              </a:lnSpc>
            </a:pPr>
            <a:r>
              <a:rPr lang="fa-I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گردآورنده: معصومه اکبری لیواری</a:t>
            </a:r>
            <a:br>
              <a:rPr lang="fa-I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br>
            <a:r>
              <a:rPr lang="fa-I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دانش آموخته سطح دو حوزه علمیه</a:t>
            </a:r>
            <a:endParaRPr lang="fa-I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976684485"/>
      </p:ext>
    </p:extLst>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76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2800" y="76200"/>
            <a:ext cx="220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905000"/>
            <a:ext cx="2857500" cy="161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581400"/>
            <a:ext cx="4533899"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936376"/>
            <a:ext cx="28860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648635"/>
            <a:ext cx="2743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156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circle(in)">
                                      <p:cBhvr>
                                        <p:cTn id="7" dur="20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circle(in)">
                                      <p:cBhvr>
                                        <p:cTn id="12" dur="2000"/>
                                        <p:tgtEl>
                                          <p:spTgt spid="276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barn(inVertical)">
                                      <p:cBhvr>
                                        <p:cTn id="17" dur="500"/>
                                        <p:tgtEl>
                                          <p:spTgt spid="2765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653"/>
                                        </p:tgtEl>
                                        <p:attrNameLst>
                                          <p:attrName>style.visibility</p:attrName>
                                        </p:attrNameLst>
                                      </p:cBhvr>
                                      <p:to>
                                        <p:strVal val="visible"/>
                                      </p:to>
                                    </p:set>
                                    <p:animEffect transition="in" filter="barn(inVertical)">
                                      <p:cBhvr>
                                        <p:cTn id="22" dur="500"/>
                                        <p:tgtEl>
                                          <p:spTgt spid="2765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386"/>
                                        </p:tgtEl>
                                        <p:attrNameLst>
                                          <p:attrName>style.visibility</p:attrName>
                                        </p:attrNameLst>
                                      </p:cBhvr>
                                      <p:to>
                                        <p:strVal val="visible"/>
                                      </p:to>
                                    </p:set>
                                    <p:animEffect transition="in" filter="barn(inVertical)">
                                      <p:cBhvr>
                                        <p:cTn id="2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1371600" y="759023"/>
            <a:ext cx="7162800" cy="646331"/>
          </a:xfrm>
          <a:prstGeom prst="rect">
            <a:avLst/>
          </a:prstGeom>
        </p:spPr>
        <p:txBody>
          <a:bodyPr wrap="square">
            <a:spAutoFit/>
          </a:bodyPr>
          <a:lstStyle/>
          <a:p>
            <a:r>
              <a:rPr lang="fa-IR" b="1" dirty="0">
                <a:solidFill>
                  <a:schemeClr val="tx2"/>
                </a:solidFill>
                <a:cs typeface="B Nazanin" pitchFamily="2" charset="-78"/>
              </a:rPr>
              <a:t>پادشاه دستور داد : حرف تشدید دار و حرف حرکت دار قبل از آن هنگام تلفظ نباید از یکدیگر جدا شوند.  </a:t>
            </a:r>
          </a:p>
        </p:txBody>
      </p:sp>
      <p:cxnSp>
        <p:nvCxnSpPr>
          <p:cNvPr id="5" name="Straight Connector 4"/>
          <p:cNvCxnSpPr/>
          <p:nvPr/>
        </p:nvCxnSpPr>
        <p:spPr>
          <a:xfrm>
            <a:off x="4533900" y="3733800"/>
            <a:ext cx="1143000" cy="8471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533900" y="3733800"/>
            <a:ext cx="838200" cy="9233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514601"/>
            <a:ext cx="6477000" cy="23620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2085010" y="5312691"/>
            <a:ext cx="6116980" cy="1545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1600200"/>
            <a:ext cx="50371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5219700" y="1417637"/>
            <a:ext cx="914400" cy="914400"/>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9" name="Straight Connector 18"/>
          <p:cNvCxnSpPr/>
          <p:nvPr/>
        </p:nvCxnSpPr>
        <p:spPr>
          <a:xfrm flipV="1">
            <a:off x="5181600" y="1371601"/>
            <a:ext cx="685800" cy="96043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94473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wipe(down)">
                                      <p:cBhvr>
                                        <p:cTn id="12" dur="500"/>
                                        <p:tgtEl>
                                          <p:spTgt spid="153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363"/>
                                        </p:tgtEl>
                                        <p:attrNameLst>
                                          <p:attrName>style.visibility</p:attrName>
                                        </p:attrNameLst>
                                      </p:cBhvr>
                                      <p:to>
                                        <p:strVal val="visible"/>
                                      </p:to>
                                    </p:set>
                                    <p:animEffect transition="in" filter="wipe(down)">
                                      <p:cBhvr>
                                        <p:cTn id="17" dur="500"/>
                                        <p:tgtEl>
                                          <p:spTgt spid="153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364"/>
                                        </p:tgtEl>
                                        <p:attrNameLst>
                                          <p:attrName>style.visibility</p:attrName>
                                        </p:attrNameLst>
                                      </p:cBhvr>
                                      <p:to>
                                        <p:strVal val="visible"/>
                                      </p:to>
                                    </p:set>
                                    <p:animEffect transition="in" filter="wipe(down)">
                                      <p:cBhvr>
                                        <p:cTn id="22"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14400" y="3048000"/>
            <a:ext cx="7848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
            <a:ext cx="6705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913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fade">
                                      <p:cBhvr>
                                        <p:cTn id="12"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324600"/>
          </a:xfrm>
        </p:spPr>
        <p:txBody>
          <a:bodyPr>
            <a:noAutofit/>
          </a:bodyPr>
          <a:lstStyle/>
          <a:p>
            <a:pPr marL="0" indent="0" algn="ctr">
              <a:lnSpc>
                <a:spcPct val="150000"/>
              </a:lnSpc>
              <a:buNone/>
            </a:pPr>
            <a:r>
              <a:rPr lang="fa-IR" sz="1800" b="1" dirty="0">
                <a:solidFill>
                  <a:srgbClr val="002060"/>
                </a:solidFill>
                <a:cs typeface="B Titr" pitchFamily="2" charset="-78"/>
              </a:rPr>
              <a:t>قسمت هشتم</a:t>
            </a:r>
          </a:p>
          <a:p>
            <a:pPr marL="0" indent="0" algn="ctr">
              <a:lnSpc>
                <a:spcPct val="150000"/>
              </a:lnSpc>
              <a:buNone/>
            </a:pPr>
            <a:r>
              <a:rPr lang="fa-IR" sz="1800" b="1" dirty="0">
                <a:solidFill>
                  <a:srgbClr val="002060"/>
                </a:solidFill>
                <a:cs typeface="B Titr" pitchFamily="2" charset="-78"/>
              </a:rPr>
              <a:t>الف دوستی</a:t>
            </a:r>
          </a:p>
          <a:p>
            <a:pPr marL="0" indent="0">
              <a:lnSpc>
                <a:spcPct val="150000"/>
              </a:lnSpc>
              <a:buNone/>
            </a:pPr>
            <a:r>
              <a:rPr lang="fa-IR" sz="1600" b="1" dirty="0">
                <a:solidFill>
                  <a:schemeClr val="accent5">
                    <a:lumMod val="50000"/>
                  </a:schemeClr>
                </a:solidFill>
                <a:cs typeface="B Nazanin" pitchFamily="2" charset="-78"/>
              </a:rPr>
              <a:t>پادشاه قصه ما وقتی علامت سکون و تشدید را برای حروف انتخاب کرد رفت که با خیال راحت استراحت کند که ناگهان سر و صدایی بلند شد همهمه شده بود پادشاه رفت و سوال کرد که چه اتفاقی افتاده است چرا این‌قدر سردرگم هستید؟  حروف گفتند: طبق دستور شما حرف ساکن و مشدد نبایددر اول کلمه خوانده ‌شوند</a:t>
            </a:r>
          </a:p>
          <a:p>
            <a:pPr marL="0" indent="0">
              <a:lnSpc>
                <a:spcPct val="150000"/>
              </a:lnSpc>
              <a:buNone/>
            </a:pPr>
            <a:r>
              <a:rPr lang="fa-IR" sz="1600" b="1" dirty="0">
                <a:solidFill>
                  <a:schemeClr val="accent5">
                    <a:lumMod val="50000"/>
                  </a:schemeClr>
                </a:solidFill>
                <a:cs typeface="B Nazanin" pitchFamily="2" charset="-78"/>
              </a:rPr>
              <a:t> اما بعضی از کلمات هستند که با سکون و یا تشدید شروع شده‌اند، در این مواقع تکلیف ما چیست ؟</a:t>
            </a:r>
          </a:p>
          <a:p>
            <a:pPr marL="0" indent="0">
              <a:lnSpc>
                <a:spcPct val="150000"/>
              </a:lnSpc>
              <a:buNone/>
            </a:pPr>
            <a:r>
              <a:rPr lang="fa-IR" sz="1600" b="1" dirty="0">
                <a:solidFill>
                  <a:schemeClr val="accent5">
                    <a:lumMod val="50000"/>
                  </a:schemeClr>
                </a:solidFill>
                <a:cs typeface="B Nazanin" pitchFamily="2" charset="-78"/>
              </a:rPr>
              <a:t>پادشاه از آن‌ها خواست تا مثال بزنند گفتند : </a:t>
            </a:r>
          </a:p>
          <a:p>
            <a:pPr marL="0" indent="0">
              <a:lnSpc>
                <a:spcPct val="150000"/>
              </a:lnSpc>
              <a:buNone/>
            </a:pPr>
            <a:r>
              <a:rPr lang="fa-IR" sz="1600" b="1" dirty="0">
                <a:solidFill>
                  <a:schemeClr val="accent2">
                    <a:lumMod val="75000"/>
                  </a:schemeClr>
                </a:solidFill>
                <a:cs typeface="B Nazanin" pitchFamily="2" charset="-78"/>
              </a:rPr>
              <a:t>                مثل این کلمات                             </a:t>
            </a:r>
            <a:r>
              <a:rPr lang="fa-IR" sz="1600" b="1" dirty="0">
                <a:solidFill>
                  <a:srgbClr val="FF0000"/>
                </a:solidFill>
                <a:cs typeface="B Titr" pitchFamily="2" charset="-78"/>
              </a:rPr>
              <a:t>لحَکِیمُ      لشَّمسُ     ضرِب</a:t>
            </a:r>
          </a:p>
          <a:p>
            <a:pPr marL="0" indent="0">
              <a:lnSpc>
                <a:spcPct val="150000"/>
              </a:lnSpc>
              <a:buNone/>
            </a:pPr>
            <a:r>
              <a:rPr lang="fa-IR" sz="1600" b="1" dirty="0">
                <a:solidFill>
                  <a:schemeClr val="accent5">
                    <a:lumMod val="50000"/>
                  </a:schemeClr>
                </a:solidFill>
                <a:cs typeface="B Nazanin" pitchFamily="2" charset="-78"/>
              </a:rPr>
              <a:t>پاد شاه به فکر فرورفت که الف مهربان به کمکش آمد و گفت: ای پادشاه من می‌توانم این مشکل را حل کنم پادشاه پرسید چگونه ؟!  الف مهربان گفت : در ابتدای این کلمات می‌ایستم و حرف حرکت دار قبل از خود را با صدای کوتاه به حرف بعداز خود که ساکن یا تشدید دار است وصل می‌کنم. </a:t>
            </a:r>
          </a:p>
          <a:p>
            <a:pPr marL="0" indent="0">
              <a:lnSpc>
                <a:spcPct val="150000"/>
              </a:lnSpc>
              <a:buNone/>
            </a:pPr>
            <a:r>
              <a:rPr lang="fa-IR" sz="1600" b="1" dirty="0">
                <a:solidFill>
                  <a:schemeClr val="accent5">
                    <a:lumMod val="50000"/>
                  </a:schemeClr>
                </a:solidFill>
                <a:cs typeface="B Nazanin" pitchFamily="2" charset="-78"/>
              </a:rPr>
              <a:t>پادشاه خوشحال شد و از الف مهربان تشکر و قدردانی کرد و گفت من هم صاد کوچکی را به تو هدیه می دهم تا بعنوان نشانه روی سرت بگذاری تا با دیدن آن، حروف متوجه شوند که شغل تو چیست. </a:t>
            </a:r>
          </a:p>
          <a:p>
            <a:pPr marL="0" indent="0">
              <a:lnSpc>
                <a:spcPct val="150000"/>
              </a:lnSpc>
              <a:buNone/>
            </a:pPr>
            <a:r>
              <a:rPr lang="fa-IR" sz="1600" b="1" dirty="0">
                <a:solidFill>
                  <a:schemeClr val="accent5">
                    <a:lumMod val="50000"/>
                  </a:schemeClr>
                </a:solidFill>
                <a:cs typeface="B Nazanin" pitchFamily="2" charset="-78"/>
              </a:rPr>
              <a:t>و نامت را الف                           می گذارم</a:t>
            </a:r>
          </a:p>
        </p:txBody>
      </p:sp>
      <p:pic>
        <p:nvPicPr>
          <p:cNvPr id="184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395631"/>
            <a:ext cx="923925" cy="607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494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8436"/>
                                        </p:tgtEl>
                                        <p:attrNameLst>
                                          <p:attrName>style.visibility</p:attrName>
                                        </p:attrNameLst>
                                      </p:cBhvr>
                                      <p:to>
                                        <p:strVal val="visible"/>
                                      </p:to>
                                    </p:set>
                                    <p:animEffect transition="in" filter="wipe(down)">
                                      <p:cBhvr>
                                        <p:cTn id="61"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76200"/>
            <a:ext cx="4953000" cy="1447800"/>
          </a:xfrm>
          <a:solidFill>
            <a:schemeClr val="accent1">
              <a:lumMod val="20000"/>
              <a:lumOff val="80000"/>
            </a:schemeClr>
          </a:solidFill>
          <a:effectLst>
            <a:softEdge rad="127000"/>
          </a:effectLst>
        </p:spPr>
        <p:txBody>
          <a:bodyPr>
            <a:noAutofit/>
          </a:bodyPr>
          <a:lstStyle/>
          <a:p>
            <a:pPr algn="r"/>
            <a:r>
              <a:rPr lang="fa-IR" sz="2000" b="1" cap="all" dirty="0">
                <a:solidFill>
                  <a:schemeClr val="accent2">
                    <a:lumMod val="75000"/>
                  </a:schemeClr>
                </a:solidFill>
                <a:cs typeface="B Nazanin" panose="00000400000000000000" pitchFamily="2" charset="-78"/>
              </a:rPr>
              <a:t>پادشاه، از الف مهربان خواست به قولی که داده بود عمل کند و به کمک کلماتی که با سکون یا تشدید شروع شده بودند، برود</a:t>
            </a:r>
            <a:br>
              <a:rPr lang="fa-IR" sz="2000" b="1" cap="all" dirty="0">
                <a:solidFill>
                  <a:schemeClr val="accent2">
                    <a:lumMod val="75000"/>
                  </a:schemeClr>
                </a:solidFill>
                <a:cs typeface="B Nazanin" panose="00000400000000000000" pitchFamily="2" charset="-78"/>
              </a:rPr>
            </a:br>
            <a:r>
              <a:rPr lang="fa-IR" sz="2000" b="1" cap="all" dirty="0">
                <a:solidFill>
                  <a:schemeClr val="accent2">
                    <a:lumMod val="75000"/>
                  </a:schemeClr>
                </a:solidFill>
                <a:cs typeface="B Nazanin" panose="00000400000000000000" pitchFamily="2" charset="-78"/>
              </a:rPr>
              <a:t> الف مهربان اطاعت کرد و در جایگاه خودش ایستاد.</a:t>
            </a:r>
            <a:br>
              <a:rPr lang="fa-IR" sz="2000" b="1" cap="all" dirty="0">
                <a:solidFill>
                  <a:schemeClr val="accent2">
                    <a:lumMod val="75000"/>
                  </a:schemeClr>
                </a:solidFill>
                <a:cs typeface="B Nazanin" panose="00000400000000000000" pitchFamily="2" charset="-78"/>
              </a:rPr>
            </a:br>
            <a:r>
              <a:rPr lang="fa-IR" sz="2000" b="1" cap="all" dirty="0">
                <a:solidFill>
                  <a:schemeClr val="accent2">
                    <a:lumMod val="75000"/>
                  </a:schemeClr>
                </a:solidFill>
                <a:cs typeface="B Nazanin" panose="00000400000000000000" pitchFamily="2" charset="-78"/>
              </a:rPr>
              <a:t> مثل این کلمات:</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828800"/>
            <a:ext cx="5562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895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59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4482"/>
            <a:ext cx="46482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fa-IR" sz="2000" b="1" spc="50" dirty="0">
                <a:ln w="11430"/>
                <a:solidFill>
                  <a:schemeClr val="accent5">
                    <a:lumMod val="50000"/>
                  </a:schemeClr>
                </a:solidFill>
                <a:effectLst>
                  <a:outerShdw blurRad="38100" dist="38100" dir="2700000" algn="tl">
                    <a:srgbClr val="000000">
                      <a:alpha val="43137"/>
                    </a:srgbClr>
                  </a:outerShdw>
                </a:effectLst>
                <a:cs typeface="B Titr" pitchFamily="2" charset="-78"/>
              </a:rPr>
              <a:t>قسمت نهم</a:t>
            </a:r>
            <a:br>
              <a:rPr lang="fa-IR" sz="2000" b="1" spc="50" dirty="0">
                <a:ln w="11430"/>
                <a:solidFill>
                  <a:schemeClr val="accent5">
                    <a:lumMod val="50000"/>
                  </a:schemeClr>
                </a:solidFill>
                <a:effectLst>
                  <a:outerShdw blurRad="38100" dist="38100" dir="2700000" algn="tl">
                    <a:srgbClr val="000000">
                      <a:alpha val="43137"/>
                    </a:srgbClr>
                  </a:outerShdw>
                </a:effectLst>
                <a:cs typeface="B Titr" pitchFamily="2" charset="-78"/>
              </a:rPr>
            </a:br>
            <a:r>
              <a:rPr lang="fa-IR" sz="2000" b="1" spc="50" dirty="0">
                <a:ln w="11430"/>
                <a:solidFill>
                  <a:schemeClr val="accent5">
                    <a:lumMod val="50000"/>
                  </a:schemeClr>
                </a:solidFill>
                <a:effectLst>
                  <a:outerShdw blurRad="38100" dist="38100" dir="2700000" algn="tl">
                    <a:srgbClr val="000000">
                      <a:alpha val="43137"/>
                    </a:srgbClr>
                  </a:outerShdw>
                </a:effectLst>
                <a:cs typeface="B Titr" pitchFamily="2" charset="-78"/>
              </a:rPr>
              <a:t>ماجراهای نون پنهان</a:t>
            </a:r>
            <a:br>
              <a:rPr lang="fa-IR"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br>
            <a:endParaRPr lang="fa-IR"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3" name="Content Placeholder 2"/>
          <p:cNvSpPr>
            <a:spLocks noGrp="1"/>
          </p:cNvSpPr>
          <p:nvPr>
            <p:ph idx="1"/>
          </p:nvPr>
        </p:nvSpPr>
        <p:spPr>
          <a:xfrm>
            <a:off x="0" y="990600"/>
            <a:ext cx="8915400" cy="5943600"/>
          </a:xfrm>
          <a:noFill/>
          <a:ln>
            <a:solidFill>
              <a:schemeClr val="accent3">
                <a:lumMod val="20000"/>
                <a:lumOff val="80000"/>
              </a:schemeClr>
            </a:solidFill>
          </a:ln>
          <a:effectLst>
            <a:softEdge rad="317500"/>
          </a:effectLst>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L="0" indent="0" algn="just">
              <a:lnSpc>
                <a:spcPct val="150000"/>
              </a:lnSpc>
              <a:buNone/>
            </a:pPr>
            <a:r>
              <a:rPr lang="fa-IR" sz="2000" b="1" dirty="0">
                <a:ln w="11430"/>
                <a:solidFill>
                  <a:srgbClr val="C00000"/>
                </a:solidFill>
                <a:effectLst>
                  <a:outerShdw blurRad="80000" dist="40000" dir="5040000" algn="tl">
                    <a:srgbClr val="000000">
                      <a:alpha val="30000"/>
                    </a:srgbClr>
                  </a:outerShdw>
                </a:effectLst>
                <a:cs typeface="B Titr" pitchFamily="2" charset="-78"/>
              </a:rPr>
              <a:t>پادشاه برای سرکشی به قلمرو حروف رفته بود همین‌طور که در کوچه و پس‌کوچه‌های شهر قدم می‌زد نون ساکن را دید که خیلی ناراحت در گوشه‌ای نشسته است و با کسی صحبت نمی‌کند. پادشاه علت ناراحتی او را سؤال کرد؛ نون گفت : من نون ساکنی هستم که گاهی اوقات در آخر بعضی از کلمات خوانده می شوم و جزء اصلی کلمه نیستم به همین خاطر نون اصلی به من اعتراض کرده است که نباید به این شکل در آخر کلمات حاضر شوم ؛ چون من را با او اشتباه می‌گیرند و فکر می‌کنند من هم جزء اصلی کلمه هستم.</a:t>
            </a:r>
          </a:p>
          <a:p>
            <a:pPr marL="0" indent="0" algn="just">
              <a:lnSpc>
                <a:spcPct val="150000"/>
              </a:lnSpc>
              <a:buNone/>
            </a:pPr>
            <a:r>
              <a:rPr lang="fa-IR" sz="2000" b="1" dirty="0">
                <a:ln w="11430"/>
                <a:solidFill>
                  <a:srgbClr val="C00000"/>
                </a:solidFill>
                <a:effectLst>
                  <a:outerShdw blurRad="80000" dist="40000" dir="5040000" algn="tl">
                    <a:srgbClr val="000000">
                      <a:alpha val="30000"/>
                    </a:srgbClr>
                  </a:outerShdw>
                </a:effectLst>
                <a:cs typeface="B Titr" pitchFamily="2" charset="-78"/>
              </a:rPr>
              <a:t> پادشاه گفت : ناراحت نباش فردا صبح به قصر من بیا تا مشکلت را حل کنم. فردا صبح زود نون ساکن به قصر پادشاه رفت؛ سلام کرد و گفت : ای پادشاه دانا آیا برای مشکل من راه‌حلی پیدا کرده ای؟  پادشاه جواب سلام نون را با مهربانی داد و گفت : بله عزیزم ناراحت نباش دستور می‌دهم که به جای نوشتن تو در آخر کلمات ،حرکت حرف آخر کلمه را دو بار تکرار کنند به این شکل : {  ً—ٌٍ  }  اینک نام تو را تنوین می‌گذارم  و در کتاب قوانین شهر می¬نویسم که هر وقت این علامت¬ها را در آخر کلمه دیدند ، آخر کلمه باید صدای نون ساکن داشته باشد و برای هرکدام از آن‌ها نامی انتخاب می‌کنم .</a:t>
            </a:r>
          </a:p>
        </p:txBody>
      </p:sp>
    </p:spTree>
    <p:extLst>
      <p:ext uri="{BB962C8B-B14F-4D97-AF65-F5344CB8AC3E}">
        <p14:creationId xmlns:p14="http://schemas.microsoft.com/office/powerpoint/2010/main" val="16928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r="-38000"/>
          </a:stretch>
        </a:blipFill>
        <a:effectLst/>
      </p:bgPr>
    </p:bg>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317" y="3048000"/>
            <a:ext cx="3810000" cy="1497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19200" y="4953000"/>
            <a:ext cx="7696198" cy="977191"/>
          </a:xfrm>
          <a:prstGeom prst="rect">
            <a:avLst/>
          </a:prstGeom>
        </p:spPr>
        <p:txBody>
          <a:bodyPr wrap="square">
            <a:spAutoFit/>
          </a:bodyPr>
          <a:lstStyle/>
          <a:p>
            <a:pPr>
              <a:lnSpc>
                <a:spcPct val="150000"/>
              </a:lnSpc>
            </a:pPr>
            <a:r>
              <a:rPr lang="fa-IR" sz="2000" b="1" dirty="0">
                <a:solidFill>
                  <a:srgbClr val="FF0000"/>
                </a:solidFill>
                <a:cs typeface="B Nazanin" pitchFamily="2" charset="-78"/>
              </a:rPr>
              <a:t>تنوین فتحه ( -ً ) بعد از معرفی خودش گفت : </a:t>
            </a:r>
          </a:p>
          <a:p>
            <a:pPr>
              <a:lnSpc>
                <a:spcPct val="150000"/>
              </a:lnSpc>
            </a:pPr>
            <a:r>
              <a:rPr lang="fa-IR" sz="2000" b="1" dirty="0">
                <a:solidFill>
                  <a:srgbClr val="FF0000"/>
                </a:solidFill>
                <a:cs typeface="B Nazanin" pitchFamily="2" charset="-78"/>
              </a:rPr>
              <a:t>بیشتر اوقات من همراه « الف »  می آیم، که این الف همیشه ناخوانا است.   مانند : کِتَاباً </a:t>
            </a:r>
          </a:p>
        </p:txBody>
      </p:sp>
      <p:pic>
        <p:nvPicPr>
          <p:cNvPr id="2048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7483" y="5957085"/>
            <a:ext cx="799651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064652" y="152400"/>
            <a:ext cx="46624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137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heel(1)">
                                      <p:cBhvr>
                                        <p:cTn id="7" dur="2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484"/>
                                        </p:tgtEl>
                                        <p:attrNameLst>
                                          <p:attrName>style.visibility</p:attrName>
                                        </p:attrNameLst>
                                      </p:cBhvr>
                                      <p:to>
                                        <p:strVal val="visible"/>
                                      </p:to>
                                    </p:set>
                                    <p:animEffect transition="in" filter="fade">
                                      <p:cBhvr>
                                        <p:cTn id="19" dur="1000"/>
                                        <p:tgtEl>
                                          <p:spTgt spid="20484"/>
                                        </p:tgtEl>
                                      </p:cBhvr>
                                    </p:animEffect>
                                    <p:anim calcmode="lin" valueType="num">
                                      <p:cBhvr>
                                        <p:cTn id="20" dur="1000" fill="hold"/>
                                        <p:tgtEl>
                                          <p:spTgt spid="20484"/>
                                        </p:tgtEl>
                                        <p:attrNameLst>
                                          <p:attrName>ppt_x</p:attrName>
                                        </p:attrNameLst>
                                      </p:cBhvr>
                                      <p:tavLst>
                                        <p:tav tm="0">
                                          <p:val>
                                            <p:strVal val="#ppt_x"/>
                                          </p:val>
                                        </p:tav>
                                        <p:tav tm="100000">
                                          <p:val>
                                            <p:strVal val="#ppt_x"/>
                                          </p:val>
                                        </p:tav>
                                      </p:tavLst>
                                    </p:anim>
                                    <p:anim calcmode="lin" valueType="num">
                                      <p:cBhvr>
                                        <p:cTn id="21"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999" y="112436"/>
            <a:ext cx="8915399" cy="1506538"/>
          </a:xfrm>
          <a:prstGeom prst="rect">
            <a:avLst/>
          </a:prstGeom>
          <a:solidFill>
            <a:schemeClr val="accent6">
              <a:lumMod val="40000"/>
              <a:lumOff val="60000"/>
            </a:schemeClr>
          </a:solidFill>
          <a:ln w="9525">
            <a:solidFill>
              <a:schemeClr val="accent2">
                <a:lumMod val="40000"/>
                <a:lumOff val="60000"/>
              </a:schemeClr>
            </a:solidFill>
            <a:miter lim="800000"/>
            <a:headEnd/>
            <a:tailEnd/>
          </a:ln>
          <a:effectLst>
            <a:outerShdw dist="35921" dir="2700000" algn="ctr" rotWithShape="0">
              <a:schemeClr val="bg2"/>
            </a:outerShdw>
            <a:softEdge rad="317500"/>
          </a:effec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91931"/>
            <a:ext cx="8991600" cy="1996386"/>
          </a:xfrm>
          <a:prstGeom prst="rect">
            <a:avLst/>
          </a:prstGeom>
          <a:noFill/>
          <a:ln w="9525">
            <a:solidFill>
              <a:schemeClr val="accent2">
                <a:lumMod val="40000"/>
                <a:lumOff val="60000"/>
              </a:schemeClr>
            </a:solidFill>
            <a:miter lim="800000"/>
            <a:headEnd/>
            <a:tailEnd/>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143000" y="5450570"/>
            <a:ext cx="7086600" cy="830997"/>
          </a:xfrm>
          <a:prstGeom prst="rect">
            <a:avLst/>
          </a:prstGeom>
          <a:solidFill>
            <a:srgbClr val="FFFF00"/>
          </a:solidFill>
          <a:effectLst>
            <a:softEdge rad="317500"/>
          </a:effectLst>
        </p:spPr>
        <p:txBody>
          <a:bodyPr wrap="square">
            <a:spAutoFit/>
          </a:bodyPr>
          <a:lstStyle/>
          <a:p>
            <a:r>
              <a:rPr lang="fa-IR" sz="2400" b="1" dirty="0">
                <a:solidFill>
                  <a:srgbClr val="C00000"/>
                </a:solidFill>
                <a:cs typeface="B Titr" pitchFamily="2" charset="-78"/>
              </a:rPr>
              <a:t>نون تنوین قصه ما شاد و خوشحال از اینکه مشکلش حل شده بود ؛ از پادشاه خداحافظی کرد و به خانه-اش برگشت</a:t>
            </a: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988317"/>
            <a:ext cx="8153399" cy="2209800"/>
          </a:xfrm>
          <a:prstGeom prst="rect">
            <a:avLst/>
          </a:prstGeom>
          <a:ln>
            <a:solidFill>
              <a:schemeClr val="accent3">
                <a:lumMod val="40000"/>
                <a:lumOff val="60000"/>
              </a:schemeClr>
            </a:solidFill>
          </a:ln>
          <a:effectLst>
            <a:outerShdw blurRad="40000" dist="20000" dir="5400000" rotWithShape="0">
              <a:srgbClr val="000000">
                <a:alpha val="38000"/>
              </a:srgbClr>
            </a:outerShdw>
            <a:softEdge rad="127000"/>
          </a:effectLst>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3983919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additive="base">
                                        <p:cTn id="19" dur="500" fill="hold"/>
                                        <p:tgtEl>
                                          <p:spTgt spid="1029"/>
                                        </p:tgtEl>
                                        <p:attrNameLst>
                                          <p:attrName>ppt_x</p:attrName>
                                        </p:attrNameLst>
                                      </p:cBhvr>
                                      <p:tavLst>
                                        <p:tav tm="0">
                                          <p:val>
                                            <p:strVal val="#ppt_x"/>
                                          </p:val>
                                        </p:tav>
                                        <p:tav tm="100000">
                                          <p:val>
                                            <p:strVal val="#ppt_x"/>
                                          </p:val>
                                        </p:tav>
                                      </p:tavLst>
                                    </p:anim>
                                    <p:anim calcmode="lin" valueType="num">
                                      <p:cBhvr additive="base">
                                        <p:cTn id="2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r="-3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fa-IR" sz="1800" b="1" dirty="0">
                <a:solidFill>
                  <a:srgbClr val="002060"/>
                </a:solidFill>
                <a:cs typeface="B Titr" pitchFamily="2" charset="-78"/>
              </a:rPr>
              <a:t>قسمت دهم</a:t>
            </a:r>
            <a:br>
              <a:rPr lang="fa-IR" sz="1800" b="1" dirty="0">
                <a:solidFill>
                  <a:srgbClr val="002060"/>
                </a:solidFill>
                <a:cs typeface="B Titr" pitchFamily="2" charset="-78"/>
              </a:rPr>
            </a:br>
            <a:r>
              <a:rPr lang="fa-IR" sz="1800" b="1" dirty="0">
                <a:solidFill>
                  <a:srgbClr val="002060"/>
                </a:solidFill>
                <a:cs typeface="B Titr" pitchFamily="2" charset="-78"/>
              </a:rPr>
              <a:t>اختلاف تنوین و الف وصل</a:t>
            </a:r>
            <a:br>
              <a:rPr lang="fa-IR" sz="1400" dirty="0">
                <a:solidFill>
                  <a:schemeClr val="tx2"/>
                </a:solidFill>
                <a:cs typeface="B Titr" pitchFamily="2" charset="-78"/>
              </a:rPr>
            </a:br>
            <a:endParaRPr lang="fa-IR" sz="1400" dirty="0">
              <a:solidFill>
                <a:schemeClr val="tx2"/>
              </a:solidFill>
              <a:cs typeface="B Titr" pitchFamily="2" charset="-78"/>
            </a:endParaRPr>
          </a:p>
        </p:txBody>
      </p:sp>
      <p:sp>
        <p:nvSpPr>
          <p:cNvPr id="3" name="Content Placeholder 2"/>
          <p:cNvSpPr>
            <a:spLocks noGrp="1"/>
          </p:cNvSpPr>
          <p:nvPr>
            <p:ph idx="1"/>
          </p:nvPr>
        </p:nvSpPr>
        <p:spPr>
          <a:xfrm>
            <a:off x="152400" y="1066800"/>
            <a:ext cx="8686800" cy="5562600"/>
          </a:xfrm>
        </p:spPr>
        <p:txBody>
          <a:bodyPr>
            <a:noAutofit/>
          </a:bodyPr>
          <a:lstStyle/>
          <a:p>
            <a:pPr marL="0" indent="0" algn="just">
              <a:lnSpc>
                <a:spcPct val="150000"/>
              </a:lnSpc>
              <a:buNone/>
            </a:pPr>
            <a:r>
              <a:rPr lang="fa-IR" sz="1600" b="1" dirty="0">
                <a:solidFill>
                  <a:schemeClr val="tx2"/>
                </a:solidFill>
                <a:cs typeface="B Nazanin" pitchFamily="2" charset="-78"/>
              </a:rPr>
              <a:t> در درس های قبل یاد گرفتیم که تنوین ها در آخر کلمات می آیند وصدای آخر کلمه نون ساکن است. </a:t>
            </a:r>
          </a:p>
          <a:p>
            <a:pPr marL="0" indent="0" algn="just">
              <a:lnSpc>
                <a:spcPct val="150000"/>
              </a:lnSpc>
              <a:buNone/>
            </a:pPr>
            <a:r>
              <a:rPr lang="fa-IR" sz="1600" b="1" dirty="0">
                <a:solidFill>
                  <a:schemeClr val="tx2"/>
                </a:solidFill>
                <a:cs typeface="B Nazanin" pitchFamily="2" charset="-78"/>
              </a:rPr>
              <a:t>روزی از روزها تنوین ها به همراه حروف با خوشحالی درحال گشت و گذار بودند که ناگهان ! به الف مهربان رسیدند، خواستند به حرف بعد از الف مهربان سلام کنند و دست بدهند  که الف به آن‌ها اجازه نزدیک شدن را نداد ؛ </a:t>
            </a:r>
          </a:p>
          <a:p>
            <a:pPr marL="0" indent="0" algn="just">
              <a:lnSpc>
                <a:spcPct val="150000"/>
              </a:lnSpc>
              <a:buNone/>
            </a:pPr>
            <a:r>
              <a:rPr lang="fa-IR" sz="1600" b="1" dirty="0">
                <a:solidFill>
                  <a:schemeClr val="tx2"/>
                </a:solidFill>
                <a:cs typeface="B Nazanin" pitchFamily="2" charset="-78"/>
              </a:rPr>
              <a:t>یکی از تنوین ها با ناراحتی  و تعجب گفت : ای الف مهربان مگر شغل تو وصل کردن کلمات به یکدیگر نیست ؟ </a:t>
            </a:r>
          </a:p>
          <a:p>
            <a:pPr marL="0" indent="0" algn="just">
              <a:lnSpc>
                <a:spcPct val="150000"/>
              </a:lnSpc>
              <a:buNone/>
            </a:pPr>
            <a:r>
              <a:rPr lang="fa-IR" sz="1600" b="1" dirty="0">
                <a:solidFill>
                  <a:schemeClr val="tx2"/>
                </a:solidFill>
                <a:cs typeface="B Nazanin" pitchFamily="2" charset="-78"/>
              </a:rPr>
              <a:t>الف وصل گفت : بله شغل من وصل کردن است . </a:t>
            </a:r>
          </a:p>
          <a:p>
            <a:pPr marL="0" indent="0" algn="just">
              <a:lnSpc>
                <a:spcPct val="150000"/>
              </a:lnSpc>
              <a:buNone/>
            </a:pPr>
            <a:r>
              <a:rPr lang="fa-IR" sz="1600" b="1" dirty="0">
                <a:solidFill>
                  <a:schemeClr val="tx2"/>
                </a:solidFill>
                <a:cs typeface="B Nazanin" pitchFamily="2" charset="-78"/>
              </a:rPr>
              <a:t>تنوین گفت : پس چرا به ما اجازه نمی¬دهی  که با دوستانمان دست بدهیم ؟ </a:t>
            </a:r>
          </a:p>
          <a:p>
            <a:pPr marL="0" indent="0" algn="just">
              <a:lnSpc>
                <a:spcPct val="150000"/>
              </a:lnSpc>
              <a:buNone/>
            </a:pPr>
            <a:r>
              <a:rPr lang="fa-IR" sz="1600" b="1" dirty="0">
                <a:solidFill>
                  <a:schemeClr val="tx2"/>
                </a:solidFill>
                <a:cs typeface="B Nazanin" pitchFamily="2" charset="-78"/>
              </a:rPr>
              <a:t> الف وصل با مهربانی و آرامش گفت : چون قبلاً اعلام کرده بودم قبل از من فقط حروفی می توانند به حرف بعد از من متصل شوند که یکی از صداهای کوتاه [ فتحه (    َ   ) ، کسره (ــِـ ) ِ، ضمه (     ُ   ) ] را داشته باشند. حال آنکه شماها  اصلاً صدا ندارید و ساکن هستید . تنوین ها با ناراحتی به فکر فرو رفتتند و بعد از مدتی به این نتیجه رسیدند که همراه الف وصل به قصر بروند و از پادشاه کمک بگیرند. پادشاه مثل همیشه با مهربانی جواب سلام آن‌ها را داد و به حرف‌های آن‌ها گوش کرد. تنوین گفت: ای پادشاه مهربان مگر در قوانین تنوین نفرمودید هر وقت علامت تنوین را دیدید؛ آخر کلمه باید صدای نون ساکن داشته باشد . پادشاه جواب داد : بله درست است . مشکل کجاست ؟ الف وصل گفت : ای پادشاه بزرگ مگر در قوانین وصل ننوشتید قبل از من فقط حروفی که صدای کوتاه دارند اجازه وصل شدن را دارند ؟ </a:t>
            </a:r>
          </a:p>
          <a:p>
            <a:pPr marL="0" indent="0" algn="just">
              <a:lnSpc>
                <a:spcPct val="150000"/>
              </a:lnSpc>
              <a:buNone/>
            </a:pPr>
            <a:r>
              <a:rPr lang="fa-IR" sz="1600" b="1" dirty="0">
                <a:solidFill>
                  <a:schemeClr val="tx2"/>
                </a:solidFill>
                <a:cs typeface="B Nazanin" pitchFamily="2" charset="-78"/>
              </a:rPr>
              <a:t>پادشاه گفت : بله همین‌طور است شما هم درست می‌گویید. پس اختلاف شما بر سر چه چیز است؟ </a:t>
            </a:r>
          </a:p>
        </p:txBody>
      </p:sp>
    </p:spTree>
    <p:extLst>
      <p:ext uri="{BB962C8B-B14F-4D97-AF65-F5344CB8AC3E}">
        <p14:creationId xmlns:p14="http://schemas.microsoft.com/office/powerpoint/2010/main" val="1206457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839200" cy="3276600"/>
          </a:xfrm>
          <a:solidFill>
            <a:schemeClr val="accent5">
              <a:lumMod val="40000"/>
              <a:lumOff val="60000"/>
            </a:schemeClr>
          </a:solidFill>
          <a:effectLst>
            <a:softEdge rad="635000"/>
          </a:effectLst>
        </p:spPr>
        <p:txBody>
          <a:bodyPr>
            <a:normAutofit/>
          </a:bodyPr>
          <a:lstStyle/>
          <a:p>
            <a:pPr marL="0" indent="0" algn="just">
              <a:lnSpc>
                <a:spcPct val="150000"/>
              </a:lnSpc>
              <a:buNone/>
            </a:pPr>
            <a:r>
              <a:rPr lang="fa-IR" sz="1800" b="1" dirty="0">
                <a:solidFill>
                  <a:schemeClr val="accent5">
                    <a:lumMod val="50000"/>
                  </a:schemeClr>
                </a:solidFill>
                <a:cs typeface="B Nazanin" pitchFamily="2" charset="-78"/>
              </a:rPr>
              <a:t>تنوین گفت اختلاف ما آن‌جاست که وقتی ما قبل از الف وصل می آییم چون ساکن هستیم و حرکت نداریم الف به ما اجازه وصل شدن را نمی‌دهد. از شما تقاضا داریم که اختلاف ما را حل کنید.</a:t>
            </a:r>
          </a:p>
          <a:p>
            <a:pPr marL="0" indent="0" algn="just">
              <a:lnSpc>
                <a:spcPct val="150000"/>
              </a:lnSpc>
              <a:buNone/>
            </a:pPr>
            <a:r>
              <a:rPr lang="fa-IR" sz="1800" b="1" dirty="0">
                <a:solidFill>
                  <a:schemeClr val="accent5">
                    <a:lumMod val="50000"/>
                  </a:schemeClr>
                </a:solidFill>
                <a:cs typeface="B Nazanin" pitchFamily="2" charset="-78"/>
              </a:rPr>
              <a:t> پادشاه مانند همیشه وقتی به مشکلی برمی‌خورد با صبر و حوصله و مشورت راهی برای آن پیدا می‌کرد. </a:t>
            </a:r>
          </a:p>
          <a:p>
            <a:pPr marL="0" indent="0" algn="just">
              <a:lnSpc>
                <a:spcPct val="150000"/>
              </a:lnSpc>
              <a:buNone/>
            </a:pPr>
            <a:r>
              <a:rPr lang="fa-IR" sz="1800" b="1" dirty="0">
                <a:solidFill>
                  <a:schemeClr val="accent5">
                    <a:lumMod val="50000"/>
                  </a:schemeClr>
                </a:solidFill>
                <a:cs typeface="B Nazanin" pitchFamily="2" charset="-78"/>
              </a:rPr>
              <a:t>در همین حال بود که چشمش به حرکت کسره افتاد و گفت : فرمانی صادر می‌کنم  و دستور می‌دهم که نون تنوین نزد الف وصل با حرکت کسره کوتاه خوانده شود، بدین گونه مشکل حل خواهد شد و می تواند به حرف بعد از الف وصل که تشدید یا سکون دارد وصل شود. </a:t>
            </a:r>
          </a:p>
          <a:p>
            <a:pPr marL="0" indent="0" algn="just">
              <a:lnSpc>
                <a:spcPct val="150000"/>
              </a:lnSpc>
              <a:buNone/>
            </a:pPr>
            <a:r>
              <a:rPr lang="fa-IR" sz="1800" b="1" dirty="0">
                <a:solidFill>
                  <a:schemeClr val="accent5">
                    <a:lumMod val="50000"/>
                  </a:schemeClr>
                </a:solidFill>
                <a:cs typeface="B Nazanin" pitchFamily="2" charset="-78"/>
              </a:rPr>
              <a:t>بروید و به این روشی که گفتم تمرین کنید تا مطمئن شوم که مشکل کاملاً حل شده است ؟ </a:t>
            </a:r>
          </a:p>
        </p:txBody>
      </p:sp>
    </p:spTree>
    <p:extLst>
      <p:ext uri="{BB962C8B-B14F-4D97-AF65-F5344CB8AC3E}">
        <p14:creationId xmlns:p14="http://schemas.microsoft.com/office/powerpoint/2010/main" val="4292354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BAB"/>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791200"/>
          </a:xfrm>
        </p:spPr>
        <p:txBody>
          <a:bodyPr>
            <a:noAutofit/>
          </a:bodyPr>
          <a:lstStyle/>
          <a:p>
            <a:pPr>
              <a:lnSpc>
                <a:spcPct val="150000"/>
              </a:lnSpc>
              <a:buFont typeface="Wingdings" pitchFamily="2" charset="2"/>
              <a:buChar char="v"/>
            </a:pPr>
            <a:r>
              <a:rPr lang="fa-IR" sz="1600" b="1" dirty="0">
                <a:solidFill>
                  <a:schemeClr val="accent6">
                    <a:lumMod val="50000"/>
                  </a:schemeClr>
                </a:solidFill>
                <a:cs typeface="B Nazanin" pitchFamily="2" charset="-78"/>
              </a:rPr>
              <a:t>قسمت اول : اردو</a:t>
            </a:r>
          </a:p>
          <a:p>
            <a:pPr>
              <a:lnSpc>
                <a:spcPct val="150000"/>
              </a:lnSpc>
              <a:buFont typeface="Wingdings" pitchFamily="2" charset="2"/>
              <a:buChar char="v"/>
            </a:pPr>
            <a:r>
              <a:rPr lang="fa-IR" sz="1600" b="1" dirty="0">
                <a:solidFill>
                  <a:schemeClr val="accent6">
                    <a:lumMod val="50000"/>
                  </a:schemeClr>
                </a:solidFill>
                <a:cs typeface="B Nazanin" pitchFamily="2" charset="-78"/>
              </a:rPr>
              <a:t>قسمت دوم: اسامی حروف </a:t>
            </a:r>
          </a:p>
          <a:p>
            <a:pPr>
              <a:lnSpc>
                <a:spcPct val="150000"/>
              </a:lnSpc>
              <a:buFont typeface="Wingdings" pitchFamily="2" charset="2"/>
              <a:buChar char="v"/>
            </a:pPr>
            <a:r>
              <a:rPr lang="fa-IR" sz="1600" b="1" dirty="0">
                <a:solidFill>
                  <a:schemeClr val="accent6">
                    <a:lumMod val="50000"/>
                  </a:schemeClr>
                </a:solidFill>
                <a:cs typeface="B Nazanin" pitchFamily="2" charset="-78"/>
              </a:rPr>
              <a:t>قسمت سوم : شهر باز</a:t>
            </a:r>
          </a:p>
          <a:p>
            <a:pPr>
              <a:lnSpc>
                <a:spcPct val="150000"/>
              </a:lnSpc>
              <a:buFont typeface="Wingdings" pitchFamily="2" charset="2"/>
              <a:buChar char="v"/>
            </a:pPr>
            <a:r>
              <a:rPr lang="fa-IR" sz="1600" b="1" dirty="0">
                <a:solidFill>
                  <a:schemeClr val="accent6">
                    <a:lumMod val="50000"/>
                  </a:schemeClr>
                </a:solidFill>
                <a:cs typeface="B Nazanin" pitchFamily="2" charset="-78"/>
              </a:rPr>
              <a:t>قسمت چهارم : شهر شکسته .</a:t>
            </a:r>
          </a:p>
          <a:p>
            <a:pPr>
              <a:lnSpc>
                <a:spcPct val="150000"/>
              </a:lnSpc>
              <a:buFont typeface="Wingdings" pitchFamily="2" charset="2"/>
              <a:buChar char="v"/>
            </a:pPr>
            <a:r>
              <a:rPr lang="fa-IR" sz="1600" b="1" dirty="0">
                <a:solidFill>
                  <a:schemeClr val="accent6">
                    <a:lumMod val="50000"/>
                  </a:schemeClr>
                </a:solidFill>
                <a:cs typeface="B Nazanin" pitchFamily="2" charset="-78"/>
              </a:rPr>
              <a:t>قسمت پنجم : شهر پیوسته</a:t>
            </a:r>
          </a:p>
          <a:p>
            <a:pPr>
              <a:lnSpc>
                <a:spcPct val="150000"/>
              </a:lnSpc>
              <a:buFont typeface="Wingdings" pitchFamily="2" charset="2"/>
              <a:buChar char="v"/>
            </a:pPr>
            <a:r>
              <a:rPr lang="fa-IR" sz="1600" b="1" dirty="0">
                <a:solidFill>
                  <a:schemeClr val="accent6">
                    <a:lumMod val="50000"/>
                  </a:schemeClr>
                </a:solidFill>
                <a:cs typeface="B Nazanin" pitchFamily="2" charset="-78"/>
              </a:rPr>
              <a:t>قسمت ششم : بی حرکت ها   </a:t>
            </a:r>
          </a:p>
          <a:p>
            <a:pPr>
              <a:lnSpc>
                <a:spcPct val="150000"/>
              </a:lnSpc>
              <a:buFont typeface="Wingdings" pitchFamily="2" charset="2"/>
              <a:buChar char="v"/>
            </a:pPr>
            <a:r>
              <a:rPr lang="fa-IR" sz="1600" b="1" dirty="0">
                <a:solidFill>
                  <a:schemeClr val="accent6">
                    <a:lumMod val="50000"/>
                  </a:schemeClr>
                </a:solidFill>
                <a:cs typeface="B Nazanin" pitchFamily="2" charset="-78"/>
              </a:rPr>
              <a:t>قسمت هفتم: دو قلو های به هم چسبیده  </a:t>
            </a:r>
          </a:p>
          <a:p>
            <a:pPr>
              <a:lnSpc>
                <a:spcPct val="150000"/>
              </a:lnSpc>
              <a:buFont typeface="Wingdings" pitchFamily="2" charset="2"/>
              <a:buChar char="v"/>
            </a:pPr>
            <a:r>
              <a:rPr lang="fa-IR" sz="1600" b="1" dirty="0">
                <a:solidFill>
                  <a:schemeClr val="accent6">
                    <a:lumMod val="50000"/>
                  </a:schemeClr>
                </a:solidFill>
                <a:cs typeface="B Nazanin" pitchFamily="2" charset="-78"/>
              </a:rPr>
              <a:t>قسمت هشتم : الف دوستی  </a:t>
            </a:r>
          </a:p>
          <a:p>
            <a:pPr>
              <a:lnSpc>
                <a:spcPct val="150000"/>
              </a:lnSpc>
              <a:buFont typeface="Wingdings" pitchFamily="2" charset="2"/>
              <a:buChar char="v"/>
            </a:pPr>
            <a:r>
              <a:rPr lang="fa-IR" sz="1600" b="1" dirty="0">
                <a:solidFill>
                  <a:schemeClr val="accent6">
                    <a:lumMod val="50000"/>
                  </a:schemeClr>
                </a:solidFill>
                <a:cs typeface="B Nazanin" pitchFamily="2" charset="-78"/>
              </a:rPr>
              <a:t>قسمت نهم : نون پنهان  </a:t>
            </a:r>
          </a:p>
          <a:p>
            <a:pPr>
              <a:lnSpc>
                <a:spcPct val="150000"/>
              </a:lnSpc>
              <a:buFont typeface="Wingdings" pitchFamily="2" charset="2"/>
              <a:buChar char="v"/>
            </a:pPr>
            <a:r>
              <a:rPr lang="fa-IR" sz="1600" b="1" dirty="0">
                <a:solidFill>
                  <a:schemeClr val="accent6">
                    <a:lumMod val="50000"/>
                  </a:schemeClr>
                </a:solidFill>
                <a:cs typeface="B Nazanin" pitchFamily="2" charset="-78"/>
              </a:rPr>
              <a:t>قسمت دهم : اختلاف تنوین و الف وصل  </a:t>
            </a:r>
          </a:p>
          <a:p>
            <a:pPr>
              <a:lnSpc>
                <a:spcPct val="150000"/>
              </a:lnSpc>
              <a:buFont typeface="Wingdings" pitchFamily="2" charset="2"/>
              <a:buChar char="v"/>
            </a:pPr>
            <a:r>
              <a:rPr lang="fa-IR" sz="1600" b="1" dirty="0">
                <a:solidFill>
                  <a:schemeClr val="accent6">
                    <a:lumMod val="50000"/>
                  </a:schemeClr>
                </a:solidFill>
                <a:cs typeface="B Nazanin" pitchFamily="2" charset="-78"/>
              </a:rPr>
              <a:t>قسمت یازدهم : حروف بی اثر  </a:t>
            </a:r>
          </a:p>
          <a:p>
            <a:pPr>
              <a:lnSpc>
                <a:spcPct val="150000"/>
              </a:lnSpc>
              <a:buFont typeface="Wingdings" pitchFamily="2" charset="2"/>
              <a:buChar char="v"/>
            </a:pPr>
            <a:r>
              <a:rPr lang="fa-IR" sz="1600" b="1" dirty="0">
                <a:solidFill>
                  <a:schemeClr val="accent6">
                    <a:lumMod val="50000"/>
                  </a:schemeClr>
                </a:solidFill>
                <a:cs typeface="B Nazanin" pitchFamily="2" charset="-78"/>
              </a:rPr>
              <a:t>قسمت دوازدهم : قوانین سکوت و تنفس </a:t>
            </a:r>
          </a:p>
          <a:p>
            <a:pPr>
              <a:lnSpc>
                <a:spcPct val="150000"/>
              </a:lnSpc>
              <a:buFont typeface="Wingdings" pitchFamily="2" charset="2"/>
              <a:buChar char="v"/>
            </a:pPr>
            <a:r>
              <a:rPr lang="fa-IR" sz="1600" b="1" dirty="0">
                <a:solidFill>
                  <a:schemeClr val="accent6">
                    <a:lumMod val="50000"/>
                  </a:schemeClr>
                </a:solidFill>
                <a:cs typeface="B Nazanin" pitchFamily="2" charset="-78"/>
              </a:rPr>
              <a:t>قسمت سیزدهم : دوستان صمیمی  </a:t>
            </a:r>
          </a:p>
          <a:p>
            <a:pPr>
              <a:lnSpc>
                <a:spcPct val="150000"/>
              </a:lnSpc>
              <a:buFont typeface="Wingdings" pitchFamily="2" charset="2"/>
              <a:buChar char="v"/>
            </a:pPr>
            <a:r>
              <a:rPr lang="fa-IR" sz="1600" b="1" dirty="0">
                <a:solidFill>
                  <a:schemeClr val="accent6">
                    <a:lumMod val="50000"/>
                  </a:schemeClr>
                </a:solidFill>
                <a:cs typeface="B Nazanin" pitchFamily="2" charset="-78"/>
              </a:rPr>
              <a:t>قسمت چهاردهم : قانون تلفظ الف وصل در ابتدای خواندن</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350" y="76200"/>
            <a:ext cx="325784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585218"/>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0"/>
            <a:ext cx="9525000" cy="6858000"/>
          </a:xfrm>
          <a:prstGeom prst="rect">
            <a:avLst/>
          </a:prstGeom>
          <a:ln>
            <a:headEnd/>
            <a:tailEnd/>
          </a:ln>
        </p:spPr>
        <p:style>
          <a:lnRef idx="0">
            <a:schemeClr val="accent6"/>
          </a:lnRef>
          <a:fillRef idx="3">
            <a:schemeClr val="accent6"/>
          </a:fillRef>
          <a:effectRef idx="3">
            <a:schemeClr val="accent6"/>
          </a:effectRef>
          <a:fontRef idx="minor">
            <a:schemeClr val="lt1"/>
          </a:fontRef>
        </p:style>
      </p:pic>
      <p:cxnSp>
        <p:nvCxnSpPr>
          <p:cNvPr id="5" name="Straight Arrow Connector 4"/>
          <p:cNvCxnSpPr/>
          <p:nvPr/>
        </p:nvCxnSpPr>
        <p:spPr>
          <a:xfrm flipH="1">
            <a:off x="5029200" y="3657600"/>
            <a:ext cx="10668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flipH="1">
            <a:off x="5259941" y="4648200"/>
            <a:ext cx="11430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flipH="1">
            <a:off x="4648200" y="2667000"/>
            <a:ext cx="19050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338184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0" y="193964"/>
            <a:ext cx="1752600" cy="1143000"/>
          </a:xfrm>
        </p:spPr>
        <p:txBody>
          <a:bodyPr>
            <a:normAutofit/>
          </a:bodyPr>
          <a:lstStyle/>
          <a:p>
            <a:pPr>
              <a:lnSpc>
                <a:spcPct val="150000"/>
              </a:lnSpc>
            </a:pPr>
            <a:r>
              <a:rPr lang="fa-I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قسمت یازدهم</a:t>
            </a:r>
            <a:br>
              <a:rPr lang="fa-I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br>
            <a:r>
              <a:rPr lang="fa-I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حروف بی اثر</a:t>
            </a:r>
          </a:p>
        </p:txBody>
      </p:sp>
      <p:sp>
        <p:nvSpPr>
          <p:cNvPr id="3" name="Content Placeholder 2"/>
          <p:cNvSpPr>
            <a:spLocks noGrp="1"/>
          </p:cNvSpPr>
          <p:nvPr>
            <p:ph idx="1"/>
          </p:nvPr>
        </p:nvSpPr>
        <p:spPr>
          <a:xfrm>
            <a:off x="3657600" y="1371600"/>
            <a:ext cx="5410200" cy="5486400"/>
          </a:xfrm>
          <a:solidFill>
            <a:schemeClr val="accent3">
              <a:lumMod val="40000"/>
              <a:lumOff val="60000"/>
            </a:schemeClr>
          </a:solidFill>
          <a:effectLst>
            <a:glow rad="63500">
              <a:schemeClr val="accent6">
                <a:satMod val="175000"/>
                <a:alpha val="40000"/>
              </a:schemeClr>
            </a:glow>
            <a:softEdge rad="317500"/>
          </a:effectLst>
        </p:spPr>
        <p:txBody>
          <a:bodyPr>
            <a:noAutofit/>
          </a:bodyPr>
          <a:lstStyle/>
          <a:p>
            <a:pPr marL="0" indent="0" algn="just">
              <a:lnSpc>
                <a:spcPct val="150000"/>
              </a:lnSpc>
              <a:buNone/>
            </a:pPr>
            <a:r>
              <a:rPr lang="fa-IR" sz="2000" b="1" dirty="0">
                <a:solidFill>
                  <a:schemeClr val="accent6">
                    <a:lumMod val="50000"/>
                  </a:schemeClr>
                </a:solidFill>
                <a:effectLst>
                  <a:outerShdw blurRad="38100" dist="38100" dir="2700000" algn="tl">
                    <a:srgbClr val="000000">
                      <a:alpha val="43137"/>
                    </a:srgbClr>
                  </a:outerShdw>
                </a:effectLst>
                <a:cs typeface="B Titr" pitchFamily="2" charset="-78"/>
              </a:rPr>
              <a:t>پادشاه برای سرکشی به کلمات به شهر رفته بود که متوجه شد بعضی از حروف وقتی به پادشاه می‌رسند سلام نمی‌دهند و کلماتی هم بودند که وقتی دیگران آن‌ها را تلفظ می کردند یک حرف از آن‌ها را نمی‌خواندند. پادشاه با دیدن این وضعیت تعجب کرد و با دقت بیشتری به این کلمات نگاه کرد و متوجه شد که در بعضی از کلمات دو حرف در کنار یکدیگر قرار دارند که دارای یک حرکت هستند ؛ حرف اول در کلمات متفاوت بودند . اما حرف دوم که خوانده نمی¬شد یکی از دو حرف ( و ، ی ) بود و حرکت آن هم فتحه ی کشیده ( الف مدی ) بود </a:t>
            </a:r>
            <a:r>
              <a:rPr lang="fa-IR" sz="2000" b="1" dirty="0">
                <a:solidFill>
                  <a:schemeClr val="accent6">
                    <a:lumMod val="50000"/>
                  </a:schemeClr>
                </a:solidFill>
                <a:cs typeface="B Titr" pitchFamily="2" charset="-78"/>
              </a:rPr>
              <a:t> مثل این کلمات :</a:t>
            </a:r>
          </a:p>
          <a:p>
            <a:pPr marL="0" indent="0" algn="just">
              <a:lnSpc>
                <a:spcPct val="150000"/>
              </a:lnSpc>
              <a:buNone/>
            </a:pPr>
            <a:r>
              <a:rPr lang="fa-IR" sz="2000" b="1" dirty="0">
                <a:solidFill>
                  <a:schemeClr val="accent6">
                    <a:lumMod val="50000"/>
                  </a:schemeClr>
                </a:solidFill>
                <a:cs typeface="B Titr" pitchFamily="2" charset="-78"/>
              </a:rPr>
              <a:t>که حرکت به حرف اول داده می شود و حرف دوم خوانده نمی شود.</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76800"/>
            <a:ext cx="370690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352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barn(inVertical)">
                                      <p:cBhvr>
                                        <p:cTn id="2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0"/>
            <a:ext cx="8686800" cy="1828800"/>
          </a:xfrm>
          <a:solidFill>
            <a:schemeClr val="accent5">
              <a:lumMod val="40000"/>
              <a:lumOff val="60000"/>
            </a:schemeClr>
          </a:solidFill>
          <a:effectLst>
            <a:softEdge rad="317500"/>
          </a:effectLst>
        </p:spPr>
        <p:txBody>
          <a:bodyPr>
            <a:noAutofit/>
          </a:bodyPr>
          <a:lstStyle/>
          <a:p>
            <a:pPr algn="r">
              <a:lnSpc>
                <a:spcPct val="150000"/>
              </a:lnSpc>
            </a:pPr>
            <a:r>
              <a:rPr lang="fa-IR" sz="2000" b="1" dirty="0">
                <a:solidFill>
                  <a:schemeClr val="accent2">
                    <a:lumMod val="50000"/>
                  </a:schemeClr>
                </a:solidFill>
                <a:cs typeface="B Nazanin" pitchFamily="2" charset="-78"/>
              </a:rPr>
              <a:t>پادشاه، در بعضی از کلمات هم مشاهده كرد در مواقعی که همزه با سه حرف (</a:t>
            </a:r>
            <a:r>
              <a:rPr lang="fa-IR" sz="2000" b="1" dirty="0">
                <a:solidFill>
                  <a:srgbClr val="FF0000"/>
                </a:solidFill>
                <a:cs typeface="B Titr" pitchFamily="2" charset="-78"/>
              </a:rPr>
              <a:t> ا ، و ، ى </a:t>
            </a:r>
            <a:r>
              <a:rPr lang="fa-IR" sz="2000" b="1" dirty="0">
                <a:solidFill>
                  <a:schemeClr val="accent2">
                    <a:lumMod val="50000"/>
                  </a:schemeClr>
                </a:solidFill>
                <a:cs typeface="B Nazanin" pitchFamily="2" charset="-78"/>
              </a:rPr>
              <a:t>) همراه شود فقط همزه تلفظ می‌شود و آن سه حرف خوانده نمی‌شوند . </a:t>
            </a:r>
            <a:br>
              <a:rPr lang="fa-IR" sz="2000" b="1" dirty="0">
                <a:solidFill>
                  <a:schemeClr val="accent2">
                    <a:lumMod val="50000"/>
                  </a:schemeClr>
                </a:solidFill>
                <a:cs typeface="B Nazanin" pitchFamily="2" charset="-78"/>
              </a:rPr>
            </a:br>
            <a:endParaRPr lang="fa-IR" sz="2000" b="1" dirty="0">
              <a:solidFill>
                <a:schemeClr val="accent2">
                  <a:lumMod val="50000"/>
                </a:schemeClr>
              </a:solidFill>
              <a:cs typeface="B Nazanin" pitchFamily="2" charset="-78"/>
            </a:endParaRPr>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09600" y="3429000"/>
            <a:ext cx="8305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52400"/>
            <a:ext cx="2438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518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1)">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anim calcmode="lin" valueType="num">
                                      <p:cBhvr>
                                        <p:cTn id="20" dur="1000" fill="hold"/>
                                        <p:tgtEl>
                                          <p:spTgt spid="3074"/>
                                        </p:tgtEl>
                                        <p:attrNameLst>
                                          <p:attrName>ppt_x</p:attrName>
                                        </p:attrNameLst>
                                      </p:cBhvr>
                                      <p:tavLst>
                                        <p:tav tm="0">
                                          <p:val>
                                            <p:strVal val="#ppt_x"/>
                                          </p:val>
                                        </p:tav>
                                        <p:tav tm="100000">
                                          <p:val>
                                            <p:strVal val="#ppt_x"/>
                                          </p:val>
                                        </p:tav>
                                      </p:tavLst>
                                    </p:anim>
                                    <p:anim calcmode="lin" valueType="num">
                                      <p:cBhvr>
                                        <p:cTn id="21"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36273" y="76199"/>
            <a:ext cx="3475495" cy="761999"/>
          </a:xfrm>
        </p:spPr>
        <p:txBody>
          <a:bodyPr>
            <a:noAutofit/>
          </a:bodyPr>
          <a:lstStyle/>
          <a:p>
            <a:pPr>
              <a:lnSpc>
                <a:spcPct val="150000"/>
              </a:lnSpc>
            </a:pPr>
            <a:r>
              <a:rPr lang="fa-IR" sz="1800" dirty="0">
                <a:solidFill>
                  <a:schemeClr val="accent5">
                    <a:lumMod val="50000"/>
                  </a:schemeClr>
                </a:solidFill>
                <a:cs typeface="B Titr" pitchFamily="2" charset="-78"/>
              </a:rPr>
              <a:t>قسمت دوازدهم</a:t>
            </a:r>
            <a:br>
              <a:rPr lang="fa-IR" sz="1800" dirty="0">
                <a:solidFill>
                  <a:schemeClr val="accent5">
                    <a:lumMod val="50000"/>
                  </a:schemeClr>
                </a:solidFill>
                <a:cs typeface="B Titr" pitchFamily="2" charset="-78"/>
              </a:rPr>
            </a:br>
            <a:r>
              <a:rPr lang="fa-IR" sz="1800" dirty="0">
                <a:solidFill>
                  <a:schemeClr val="accent5">
                    <a:lumMod val="50000"/>
                  </a:schemeClr>
                </a:solidFill>
                <a:cs typeface="B Titr" pitchFamily="2" charset="-78"/>
              </a:rPr>
              <a:t>قوانین سکوت و تنفس</a:t>
            </a:r>
          </a:p>
        </p:txBody>
      </p:sp>
      <p:sp>
        <p:nvSpPr>
          <p:cNvPr id="3" name="Content Placeholder 2"/>
          <p:cNvSpPr>
            <a:spLocks noGrp="1"/>
          </p:cNvSpPr>
          <p:nvPr>
            <p:ph idx="1"/>
          </p:nvPr>
        </p:nvSpPr>
        <p:spPr>
          <a:xfrm>
            <a:off x="0" y="990599"/>
            <a:ext cx="9003590" cy="5029203"/>
          </a:xfrm>
          <a:solidFill>
            <a:schemeClr val="accent5">
              <a:lumMod val="20000"/>
              <a:lumOff val="80000"/>
            </a:schemeClr>
          </a:solidFill>
          <a:effectLst>
            <a:softEdge rad="635000"/>
          </a:effectLst>
        </p:spPr>
        <p:txBody>
          <a:bodyPr>
            <a:noAutofit/>
          </a:bodyPr>
          <a:lstStyle/>
          <a:p>
            <a:pPr marL="0" indent="0" algn="just">
              <a:lnSpc>
                <a:spcPct val="150000"/>
              </a:lnSpc>
              <a:buNone/>
            </a:pPr>
            <a:r>
              <a:rPr lang="fa-IR" sz="1800" b="1" dirty="0">
                <a:solidFill>
                  <a:schemeClr val="accent1">
                    <a:lumMod val="50000"/>
                  </a:schemeClr>
                </a:solidFill>
                <a:cs typeface="B Nazanin" pitchFamily="2" charset="-78"/>
              </a:rPr>
              <a:t>روزی از روزها دانایان سرزمین الفبای عربی تصمیم گرفتند به دیدن پادشاه بروند</a:t>
            </a:r>
          </a:p>
          <a:p>
            <a:pPr marL="0" indent="0" algn="just">
              <a:lnSpc>
                <a:spcPct val="150000"/>
              </a:lnSpc>
              <a:buNone/>
            </a:pPr>
            <a:r>
              <a:rPr lang="fa-IR" sz="1800" b="1" dirty="0">
                <a:solidFill>
                  <a:schemeClr val="accent1">
                    <a:lumMod val="50000"/>
                  </a:schemeClr>
                </a:solidFill>
                <a:cs typeface="B Nazanin" pitchFamily="2" charset="-78"/>
              </a:rPr>
              <a:t> تا گزارش اتحاد و همبستگی حروف و چگونگی تلفظ جملات را به پادشاه بدهند. </a:t>
            </a:r>
          </a:p>
          <a:p>
            <a:pPr marL="0" indent="0" algn="just">
              <a:lnSpc>
                <a:spcPct val="150000"/>
              </a:lnSpc>
              <a:buNone/>
            </a:pPr>
            <a:r>
              <a:rPr lang="fa-IR" sz="1800" b="1" dirty="0">
                <a:solidFill>
                  <a:schemeClr val="accent1">
                    <a:lumMod val="50000"/>
                  </a:schemeClr>
                </a:solidFill>
                <a:cs typeface="B Nazanin" pitchFamily="2" charset="-78"/>
              </a:rPr>
              <a:t>آن‌ها در گزارش خود نوشته بودند که بعضی از افراد بدون این‌که به معنی جمله دقت کنند هر جایی که دلشان بخواهد سکوت می¬کنند و این کار باعث تغییر در معنای جمله می‌شود. پادشاه ناراحت شد و گفت : باید به‌سرعت جلسه‌ای تشکیل دهیم و مقرراتی را برای وقف بر پایان کلمات بنویسیم. عصر آن روز پادشاه و دانایان شهر الفبا جلسه‌ای تشکیل دادند و اعلام کردند که از این پس هر وقت خواستید دربین قرائت سکوت کنید ، باید این قوانین را رعایت نمایید :</a:t>
            </a:r>
          </a:p>
          <a:p>
            <a:pPr marL="0" indent="0" algn="just">
              <a:lnSpc>
                <a:spcPct val="150000"/>
              </a:lnSpc>
              <a:buNone/>
            </a:pPr>
            <a:r>
              <a:rPr lang="fa-IR" sz="1800" b="1" dirty="0">
                <a:solidFill>
                  <a:schemeClr val="accent1">
                    <a:lumMod val="50000"/>
                  </a:schemeClr>
                </a:solidFill>
                <a:cs typeface="B Nazanin" pitchFamily="2" charset="-78"/>
              </a:rPr>
              <a:t>١ _ کلماتی که حرف آخر آن ها یکی از حرکات کوتاه «</a:t>
            </a:r>
            <a:r>
              <a:rPr lang="fa-IR" sz="1800" b="1" dirty="0">
                <a:solidFill>
                  <a:srgbClr val="FF0000"/>
                </a:solidFill>
                <a:cs typeface="B Nazanin" pitchFamily="2" charset="-78"/>
              </a:rPr>
              <a:t>ــَــِـُــ </a:t>
            </a:r>
            <a:r>
              <a:rPr lang="fa-IR" sz="1800" b="1" dirty="0">
                <a:solidFill>
                  <a:schemeClr val="accent1">
                    <a:lumMod val="50000"/>
                  </a:schemeClr>
                </a:solidFill>
                <a:cs typeface="B Nazanin" pitchFamily="2" charset="-78"/>
              </a:rPr>
              <a:t>» ، « تنوین کسره </a:t>
            </a:r>
            <a:r>
              <a:rPr lang="fa-IR" sz="1800" b="1" dirty="0">
                <a:solidFill>
                  <a:srgbClr val="FF0000"/>
                </a:solidFill>
                <a:cs typeface="B Nazanin" pitchFamily="2" charset="-78"/>
              </a:rPr>
              <a:t>-ٍ </a:t>
            </a:r>
            <a:r>
              <a:rPr lang="fa-IR" sz="1800" b="1" dirty="0">
                <a:solidFill>
                  <a:schemeClr val="accent1">
                    <a:lumMod val="50000"/>
                  </a:schemeClr>
                </a:solidFill>
                <a:cs typeface="B Nazanin" pitchFamily="2" charset="-78"/>
              </a:rPr>
              <a:t>، تنوین ضمه </a:t>
            </a:r>
            <a:r>
              <a:rPr lang="fa-IR" sz="1800" b="1" dirty="0">
                <a:solidFill>
                  <a:srgbClr val="FF0000"/>
                </a:solidFill>
                <a:cs typeface="B Nazanin" pitchFamily="2" charset="-78"/>
              </a:rPr>
              <a:t>-ٌ  </a:t>
            </a:r>
            <a:r>
              <a:rPr lang="fa-IR" sz="1800" b="1" dirty="0">
                <a:solidFill>
                  <a:schemeClr val="accent1">
                    <a:lumMod val="50000"/>
                  </a:schemeClr>
                </a:solidFill>
                <a:cs typeface="B Nazanin" pitchFamily="2" charset="-78"/>
              </a:rPr>
              <a:t>» را داشته باشد هنگام وقف، آن حرکت و تنوین به « سکون » تبدیل می شود . مانند: </a:t>
            </a:r>
          </a:p>
          <a:p>
            <a:pPr marL="0" indent="0" algn="just">
              <a:lnSpc>
                <a:spcPct val="150000"/>
              </a:lnSpc>
              <a:buNone/>
            </a:pPr>
            <a:r>
              <a:rPr lang="fa-IR" sz="1800" b="1" dirty="0">
                <a:solidFill>
                  <a:schemeClr val="accent1">
                    <a:lumMod val="50000"/>
                  </a:schemeClr>
                </a:solidFill>
                <a:cs typeface="B Nazanin" pitchFamily="2" charset="-78"/>
              </a:rPr>
              <a:t>( مَقاعِدَ ) که خوانده میشود: ( مَقاعِدْ )( نَفْسٍ ) که خوانده میشود: ( نَفْسْ )( بَصیرٌ ) که خوانده میشود: ( بَصیرْ )        (رَبَّ) که خوانده میشود:  ( رَبَ )( جَنّاتٍ ) که خوانده میشود: ( جَنّاتْ)</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019803"/>
            <a:ext cx="9155990" cy="838197"/>
          </a:xfrm>
          <a:prstGeom prst="ellipse">
            <a:avLst/>
          </a:prstGeom>
          <a:ln>
            <a:noFill/>
          </a:ln>
          <a:effectLst>
            <a:softEdge rad="112500"/>
          </a:effectLst>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3291827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170"/>
                                        </p:tgtEl>
                                        <p:attrNameLst>
                                          <p:attrName>style.visibility</p:attrName>
                                        </p:attrNameLst>
                                      </p:cBhvr>
                                      <p:to>
                                        <p:strVal val="visible"/>
                                      </p:to>
                                    </p:set>
                                    <p:animEffect transition="in" filter="fade">
                                      <p:cBhvr>
                                        <p:cTn id="37" dur="1000"/>
                                        <p:tgtEl>
                                          <p:spTgt spid="7170"/>
                                        </p:tgtEl>
                                      </p:cBhvr>
                                    </p:animEffect>
                                    <p:anim calcmode="lin" valueType="num">
                                      <p:cBhvr>
                                        <p:cTn id="38" dur="1000" fill="hold"/>
                                        <p:tgtEl>
                                          <p:spTgt spid="7170"/>
                                        </p:tgtEl>
                                        <p:attrNameLst>
                                          <p:attrName>ppt_x</p:attrName>
                                        </p:attrNameLst>
                                      </p:cBhvr>
                                      <p:tavLst>
                                        <p:tav tm="0">
                                          <p:val>
                                            <p:strVal val="#ppt_x"/>
                                          </p:val>
                                        </p:tav>
                                        <p:tav tm="100000">
                                          <p:val>
                                            <p:strVal val="#ppt_x"/>
                                          </p:val>
                                        </p:tav>
                                      </p:tavLst>
                                    </p:anim>
                                    <p:anim calcmode="lin" valueType="num">
                                      <p:cBhvr>
                                        <p:cTn id="3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solidFill>
            <a:schemeClr val="accent1">
              <a:lumMod val="20000"/>
              <a:lumOff val="80000"/>
            </a:schemeClr>
          </a:solidFill>
          <a:effectLst>
            <a:softEdge rad="317500"/>
          </a:effectLst>
        </p:spPr>
        <p:txBody>
          <a:bodyPr>
            <a:noAutofit/>
          </a:bodyPr>
          <a:lstStyle/>
          <a:p>
            <a:pPr algn="r">
              <a:lnSpc>
                <a:spcPct val="150000"/>
              </a:lnSpc>
            </a:pPr>
            <a:r>
              <a:rPr lang="fa-IR" sz="2400" b="1" dirty="0">
                <a:solidFill>
                  <a:srgbClr val="C00000"/>
                </a:solidFill>
                <a:cs typeface="B Nazanin" pitchFamily="2" charset="-78"/>
              </a:rPr>
              <a:t>2</a:t>
            </a:r>
            <a:r>
              <a:rPr lang="fa-IR" sz="1800" b="1" dirty="0">
                <a:solidFill>
                  <a:srgbClr val="C00000"/>
                </a:solidFill>
                <a:cs typeface="B Nazanin" pitchFamily="2" charset="-78"/>
              </a:rPr>
              <a:t> _ کلماتی که حرف آخر آن‌ها « ة »  باشد - با هر حركت و علامتى - در هنگام وقف به هاء ساکن خوانده می شود. </a:t>
            </a:r>
            <a:br>
              <a:rPr lang="fa-IR" sz="2400" b="1" dirty="0">
                <a:solidFill>
                  <a:srgbClr val="C00000"/>
                </a:solidFill>
                <a:cs typeface="B Nazanin" pitchFamily="2" charset="-78"/>
              </a:rPr>
            </a:br>
            <a:r>
              <a:rPr lang="fa-IR" sz="1800" b="1" dirty="0">
                <a:solidFill>
                  <a:srgbClr val="C00000"/>
                </a:solidFill>
                <a:cs typeface="B Nazanin" pitchFamily="2" charset="-78"/>
              </a:rPr>
              <a:t>مانند:</a:t>
            </a:r>
          </a:p>
        </p:txBody>
      </p:sp>
      <p:sp>
        <p:nvSpPr>
          <p:cNvPr id="4" name="Content Placeholder 3">
            <a:extLst>
              <a:ext uri="{FF2B5EF4-FFF2-40B4-BE49-F238E27FC236}">
                <a16:creationId xmlns:a16="http://schemas.microsoft.com/office/drawing/2014/main" id="{F8C8B7A2-2FB7-468A-BF79-CB428095B9CF}"/>
              </a:ext>
            </a:extLst>
          </p:cNvPr>
          <p:cNvSpPr>
            <a:spLocks noGrp="1"/>
          </p:cNvSpPr>
          <p:nvPr>
            <p:ph idx="1"/>
          </p:nvPr>
        </p:nvSpPr>
        <p:spPr>
          <a:xfrm>
            <a:off x="3429000" y="1600200"/>
            <a:ext cx="3962400" cy="4525963"/>
          </a:xfrm>
        </p:spPr>
        <p:txBody>
          <a:bodyPr>
            <a:normAutofit/>
          </a:bodyPr>
          <a:lstStyle/>
          <a:p>
            <a:pPr marL="0" indent="0">
              <a:lnSpc>
                <a:spcPct val="150000"/>
              </a:lnSpc>
              <a:buNone/>
            </a:pPr>
            <a:r>
              <a:rPr lang="fa-IR" sz="1800" b="1" dirty="0">
                <a:solidFill>
                  <a:srgbClr val="002060"/>
                </a:solidFill>
                <a:cs typeface="B Nazanin" panose="00000400000000000000" pitchFamily="2" charset="-78"/>
              </a:rPr>
              <a:t>( واحِدَةً ) که خوانده میشود : ( واحِدَهْ )</a:t>
            </a:r>
          </a:p>
          <a:p>
            <a:pPr marL="0" indent="0">
              <a:lnSpc>
                <a:spcPct val="150000"/>
              </a:lnSpc>
              <a:buNone/>
            </a:pPr>
            <a:r>
              <a:rPr lang="fa-IR" sz="1800" b="1" dirty="0">
                <a:solidFill>
                  <a:srgbClr val="002060"/>
                </a:solidFill>
                <a:cs typeface="B Nazanin" panose="00000400000000000000" pitchFamily="2" charset="-78"/>
              </a:rPr>
              <a:t>( نِعْمَةً ) که خوانده میشود: ( نِعْمَهْ )</a:t>
            </a:r>
          </a:p>
          <a:p>
            <a:pPr marL="0" indent="0">
              <a:lnSpc>
                <a:spcPct val="150000"/>
              </a:lnSpc>
              <a:buNone/>
            </a:pPr>
            <a:r>
              <a:rPr lang="fa-IR" sz="1800" b="1" dirty="0">
                <a:solidFill>
                  <a:srgbClr val="002060"/>
                </a:solidFill>
                <a:cs typeface="B Nazanin" panose="00000400000000000000" pitchFamily="2" charset="-78"/>
              </a:rPr>
              <a:t>( اَلصَّلوةُ ) که خوانده میشود: ( اَلصَّلوه )</a:t>
            </a:r>
          </a:p>
        </p:txBody>
      </p:sp>
    </p:spTree>
    <p:extLst>
      <p:ext uri="{BB962C8B-B14F-4D97-AF65-F5344CB8AC3E}">
        <p14:creationId xmlns:p14="http://schemas.microsoft.com/office/powerpoint/2010/main" val="3563560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199"/>
            <a:ext cx="8001000" cy="1600201"/>
          </a:xfrm>
          <a:noFill/>
          <a:effectLst>
            <a:softEdge rad="317500"/>
          </a:effectLst>
        </p:spPr>
        <p:txBody>
          <a:bodyPr>
            <a:noAutofit/>
          </a:bodyPr>
          <a:lstStyle/>
          <a:p>
            <a:pPr algn="r">
              <a:lnSpc>
                <a:spcPct val="150000"/>
              </a:lnSpc>
            </a:pPr>
            <a:r>
              <a:rPr lang="fa-IR" sz="2000" b="1" dirty="0">
                <a:solidFill>
                  <a:schemeClr val="accent2">
                    <a:lumMod val="75000"/>
                  </a:schemeClr>
                </a:solidFill>
                <a:cs typeface="B Nazanin" pitchFamily="2" charset="-78"/>
              </a:rPr>
              <a:t>3_ کلماتی که حرف آخر آن‌ها دارای تنوین نصب </a:t>
            </a:r>
            <a:r>
              <a:rPr lang="fa-IR" sz="2000" b="1" dirty="0">
                <a:solidFill>
                  <a:srgbClr val="FF0000"/>
                </a:solidFill>
                <a:cs typeface="B Nazanin" pitchFamily="2" charset="-78"/>
              </a:rPr>
              <a:t>ــًـ </a:t>
            </a:r>
            <a:r>
              <a:rPr lang="fa-IR" sz="2000" b="1" dirty="0">
                <a:solidFill>
                  <a:schemeClr val="accent2">
                    <a:lumMod val="75000"/>
                  </a:schemeClr>
                </a:solidFill>
                <a:cs typeface="B Nazanin" pitchFamily="2" charset="-78"/>
              </a:rPr>
              <a:t> باشد در هنگام وقف نون ساکنِ تنوین حذف می‌شود و آخر کلمه با صدای فتحه کشیده خوانده می شود. </a:t>
            </a:r>
            <a:br>
              <a:rPr lang="fa-IR" sz="2000" b="1" dirty="0">
                <a:solidFill>
                  <a:schemeClr val="accent2">
                    <a:lumMod val="75000"/>
                  </a:schemeClr>
                </a:solidFill>
                <a:cs typeface="B Nazanin" pitchFamily="2" charset="-78"/>
              </a:rPr>
            </a:br>
            <a:r>
              <a:rPr lang="fa-IR" sz="2000" b="1" dirty="0">
                <a:solidFill>
                  <a:schemeClr val="accent2">
                    <a:lumMod val="75000"/>
                  </a:schemeClr>
                </a:solidFill>
                <a:cs typeface="B Nazanin" pitchFamily="2" charset="-78"/>
              </a:rPr>
              <a:t>مانند:</a:t>
            </a:r>
            <a:br>
              <a:rPr lang="fa-IR" sz="2000" b="1" dirty="0">
                <a:solidFill>
                  <a:schemeClr val="accent2">
                    <a:lumMod val="75000"/>
                  </a:schemeClr>
                </a:solidFill>
                <a:cs typeface="B Nazanin" pitchFamily="2" charset="-78"/>
              </a:rPr>
            </a:br>
            <a:r>
              <a:rPr lang="fa-IR" sz="2000" b="1" dirty="0">
                <a:solidFill>
                  <a:schemeClr val="accent2">
                    <a:lumMod val="75000"/>
                  </a:schemeClr>
                </a:solidFill>
                <a:cs typeface="B Nazanin" pitchFamily="2" charset="-78"/>
              </a:rPr>
              <a:t>                             </a:t>
            </a:r>
            <a:r>
              <a:rPr lang="fa-IR" sz="2000" b="1" dirty="0">
                <a:solidFill>
                  <a:srgbClr val="002060"/>
                </a:solidFill>
                <a:cs typeface="B Nazanin" pitchFamily="2" charset="-78"/>
              </a:rPr>
              <a:t>( ماءً ) که خوانده میشود : ( ماءا ) </a:t>
            </a:r>
            <a:br>
              <a:rPr lang="fa-IR" sz="2000" b="1" dirty="0">
                <a:solidFill>
                  <a:srgbClr val="002060"/>
                </a:solidFill>
                <a:cs typeface="B Nazanin" pitchFamily="2" charset="-78"/>
              </a:rPr>
            </a:br>
            <a:r>
              <a:rPr lang="fa-IR" sz="2000" b="1" dirty="0">
                <a:solidFill>
                  <a:srgbClr val="002060"/>
                </a:solidFill>
                <a:cs typeface="B Nazanin" pitchFamily="2" charset="-78"/>
              </a:rPr>
              <a:t>                            ( حِسابًا ) که خوانده میشود: ( حِسابا )</a:t>
            </a:r>
            <a:br>
              <a:rPr lang="fa-IR" sz="2000" b="1" dirty="0">
                <a:solidFill>
                  <a:srgbClr val="002060"/>
                </a:solidFill>
                <a:cs typeface="B Nazanin" pitchFamily="2" charset="-78"/>
              </a:rPr>
            </a:br>
            <a:r>
              <a:rPr lang="fa-IR" sz="2000" b="1" dirty="0">
                <a:solidFill>
                  <a:srgbClr val="002060"/>
                </a:solidFill>
                <a:cs typeface="B Nazanin" pitchFamily="2" charset="-78"/>
              </a:rPr>
              <a:t>                            ( هُدًی ) که خوانده میشود: ( هُدی )</a:t>
            </a:r>
            <a:br>
              <a:rPr lang="fa-IR" sz="2000" b="1" dirty="0">
                <a:solidFill>
                  <a:schemeClr val="accent2">
                    <a:lumMod val="75000"/>
                  </a:schemeClr>
                </a:solidFill>
                <a:cs typeface="B Nazanin" pitchFamily="2" charset="-78"/>
              </a:rPr>
            </a:br>
            <a:br>
              <a:rPr lang="fa-IR" sz="2000" b="1" dirty="0">
                <a:solidFill>
                  <a:schemeClr val="accent2">
                    <a:lumMod val="75000"/>
                  </a:schemeClr>
                </a:solidFill>
                <a:cs typeface="B Nazanin" pitchFamily="2" charset="-78"/>
              </a:rPr>
            </a:br>
            <a:br>
              <a:rPr lang="fa-IR" sz="2000" b="1" dirty="0">
                <a:solidFill>
                  <a:schemeClr val="accent2">
                    <a:lumMod val="75000"/>
                  </a:schemeClr>
                </a:solidFill>
                <a:cs typeface="B Nazanin" pitchFamily="2" charset="-78"/>
              </a:rPr>
            </a:br>
            <a:endParaRPr lang="fa-IR" sz="2000" b="1" dirty="0">
              <a:solidFill>
                <a:schemeClr val="accent2">
                  <a:lumMod val="75000"/>
                </a:schemeClr>
              </a:solidFill>
              <a:cs typeface="B Nazanin" pitchFamily="2" charset="-78"/>
            </a:endParaRPr>
          </a:p>
        </p:txBody>
      </p:sp>
    </p:spTree>
    <p:extLst>
      <p:ext uri="{BB962C8B-B14F-4D97-AF65-F5344CB8AC3E}">
        <p14:creationId xmlns:p14="http://schemas.microsoft.com/office/powerpoint/2010/main" val="178253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5181600"/>
          </a:xfrm>
        </p:spPr>
        <p:txBody>
          <a:bodyPr>
            <a:noAutofit/>
          </a:bodyPr>
          <a:lstStyle/>
          <a:p>
            <a:pPr algn="r">
              <a:lnSpc>
                <a:spcPct val="200000"/>
              </a:lnSpc>
            </a:pPr>
            <a:r>
              <a:rPr lang="fa-IR" sz="1800" b="1" dirty="0">
                <a:solidFill>
                  <a:schemeClr val="accent2">
                    <a:lumMod val="75000"/>
                  </a:schemeClr>
                </a:solidFill>
                <a:effectLst>
                  <a:outerShdw blurRad="38100" dist="38100" dir="2700000" algn="tl">
                    <a:srgbClr val="000000">
                      <a:alpha val="43137"/>
                    </a:srgbClr>
                  </a:outerShdw>
                </a:effectLst>
                <a:cs typeface="B Nazanin" pitchFamily="2" charset="-78"/>
              </a:rPr>
              <a:t>پادشاه بعد از این‌که قوانین توقف را نوشت حروفى را انتخاب کرد و به آن‌ها ماموریت داد تا در مکان‌های مناسب برای توقف بایستند و افراد را راهنمایی کنند. </a:t>
            </a:r>
            <a:br>
              <a:rPr lang="fa-IR" sz="1800" b="1" dirty="0">
                <a:solidFill>
                  <a:schemeClr val="accent2">
                    <a:lumMod val="75000"/>
                  </a:schemeClr>
                </a:solidFill>
                <a:effectLst>
                  <a:outerShdw blurRad="38100" dist="38100" dir="2700000" algn="tl">
                    <a:srgbClr val="000000">
                      <a:alpha val="43137"/>
                    </a:srgbClr>
                  </a:outerShdw>
                </a:effectLst>
                <a:cs typeface="B Nazanin" pitchFamily="2" charset="-78"/>
              </a:rPr>
            </a:br>
            <a:r>
              <a:rPr lang="fa-IR" sz="1800" b="1" dirty="0">
                <a:solidFill>
                  <a:schemeClr val="accent2">
                    <a:lumMod val="75000"/>
                  </a:schemeClr>
                </a:solidFill>
                <a:effectLst>
                  <a:outerShdw blurRad="38100" dist="38100" dir="2700000" algn="tl">
                    <a:srgbClr val="000000">
                      <a:alpha val="43137"/>
                    </a:srgbClr>
                  </a:outerShdw>
                </a:effectLst>
                <a:cs typeface="B Nazanin" pitchFamily="2" charset="-78"/>
              </a:rPr>
              <a:t>آن حروف و ماموریت آن‌ها عبارتند از :</a:t>
            </a:r>
            <a:br>
              <a:rPr lang="fa-IR" sz="1800" b="1" dirty="0">
                <a:solidFill>
                  <a:schemeClr val="accent2">
                    <a:lumMod val="75000"/>
                  </a:schemeClr>
                </a:solidFill>
                <a:effectLst>
                  <a:outerShdw blurRad="38100" dist="38100" dir="2700000" algn="tl">
                    <a:srgbClr val="000000">
                      <a:alpha val="43137"/>
                    </a:srgbClr>
                  </a:outerShdw>
                </a:effectLst>
                <a:cs typeface="B Nazanin" pitchFamily="2" charset="-78"/>
              </a:rPr>
            </a:br>
            <a:r>
              <a:rPr lang="fa-IR" sz="1800" b="1" dirty="0">
                <a:solidFill>
                  <a:schemeClr val="accent2">
                    <a:lumMod val="75000"/>
                  </a:schemeClr>
                </a:solidFill>
                <a:effectLst>
                  <a:outerShdw blurRad="38100" dist="38100" dir="2700000" algn="tl">
                    <a:srgbClr val="000000">
                      <a:alpha val="43137"/>
                    </a:srgbClr>
                  </a:outerShdw>
                </a:effectLst>
                <a:cs typeface="B Nazanin" pitchFamily="2" charset="-78"/>
              </a:rPr>
              <a:t>جناب آقای « </a:t>
            </a:r>
            <a:r>
              <a:rPr lang="fa-IR" sz="2400" b="1" dirty="0">
                <a:solidFill>
                  <a:srgbClr val="FF0000"/>
                </a:solidFill>
                <a:effectLst>
                  <a:outerShdw blurRad="38100" dist="38100" dir="2700000" algn="tl">
                    <a:srgbClr val="000000">
                      <a:alpha val="43137"/>
                    </a:srgbClr>
                  </a:outerShdw>
                </a:effectLst>
                <a:cs typeface="B Titr" pitchFamily="2" charset="-78"/>
              </a:rPr>
              <a:t>مـ</a:t>
            </a:r>
            <a:r>
              <a:rPr lang="fa-IR" sz="1800" b="1" dirty="0">
                <a:solidFill>
                  <a:schemeClr val="accent2">
                    <a:lumMod val="75000"/>
                  </a:schemeClr>
                </a:solidFill>
                <a:effectLst>
                  <a:outerShdw blurRad="38100" dist="38100" dir="2700000" algn="tl">
                    <a:srgbClr val="000000">
                      <a:alpha val="43137"/>
                    </a:srgbClr>
                  </a:outerShdw>
                </a:effectLst>
                <a:cs typeface="B Nazanin" pitchFamily="2" charset="-78"/>
              </a:rPr>
              <a:t> » هر کجا آن را دیدید نشانه آن است که لازم است حتماً وقف کنید. </a:t>
            </a:r>
            <a:br>
              <a:rPr lang="fa-IR" sz="1800" b="1" dirty="0">
                <a:solidFill>
                  <a:schemeClr val="accent2">
                    <a:lumMod val="75000"/>
                  </a:schemeClr>
                </a:solidFill>
                <a:effectLst>
                  <a:outerShdw blurRad="38100" dist="38100" dir="2700000" algn="tl">
                    <a:srgbClr val="000000">
                      <a:alpha val="43137"/>
                    </a:srgbClr>
                  </a:outerShdw>
                </a:effectLst>
                <a:cs typeface="B Nazanin" pitchFamily="2" charset="-78"/>
              </a:rPr>
            </a:br>
            <a:r>
              <a:rPr lang="fa-IR" sz="1800" b="1" dirty="0">
                <a:solidFill>
                  <a:schemeClr val="accent2">
                    <a:lumMod val="75000"/>
                  </a:schemeClr>
                </a:solidFill>
                <a:effectLst>
                  <a:outerShdw blurRad="38100" dist="38100" dir="2700000" algn="tl">
                    <a:srgbClr val="000000">
                      <a:alpha val="43137"/>
                    </a:srgbClr>
                  </a:outerShdw>
                </a:effectLst>
                <a:cs typeface="B Nazanin" pitchFamily="2" charset="-78"/>
              </a:rPr>
              <a:t>جناب آقای «</a:t>
            </a:r>
            <a:r>
              <a:rPr lang="fa-IR" sz="1800" b="1" dirty="0">
                <a:solidFill>
                  <a:srgbClr val="FF0000"/>
                </a:solidFill>
                <a:effectLst>
                  <a:outerShdw blurRad="38100" dist="38100" dir="2700000" algn="tl">
                    <a:srgbClr val="000000">
                      <a:alpha val="43137"/>
                    </a:srgbClr>
                  </a:outerShdw>
                </a:effectLst>
                <a:cs typeface="B Nazanin" pitchFamily="2" charset="-78"/>
              </a:rPr>
              <a:t> </a:t>
            </a:r>
            <a:r>
              <a:rPr lang="fa-IR" sz="2400" b="1" dirty="0">
                <a:solidFill>
                  <a:srgbClr val="FF0000"/>
                </a:solidFill>
                <a:effectLst>
                  <a:outerShdw blurRad="38100" dist="38100" dir="2700000" algn="tl">
                    <a:srgbClr val="000000">
                      <a:alpha val="43137"/>
                    </a:srgbClr>
                  </a:outerShdw>
                </a:effectLst>
                <a:cs typeface="B Titr" pitchFamily="2" charset="-78"/>
              </a:rPr>
              <a:t>لا</a:t>
            </a:r>
            <a:r>
              <a:rPr lang="fa-IR" sz="2400" b="1" dirty="0">
                <a:solidFill>
                  <a:srgbClr val="FF0000"/>
                </a:solidFill>
                <a:effectLst>
                  <a:outerShdw blurRad="38100" dist="38100" dir="2700000" algn="tl">
                    <a:srgbClr val="000000">
                      <a:alpha val="43137"/>
                    </a:srgbClr>
                  </a:outerShdw>
                </a:effectLst>
                <a:cs typeface="B Nazanin" pitchFamily="2" charset="-78"/>
              </a:rPr>
              <a:t> </a:t>
            </a:r>
            <a:r>
              <a:rPr lang="fa-IR" sz="1800" b="1" dirty="0">
                <a:solidFill>
                  <a:schemeClr val="accent2">
                    <a:lumMod val="75000"/>
                  </a:schemeClr>
                </a:solidFill>
                <a:effectLst>
                  <a:outerShdw blurRad="38100" dist="38100" dir="2700000" algn="tl">
                    <a:srgbClr val="000000">
                      <a:alpha val="43137"/>
                    </a:srgbClr>
                  </a:outerShdw>
                </a:effectLst>
                <a:cs typeface="B Nazanin" pitchFamily="2" charset="-78"/>
              </a:rPr>
              <a:t>» هر جایی که این مامور ایستاده باشد نشانه آن است که وقف ممنوع است و نباید ایستاد . </a:t>
            </a:r>
            <a:br>
              <a:rPr lang="fa-IR" sz="1800" b="1" dirty="0">
                <a:solidFill>
                  <a:schemeClr val="accent2">
                    <a:lumMod val="75000"/>
                  </a:schemeClr>
                </a:solidFill>
                <a:effectLst>
                  <a:outerShdw blurRad="38100" dist="38100" dir="2700000" algn="tl">
                    <a:srgbClr val="000000">
                      <a:alpha val="43137"/>
                    </a:srgbClr>
                  </a:outerShdw>
                </a:effectLst>
                <a:cs typeface="B Nazanin" pitchFamily="2" charset="-78"/>
              </a:rPr>
            </a:br>
            <a:r>
              <a:rPr lang="fa-IR" sz="1800" b="1" dirty="0">
                <a:solidFill>
                  <a:schemeClr val="accent2">
                    <a:lumMod val="75000"/>
                  </a:schemeClr>
                </a:solidFill>
                <a:effectLst>
                  <a:outerShdw blurRad="38100" dist="38100" dir="2700000" algn="tl">
                    <a:srgbClr val="000000">
                      <a:alpha val="43137"/>
                    </a:srgbClr>
                  </a:outerShdw>
                </a:effectLst>
                <a:cs typeface="B Nazanin" pitchFamily="2" charset="-78"/>
              </a:rPr>
              <a:t>جناب « </a:t>
            </a:r>
            <a:r>
              <a:rPr lang="fa-IR" sz="2400" b="1" dirty="0">
                <a:solidFill>
                  <a:srgbClr val="FF0000"/>
                </a:solidFill>
                <a:effectLst>
                  <a:outerShdw blurRad="38100" dist="38100" dir="2700000" algn="tl">
                    <a:srgbClr val="000000">
                      <a:alpha val="43137"/>
                    </a:srgbClr>
                  </a:outerShdw>
                </a:effectLst>
                <a:cs typeface="B Titr" pitchFamily="2" charset="-78"/>
              </a:rPr>
              <a:t>صِلى</a:t>
            </a:r>
            <a:r>
              <a:rPr lang="fa-IR" sz="1800" b="1" dirty="0">
                <a:solidFill>
                  <a:srgbClr val="FF0000"/>
                </a:solidFill>
                <a:effectLst>
                  <a:outerShdw blurRad="38100" dist="38100" dir="2700000" algn="tl">
                    <a:srgbClr val="000000">
                      <a:alpha val="43137"/>
                    </a:srgbClr>
                  </a:outerShdw>
                </a:effectLst>
                <a:cs typeface="B Nazanin" pitchFamily="2" charset="-78"/>
              </a:rPr>
              <a:t> </a:t>
            </a:r>
            <a:r>
              <a:rPr lang="fa-IR" sz="1800" b="1" dirty="0">
                <a:solidFill>
                  <a:schemeClr val="accent2">
                    <a:lumMod val="75000"/>
                  </a:schemeClr>
                </a:solidFill>
                <a:effectLst>
                  <a:outerShdw blurRad="38100" dist="38100" dir="2700000" algn="tl">
                    <a:srgbClr val="000000">
                      <a:alpha val="43137"/>
                    </a:srgbClr>
                  </a:outerShdw>
                </a:effectLst>
                <a:cs typeface="B Nazanin" pitchFamily="2" charset="-78"/>
              </a:rPr>
              <a:t>» هر جایی که این مامور ايستاده است بدانيد که حرکت بهتر از توقف است. </a:t>
            </a:r>
            <a:br>
              <a:rPr lang="fa-IR" sz="1800" b="1" dirty="0">
                <a:solidFill>
                  <a:schemeClr val="accent2">
                    <a:lumMod val="75000"/>
                  </a:schemeClr>
                </a:solidFill>
                <a:effectLst>
                  <a:outerShdw blurRad="38100" dist="38100" dir="2700000" algn="tl">
                    <a:srgbClr val="000000">
                      <a:alpha val="43137"/>
                    </a:srgbClr>
                  </a:outerShdw>
                </a:effectLst>
                <a:cs typeface="B Nazanin" pitchFamily="2" charset="-78"/>
              </a:rPr>
            </a:br>
            <a:r>
              <a:rPr lang="fa-IR" sz="1800" b="1" dirty="0">
                <a:solidFill>
                  <a:schemeClr val="accent2">
                    <a:lumMod val="75000"/>
                  </a:schemeClr>
                </a:solidFill>
                <a:effectLst>
                  <a:outerShdw blurRad="38100" dist="38100" dir="2700000" algn="tl">
                    <a:srgbClr val="000000">
                      <a:alpha val="43137"/>
                    </a:srgbClr>
                  </a:outerShdw>
                </a:effectLst>
                <a:cs typeface="B Nazanin" pitchFamily="2" charset="-78"/>
              </a:rPr>
              <a:t>جناب « </a:t>
            </a:r>
            <a:r>
              <a:rPr lang="fa-IR" sz="2400" b="1" dirty="0">
                <a:solidFill>
                  <a:srgbClr val="FF0000"/>
                </a:solidFill>
                <a:effectLst>
                  <a:outerShdw blurRad="38100" dist="38100" dir="2700000" algn="tl">
                    <a:srgbClr val="000000">
                      <a:alpha val="43137"/>
                    </a:srgbClr>
                  </a:outerShdw>
                </a:effectLst>
                <a:cs typeface="B Titr" pitchFamily="2" charset="-78"/>
              </a:rPr>
              <a:t>قِلى</a:t>
            </a:r>
            <a:r>
              <a:rPr lang="fa-IR" sz="1800" b="1" dirty="0">
                <a:solidFill>
                  <a:srgbClr val="FF0000"/>
                </a:solidFill>
                <a:effectLst>
                  <a:outerShdw blurRad="38100" dist="38100" dir="2700000" algn="tl">
                    <a:srgbClr val="000000">
                      <a:alpha val="43137"/>
                    </a:srgbClr>
                  </a:outerShdw>
                </a:effectLst>
                <a:cs typeface="B Titr" pitchFamily="2" charset="-78"/>
              </a:rPr>
              <a:t> </a:t>
            </a:r>
            <a:r>
              <a:rPr lang="fa-IR" sz="1800" b="1" dirty="0">
                <a:solidFill>
                  <a:schemeClr val="accent2">
                    <a:lumMod val="75000"/>
                  </a:schemeClr>
                </a:solidFill>
                <a:effectLst>
                  <a:outerShdw blurRad="38100" dist="38100" dir="2700000" algn="tl">
                    <a:srgbClr val="000000">
                      <a:alpha val="43137"/>
                    </a:srgbClr>
                  </a:outerShdw>
                </a:effectLst>
                <a:cs typeface="B Nazanin" pitchFamily="2" charset="-78"/>
              </a:rPr>
              <a:t>» وجود این مامور نشانه آن¬ است که توقف بهتر از حرکت است. </a:t>
            </a:r>
            <a:br>
              <a:rPr lang="fa-IR" sz="1800" b="1" dirty="0">
                <a:solidFill>
                  <a:schemeClr val="accent2">
                    <a:lumMod val="75000"/>
                  </a:schemeClr>
                </a:solidFill>
                <a:effectLst>
                  <a:outerShdw blurRad="38100" dist="38100" dir="2700000" algn="tl">
                    <a:srgbClr val="000000">
                      <a:alpha val="43137"/>
                    </a:srgbClr>
                  </a:outerShdw>
                </a:effectLst>
                <a:cs typeface="B Nazanin" pitchFamily="2" charset="-78"/>
              </a:rPr>
            </a:br>
            <a:r>
              <a:rPr lang="fa-IR" sz="1800" b="1" dirty="0">
                <a:solidFill>
                  <a:schemeClr val="accent2">
                    <a:lumMod val="75000"/>
                  </a:schemeClr>
                </a:solidFill>
                <a:effectLst>
                  <a:outerShdw blurRad="38100" dist="38100" dir="2700000" algn="tl">
                    <a:srgbClr val="000000">
                      <a:alpha val="43137"/>
                    </a:srgbClr>
                  </a:outerShdw>
                </a:effectLst>
                <a:cs typeface="B Nazanin" pitchFamily="2" charset="-78"/>
              </a:rPr>
              <a:t>جناب آقای </a:t>
            </a:r>
            <a:r>
              <a:rPr lang="fa-IR" sz="1800" b="1" dirty="0">
                <a:solidFill>
                  <a:schemeClr val="accent2">
                    <a:lumMod val="75000"/>
                  </a:schemeClr>
                </a:solidFill>
                <a:effectLst>
                  <a:outerShdw blurRad="38100" dist="38100" dir="2700000" algn="tl">
                    <a:srgbClr val="000000">
                      <a:alpha val="43137"/>
                    </a:srgbClr>
                  </a:outerShdw>
                </a:effectLst>
                <a:cs typeface="B Titr" pitchFamily="2" charset="-78"/>
              </a:rPr>
              <a:t>«</a:t>
            </a:r>
            <a:r>
              <a:rPr lang="fa-IR" sz="2400" b="1" dirty="0">
                <a:solidFill>
                  <a:schemeClr val="accent2">
                    <a:lumMod val="75000"/>
                  </a:schemeClr>
                </a:solidFill>
                <a:effectLst>
                  <a:outerShdw blurRad="38100" dist="38100" dir="2700000" algn="tl">
                    <a:srgbClr val="000000">
                      <a:alpha val="43137"/>
                    </a:srgbClr>
                  </a:outerShdw>
                </a:effectLst>
                <a:cs typeface="B Titr" pitchFamily="2" charset="-78"/>
              </a:rPr>
              <a:t> </a:t>
            </a:r>
            <a:r>
              <a:rPr lang="fa-IR" sz="2400" b="1" dirty="0">
                <a:solidFill>
                  <a:srgbClr val="FF0000"/>
                </a:solidFill>
                <a:effectLst>
                  <a:outerShdw blurRad="38100" dist="38100" dir="2700000" algn="tl">
                    <a:srgbClr val="000000">
                      <a:alpha val="43137"/>
                    </a:srgbClr>
                  </a:outerShdw>
                </a:effectLst>
                <a:cs typeface="B Titr" pitchFamily="2" charset="-78"/>
              </a:rPr>
              <a:t>ج</a:t>
            </a:r>
            <a:r>
              <a:rPr lang="fa-IR" sz="2400" b="1" dirty="0">
                <a:solidFill>
                  <a:schemeClr val="accent2">
                    <a:lumMod val="75000"/>
                  </a:schemeClr>
                </a:solidFill>
                <a:effectLst>
                  <a:outerShdw blurRad="38100" dist="38100" dir="2700000" algn="tl">
                    <a:srgbClr val="000000">
                      <a:alpha val="43137"/>
                    </a:srgbClr>
                  </a:outerShdw>
                </a:effectLst>
                <a:cs typeface="B Nazanin" pitchFamily="2" charset="-78"/>
              </a:rPr>
              <a:t> </a:t>
            </a:r>
            <a:r>
              <a:rPr lang="fa-IR" sz="1800" b="1" dirty="0">
                <a:solidFill>
                  <a:schemeClr val="accent2">
                    <a:lumMod val="75000"/>
                  </a:schemeClr>
                </a:solidFill>
                <a:effectLst>
                  <a:outerShdw blurRad="38100" dist="38100" dir="2700000" algn="tl">
                    <a:srgbClr val="000000">
                      <a:alpha val="43137"/>
                    </a:srgbClr>
                  </a:outerShdw>
                </a:effectLst>
                <a:cs typeface="B Nazanin" pitchFamily="2" charset="-78"/>
              </a:rPr>
              <a:t>» هر کجا که بایستد نشانه آن است كه وقف جایز است . </a:t>
            </a:r>
          </a:p>
        </p:txBody>
      </p:sp>
    </p:spTree>
    <p:extLst>
      <p:ext uri="{BB962C8B-B14F-4D97-AF65-F5344CB8AC3E}">
        <p14:creationId xmlns:p14="http://schemas.microsoft.com/office/powerpoint/2010/main" val="4066405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05"/>
                    </a14:imgEffect>
                    <a14:imgEffect>
                      <a14:saturation sat="81000"/>
                    </a14:imgEffect>
                  </a14:imgLayer>
                </a14:imgProps>
              </a:ext>
            </a:extLst>
          </a:blip>
          <a:srcRect/>
          <a:stretch>
            <a:fillRect l="-5000" t="54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886691"/>
          </a:xfrm>
          <a:solidFill>
            <a:schemeClr val="accent5">
              <a:lumMod val="20000"/>
              <a:lumOff val="80000"/>
            </a:schemeClr>
          </a:solidFill>
          <a:effectLst>
            <a:softEdge rad="317500"/>
          </a:effectLst>
        </p:spPr>
        <p:txBody>
          <a:bodyPr>
            <a:normAutofit/>
          </a:bodyPr>
          <a:lstStyle/>
          <a:p>
            <a:pPr>
              <a:lnSpc>
                <a:spcPct val="150000"/>
              </a:lnSpc>
            </a:pPr>
            <a:r>
              <a:rPr lang="fa-IR" sz="1800" dirty="0">
                <a:solidFill>
                  <a:srgbClr val="002060"/>
                </a:solidFill>
                <a:cs typeface="B Titr" pitchFamily="2" charset="-78"/>
              </a:rPr>
              <a:t>درس سیزدهم</a:t>
            </a:r>
            <a:br>
              <a:rPr lang="fa-IR" sz="1800" dirty="0">
                <a:solidFill>
                  <a:srgbClr val="002060"/>
                </a:solidFill>
                <a:cs typeface="B Titr" pitchFamily="2" charset="-78"/>
              </a:rPr>
            </a:br>
            <a:r>
              <a:rPr lang="fa-IR" sz="1800" dirty="0">
                <a:solidFill>
                  <a:srgbClr val="002060"/>
                </a:solidFill>
                <a:cs typeface="B Titr" pitchFamily="2" charset="-78"/>
              </a:rPr>
              <a:t>دوستان صميمى</a:t>
            </a:r>
          </a:p>
        </p:txBody>
      </p:sp>
      <p:sp>
        <p:nvSpPr>
          <p:cNvPr id="3" name="Content Placeholder 2"/>
          <p:cNvSpPr>
            <a:spLocks noGrp="1"/>
          </p:cNvSpPr>
          <p:nvPr>
            <p:ph idx="1"/>
          </p:nvPr>
        </p:nvSpPr>
        <p:spPr>
          <a:xfrm>
            <a:off x="0" y="1066800"/>
            <a:ext cx="9144000" cy="2667000"/>
          </a:xfrm>
          <a:solidFill>
            <a:schemeClr val="accent5">
              <a:lumMod val="20000"/>
              <a:lumOff val="80000"/>
            </a:schemeClr>
          </a:solidFill>
          <a:effectLst>
            <a:softEdge rad="317500"/>
          </a:effectLst>
        </p:spPr>
        <p:txBody>
          <a:bodyPr>
            <a:noAutofit/>
          </a:bodyPr>
          <a:lstStyle/>
          <a:p>
            <a:pPr marL="0" indent="0" algn="just">
              <a:lnSpc>
                <a:spcPct val="150000"/>
              </a:lnSpc>
              <a:buNone/>
            </a:pPr>
            <a:r>
              <a:rPr lang="fa-IR" sz="1600" b="1" dirty="0">
                <a:solidFill>
                  <a:schemeClr val="accent2">
                    <a:lumMod val="50000"/>
                  </a:schemeClr>
                </a:solidFill>
                <a:cs typeface="B Nazanin" pitchFamily="2" charset="-78"/>
              </a:rPr>
              <a:t>از بین حروف الفبا حروفی بودند که علاقه زیادی به یکدیگر داشتند و به هم چسبیده بودند؛</a:t>
            </a:r>
          </a:p>
          <a:p>
            <a:pPr marL="0" indent="0" algn="just">
              <a:lnSpc>
                <a:spcPct val="150000"/>
              </a:lnSpc>
              <a:buNone/>
            </a:pPr>
            <a:r>
              <a:rPr lang="fa-IR" sz="1600" b="1" dirty="0">
                <a:solidFill>
                  <a:schemeClr val="accent2">
                    <a:lumMod val="50000"/>
                  </a:schemeClr>
                </a:solidFill>
                <a:cs typeface="B Nazanin" pitchFamily="2" charset="-78"/>
              </a:rPr>
              <a:t> دلیل این علاقه و صمیمیت، وجود یک راز میان آن‌ها بود که هیچ کسی جز خداوند و رسولش از آن خبر نداشت. </a:t>
            </a:r>
          </a:p>
          <a:p>
            <a:pPr marL="0" indent="0" algn="just">
              <a:lnSpc>
                <a:spcPct val="150000"/>
              </a:lnSpc>
              <a:buNone/>
            </a:pPr>
            <a:r>
              <a:rPr lang="fa-IR" sz="1600" b="1" dirty="0">
                <a:solidFill>
                  <a:schemeClr val="accent2">
                    <a:lumMod val="50000"/>
                  </a:schemeClr>
                </a:solidFill>
                <a:cs typeface="B Nazanin" pitchFamily="2" charset="-78"/>
              </a:rPr>
              <a:t>این حروف چون حرکتی نداشتند و در اصل کلمه هم نبودند؛ </a:t>
            </a:r>
          </a:p>
          <a:p>
            <a:pPr marL="0" indent="0" algn="just">
              <a:lnSpc>
                <a:spcPct val="150000"/>
              </a:lnSpc>
              <a:buNone/>
            </a:pPr>
            <a:r>
              <a:rPr lang="fa-IR" sz="1600" b="1" dirty="0">
                <a:solidFill>
                  <a:schemeClr val="accent2">
                    <a:lumMod val="50000"/>
                  </a:schemeClr>
                </a:solidFill>
                <a:cs typeface="B Nazanin" pitchFamily="2" charset="-78"/>
              </a:rPr>
              <a:t>پادشاه دستور داد که هر یک از آن‌ها را جدا جدا و با اسامى مخصوص خودشان صدا بزنند. پادشاه آن‌ها را حروف مقطعه نامید. </a:t>
            </a:r>
          </a:p>
          <a:p>
            <a:pPr marL="0" indent="0" algn="just">
              <a:lnSpc>
                <a:spcPct val="150000"/>
              </a:lnSpc>
              <a:buNone/>
            </a:pPr>
            <a:r>
              <a:rPr lang="fa-IR" sz="1600" b="1" dirty="0">
                <a:solidFill>
                  <a:schemeClr val="accent2">
                    <a:lumMod val="50000"/>
                  </a:schemeClr>
                </a:solidFill>
                <a:cs typeface="B Nazanin" pitchFamily="2" charset="-78"/>
              </a:rPr>
              <a:t>از صد و چهارده سوره قرآن بیست و نه سوره آن با حروف مقطعه آغاز می‌شوند.</a:t>
            </a:r>
          </a:p>
          <a:p>
            <a:pPr marL="0" indent="0" algn="just">
              <a:lnSpc>
                <a:spcPct val="150000"/>
              </a:lnSpc>
              <a:buNone/>
            </a:pPr>
            <a:r>
              <a:rPr lang="fa-IR" sz="1600" b="1" dirty="0">
                <a:solidFill>
                  <a:schemeClr val="accent2">
                    <a:lumMod val="50000"/>
                  </a:schemeClr>
                </a:solidFill>
                <a:cs typeface="B Nazanin" pitchFamily="2" charset="-78"/>
              </a:rPr>
              <a:t> که باید آن‌ها را جدا جدا و با اسامی مخصوص به خودشان خواند. </a:t>
            </a:r>
          </a:p>
          <a:p>
            <a:pPr marL="0" indent="0" algn="just">
              <a:lnSpc>
                <a:spcPct val="150000"/>
              </a:lnSpc>
              <a:buNone/>
            </a:pPr>
            <a:endParaRPr lang="fa-IR" sz="1600" b="1" dirty="0">
              <a:solidFill>
                <a:schemeClr val="accent2">
                  <a:lumMod val="75000"/>
                </a:schemeClr>
              </a:solidFill>
              <a:cs typeface="B Nazanin" pitchFamily="2" charset="-78"/>
            </a:endParaRPr>
          </a:p>
        </p:txBody>
      </p:sp>
    </p:spTree>
    <p:extLst>
      <p:ext uri="{BB962C8B-B14F-4D97-AF65-F5344CB8AC3E}">
        <p14:creationId xmlns:p14="http://schemas.microsoft.com/office/powerpoint/2010/main" val="4106578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Lst>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pPr>
              <a:lnSpc>
                <a:spcPct val="150000"/>
              </a:lnSpc>
            </a:pPr>
            <a:r>
              <a:rPr lang="fa-IR" sz="1800" dirty="0">
                <a:solidFill>
                  <a:srgbClr val="002060"/>
                </a:solidFill>
                <a:cs typeface="B Titr" pitchFamily="2" charset="-78"/>
              </a:rPr>
              <a:t>قسمت چهاردهم</a:t>
            </a:r>
            <a:br>
              <a:rPr lang="fa-IR" sz="1800" dirty="0">
                <a:solidFill>
                  <a:srgbClr val="002060"/>
                </a:solidFill>
                <a:cs typeface="B Titr" pitchFamily="2" charset="-78"/>
              </a:rPr>
            </a:br>
            <a:r>
              <a:rPr lang="fa-IR" sz="1800" dirty="0">
                <a:solidFill>
                  <a:srgbClr val="002060"/>
                </a:solidFill>
                <a:cs typeface="B Titr" pitchFamily="2" charset="-78"/>
              </a:rPr>
              <a:t>قانون تلفظ الف وصل در ابتدای خواندن</a:t>
            </a:r>
          </a:p>
        </p:txBody>
      </p:sp>
      <p:sp>
        <p:nvSpPr>
          <p:cNvPr id="3" name="Content Placeholder 2"/>
          <p:cNvSpPr>
            <a:spLocks noGrp="1"/>
          </p:cNvSpPr>
          <p:nvPr>
            <p:ph idx="1"/>
          </p:nvPr>
        </p:nvSpPr>
        <p:spPr>
          <a:xfrm>
            <a:off x="0" y="1219200"/>
            <a:ext cx="8991600" cy="5486400"/>
          </a:xfrm>
        </p:spPr>
        <p:txBody>
          <a:bodyPr>
            <a:noAutofit/>
          </a:bodyPr>
          <a:lstStyle/>
          <a:p>
            <a:pPr marL="0" indent="0" algn="just">
              <a:lnSpc>
                <a:spcPct val="150000"/>
              </a:lnSpc>
              <a:buNone/>
            </a:pPr>
            <a:r>
              <a:rPr lang="fa-IR" sz="1600" b="1" dirty="0">
                <a:solidFill>
                  <a:schemeClr val="accent2">
                    <a:lumMod val="75000"/>
                  </a:schemeClr>
                </a:solidFill>
                <a:cs typeface="B Nazanin" pitchFamily="2" charset="-78"/>
              </a:rPr>
              <a:t>پادشاه که سیزده روز پرماجرا را پشت سر گذاشته بود، خسته و کوفته در حال بازگشت به قصر بود تا استراحت کند که چشمش به کلماتی افتاد که در ابتدای خواندن با الف وصل شروع شده‌اند. </a:t>
            </a:r>
          </a:p>
          <a:p>
            <a:pPr marL="0" indent="0" algn="just">
              <a:lnSpc>
                <a:spcPct val="150000"/>
              </a:lnSpc>
              <a:buNone/>
            </a:pPr>
            <a:r>
              <a:rPr lang="fa-IR" sz="1600" b="1" dirty="0">
                <a:solidFill>
                  <a:schemeClr val="accent2">
                    <a:lumMod val="75000"/>
                  </a:schemeClr>
                </a:solidFill>
                <a:cs typeface="B Nazanin" pitchFamily="2" charset="-78"/>
              </a:rPr>
              <a:t>پادشاه افراد دانای شهر را احضار کرد و گفت برای این‌که این کلمات اشتباه خوانده نشوند چه پیشنهادی دارید؟ </a:t>
            </a:r>
          </a:p>
          <a:p>
            <a:pPr marL="0" indent="0" algn="just">
              <a:lnSpc>
                <a:spcPct val="150000"/>
              </a:lnSpc>
              <a:buNone/>
            </a:pPr>
            <a:r>
              <a:rPr lang="fa-IR" sz="1600" b="1" dirty="0">
                <a:solidFill>
                  <a:schemeClr val="accent2">
                    <a:lumMod val="75000"/>
                  </a:schemeClr>
                </a:solidFill>
                <a:cs typeface="B Nazanin" pitchFamily="2" charset="-78"/>
              </a:rPr>
              <a:t> گفتند : از برادران کوچک خود کمک می گیریم پادشاه سؤال کرد چگونه؟ الف دانا گفت: اگر بعد از الف وصل حرف لام باشد من از برادرم می‌خواهم روی الف قرار بگیرد و کلمه به کمک فتحه ی کوتاه تلفظ شود. مانند:         </a:t>
            </a:r>
            <a:r>
              <a:rPr lang="fa-IR" sz="1600" b="1" dirty="0">
                <a:solidFill>
                  <a:srgbClr val="FF0000"/>
                </a:solidFill>
                <a:cs typeface="B Nazanin" pitchFamily="2" charset="-78"/>
              </a:rPr>
              <a:t>اَلحَمدُ   اَلشَّمسُ</a:t>
            </a:r>
          </a:p>
          <a:p>
            <a:pPr marL="0" indent="0" algn="just">
              <a:lnSpc>
                <a:spcPct val="150000"/>
              </a:lnSpc>
              <a:buNone/>
            </a:pPr>
            <a:r>
              <a:rPr lang="fa-IR" sz="1600" b="1" dirty="0">
                <a:solidFill>
                  <a:schemeClr val="accent2">
                    <a:lumMod val="75000"/>
                  </a:schemeClr>
                </a:solidFill>
                <a:cs typeface="B Nazanin" pitchFamily="2" charset="-78"/>
              </a:rPr>
              <a:t>پادشاه پرسید: اگر بعد از الف، لام نبود تکلیف چیست؟ یاء دانا جلو آمد و گفت: </a:t>
            </a:r>
          </a:p>
          <a:p>
            <a:pPr marL="0" indent="0" algn="just">
              <a:lnSpc>
                <a:spcPct val="150000"/>
              </a:lnSpc>
              <a:buNone/>
            </a:pPr>
            <a:r>
              <a:rPr lang="fa-IR" sz="1600" b="1" dirty="0">
                <a:solidFill>
                  <a:schemeClr val="accent2">
                    <a:lumMod val="75000"/>
                  </a:schemeClr>
                </a:solidFill>
                <a:cs typeface="B Nazanin" pitchFamily="2" charset="-78"/>
              </a:rPr>
              <a:t>دراین‌صورت به اولین حرکت نگاه می‌کنیم؛ اگر اولین حرکت بعد از الف وصل فتحه یا کسره باشد الف وصل به کمک برادر کوچک من با صدای کسره کوتاه تلفظ می‌شود.  مانند:                  </a:t>
            </a:r>
            <a:r>
              <a:rPr lang="fa-IR" sz="1600" b="1" dirty="0">
                <a:solidFill>
                  <a:srgbClr val="FF0000"/>
                </a:solidFill>
                <a:cs typeface="B Nazanin" pitchFamily="2" charset="-78"/>
              </a:rPr>
              <a:t>اِضرِب      اِتَّخَذُوا</a:t>
            </a:r>
          </a:p>
          <a:p>
            <a:pPr marL="0" indent="0" algn="just">
              <a:lnSpc>
                <a:spcPct val="150000"/>
              </a:lnSpc>
              <a:buNone/>
            </a:pPr>
            <a:r>
              <a:rPr lang="fa-IR" sz="1600" b="1" dirty="0">
                <a:solidFill>
                  <a:schemeClr val="accent2">
                    <a:lumMod val="75000"/>
                  </a:schemeClr>
                </a:solidFill>
                <a:cs typeface="B Nazanin" pitchFamily="2" charset="-78"/>
              </a:rPr>
              <a:t>پادشاه پرسید: حال اگر اولین حرکت ضمه باشد چگونه تلفظ می شود؟</a:t>
            </a:r>
          </a:p>
          <a:p>
            <a:pPr marL="0" indent="0" algn="just">
              <a:lnSpc>
                <a:spcPct val="150000"/>
              </a:lnSpc>
              <a:buNone/>
            </a:pPr>
            <a:r>
              <a:rPr lang="fa-IR" sz="1600" b="1" dirty="0">
                <a:solidFill>
                  <a:schemeClr val="accent2">
                    <a:lumMod val="75000"/>
                  </a:schemeClr>
                </a:solidFill>
                <a:cs typeface="B Nazanin" pitchFamily="2" charset="-78"/>
              </a:rPr>
              <a:t> واو دانا جلو آمد و گفت: در این حالت، برادر کوچک من به کمک می¬آید و روی الف می‌نشیند و الف وصل با حرکت ضمه کوتاه تلفظ می‌شود. مانند:                       </a:t>
            </a:r>
            <a:r>
              <a:rPr lang="fa-IR" sz="1600" b="1" dirty="0">
                <a:solidFill>
                  <a:srgbClr val="FF0000"/>
                </a:solidFill>
                <a:cs typeface="B Nazanin" pitchFamily="2" charset="-78"/>
              </a:rPr>
              <a:t>اُنظُر    اُشدُد</a:t>
            </a:r>
          </a:p>
          <a:p>
            <a:pPr marL="0" indent="0" algn="just">
              <a:lnSpc>
                <a:spcPct val="150000"/>
              </a:lnSpc>
              <a:buNone/>
            </a:pPr>
            <a:r>
              <a:rPr lang="fa-IR" sz="1600" b="1" dirty="0">
                <a:solidFill>
                  <a:schemeClr val="accent2">
                    <a:lumMod val="75000"/>
                  </a:schemeClr>
                </a:solidFill>
                <a:cs typeface="B Nazanin" pitchFamily="2" charset="-78"/>
              </a:rPr>
              <a:t>پادشاه نفس راحتی کشید و از این‌که تمام مشکلات سرزمین الفبای عربی را حل کرده بود، خوشحال و خندان به قصرش بازمی¬گشت تا استراحت کند اما غافل از این‌که حکایت همچنان باقی است. </a:t>
            </a:r>
          </a:p>
        </p:txBody>
      </p:sp>
    </p:spTree>
    <p:extLst>
      <p:ext uri="{BB962C8B-B14F-4D97-AF65-F5344CB8AC3E}">
        <p14:creationId xmlns:p14="http://schemas.microsoft.com/office/powerpoint/2010/main" val="1777387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48200" y="0"/>
            <a:ext cx="1524000" cy="115196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219200"/>
            <a:ext cx="58721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635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barn(inVertical)">
                                      <p:cBhvr>
                                        <p:cTn id="12"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28800"/>
            <a:ext cx="8763000" cy="4876800"/>
          </a:xfrm>
        </p:spPr>
        <p:txBody>
          <a:bodyPr>
            <a:normAutofit fontScale="92500" lnSpcReduction="20000"/>
          </a:bodyPr>
          <a:lstStyle/>
          <a:p>
            <a:pPr marL="0" indent="0" algn="just">
              <a:lnSpc>
                <a:spcPct val="170000"/>
              </a:lnSpc>
              <a:buNone/>
            </a:pPr>
            <a:r>
              <a:rPr lang="fa-IR" sz="1700" dirty="0">
                <a:solidFill>
                  <a:schemeClr val="tx2">
                    <a:lumMod val="75000"/>
                  </a:schemeClr>
                </a:solidFill>
                <a:cs typeface="B Nazanin" pitchFamily="2" charset="-78"/>
              </a:rPr>
              <a:t>تعلیم و تعلم قرآن کریم بر هر فرد مسلمان چه کوچک باشد چه بزرگ، لازم و ضروری است. اگر تاکنون عدم آشنایی شما با روحیات کودکان باعث عدم جذب آنان به سوی قرآن شده‌است، از هم‌اکنون بر آن شوید تا گام نخست را در آموزش قرآن برای کودکان بردارید. و از خداوند منان بخواهید تا شما را یاری نماید و به بالاترین مرتبه و مرحله از آشنائی با کتابش به پیش برد. آنچه در آموزش کودکان بسیار مؤثر است آموزش غیر مستقیم و ورود به تخیلات آنان است. یکی از راه‌های ورود به خیال کودک داستان‌سرایی و قصه‌پردازی است. این امر ، شما را قادر خواهد ساخت تا در زمان کوتاهی به نتیجه مطلوبی دست یابید. و کودکان به راحتی و غیرمستقیم با بسیاری از قواعد روخوانی و روان‌خوانی قرآن آشنا شوند. کتابی که در پیش رو دارید علاوه بر آموزش روخوانی و روان‌خوانی قرآن به صورت داستان، به امور زیر نیز توجه دارد: تشویق کودک به مشورت و فکر کردن قبل از انجام هر کاری ، ایجاد روحیه حضور در فعالیت‌های دسته‌جمعی، کمک به همنوعان، تلاش و کوشش برای رسیدن به اهداف، اطاعت از ولی امر و سرپرست برای برقراری نظم و انضباط در جامعه. به همراه این کتاب، کتاب دیگری نیز تالیف شده است و شامل تمریناتی است که انجام آن‌ها می تواند مهارت کودک را در قرائت قرآن تقویت کند . لازم به ذکر است، که فراگیری صحیح این کتاب به کمک استاد در کلاس میسر است. و برای کسب مهارت در خواندن آیات، انجام دقیق تمرینات کتاب کار و همچنین تداوم بخشیدن به قرائت ، از روی آیات قرآن کریم امکان‌پذیر است.                                    </a:t>
            </a:r>
          </a:p>
          <a:p>
            <a:pPr marL="0" indent="0" algn="l">
              <a:lnSpc>
                <a:spcPct val="170000"/>
              </a:lnSpc>
              <a:buNone/>
            </a:pPr>
            <a:r>
              <a:rPr lang="fa-IR" sz="1400" dirty="0">
                <a:solidFill>
                  <a:schemeClr val="tx2">
                    <a:lumMod val="75000"/>
                  </a:schemeClr>
                </a:solidFill>
                <a:cs typeface="B Nazanin" pitchFamily="2" charset="-78"/>
              </a:rPr>
              <a:t>              معصومه اکبری لیواری    </a:t>
            </a:r>
          </a:p>
          <a:p>
            <a:pPr marL="0" indent="0" algn="l">
              <a:lnSpc>
                <a:spcPct val="170000"/>
              </a:lnSpc>
              <a:buNone/>
            </a:pPr>
            <a:r>
              <a:rPr lang="fa-IR" sz="1400" dirty="0">
                <a:solidFill>
                  <a:schemeClr val="tx2">
                    <a:lumMod val="75000"/>
                  </a:schemeClr>
                </a:solidFill>
                <a:cs typeface="B Nazanin" pitchFamily="2" charset="-78"/>
              </a:rPr>
              <a:t> بهار 1399 </a:t>
            </a:r>
          </a:p>
          <a:p>
            <a:pPr marL="0" indent="0" algn="just">
              <a:lnSpc>
                <a:spcPct val="170000"/>
              </a:lnSpc>
              <a:buNone/>
            </a:pPr>
            <a:endParaRPr lang="fa-IR" sz="1400" dirty="0">
              <a:solidFill>
                <a:schemeClr val="tx2">
                  <a:lumMod val="75000"/>
                </a:schemeClr>
              </a:solidFill>
              <a:cs typeface="B Nazanin"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0"/>
            <a:ext cx="2895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70616"/>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12290" name="Picture 2" descr="C:\Users\mohamad\Documents\تاج.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438401"/>
            <a:ext cx="1440236" cy="797718"/>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mohamad\Documents\ط.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236118"/>
            <a:ext cx="1471612" cy="187880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3706" y="5146300"/>
            <a:ext cx="22098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0937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2291"/>
                                        </p:tgtEl>
                                        <p:attrNameLst>
                                          <p:attrName>style.visibility</p:attrName>
                                        </p:attrNameLst>
                                      </p:cBhvr>
                                      <p:to>
                                        <p:strVal val="visible"/>
                                      </p:to>
                                    </p:set>
                                    <p:animEffect transition="in" filter="wheel(1)">
                                      <p:cBhvr>
                                        <p:cTn id="14"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870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r="2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858000" cy="2362200"/>
          </a:xfrm>
          <a:solidFill>
            <a:schemeClr val="accent1">
              <a:lumMod val="20000"/>
              <a:lumOff val="80000"/>
            </a:schemeClr>
          </a:solidFill>
          <a:effectLst>
            <a:softEdge rad="317500"/>
          </a:effectLst>
        </p:spPr>
        <p:txBody>
          <a:bodyPr>
            <a:normAutofit fontScale="90000"/>
          </a:bodyPr>
          <a:lstStyle/>
          <a:p>
            <a:pPr algn="r">
              <a:lnSpc>
                <a:spcPct val="150000"/>
              </a:lnSpc>
            </a:pPr>
            <a:r>
              <a:rPr lang="fa-IR" sz="1400" dirty="0">
                <a:solidFill>
                  <a:schemeClr val="tx2"/>
                </a:solidFill>
                <a:cs typeface="B Titr" pitchFamily="2" charset="-78"/>
              </a:rPr>
              <a:t>                                                                                                        </a:t>
            </a:r>
            <a:r>
              <a:rPr lang="fa-IR" sz="2200" dirty="0">
                <a:solidFill>
                  <a:schemeClr val="tx2"/>
                </a:solidFill>
                <a:cs typeface="B Titr" pitchFamily="2" charset="-78"/>
              </a:rPr>
              <a:t>قسمت اول</a:t>
            </a:r>
            <a:br>
              <a:rPr lang="fa-IR" sz="2200" dirty="0">
                <a:solidFill>
                  <a:schemeClr val="tx2"/>
                </a:solidFill>
                <a:cs typeface="B Titr" pitchFamily="2" charset="-78"/>
              </a:rPr>
            </a:br>
            <a:r>
              <a:rPr lang="fa-IR" sz="2200" dirty="0">
                <a:solidFill>
                  <a:schemeClr val="tx2"/>
                </a:solidFill>
                <a:cs typeface="B Titr" pitchFamily="2" charset="-78"/>
              </a:rPr>
              <a:t>                                                                          اردو</a:t>
            </a:r>
            <a:br>
              <a:rPr lang="fa-IR" sz="1400" dirty="0">
                <a:solidFill>
                  <a:schemeClr val="tx2"/>
                </a:solidFill>
                <a:cs typeface="B Titr" pitchFamily="2" charset="-78"/>
              </a:rPr>
            </a:br>
            <a:r>
              <a:rPr lang="fa-IR" sz="2200" b="1" dirty="0">
                <a:solidFill>
                  <a:schemeClr val="accent2">
                    <a:lumMod val="75000"/>
                  </a:schemeClr>
                </a:solidFill>
                <a:cs typeface="B Nazanin" pitchFamily="2" charset="-78"/>
              </a:rPr>
              <a:t>یکی بود دوتا نبود فقط و فقط خالق مهربان بود . </a:t>
            </a:r>
            <a:br>
              <a:rPr lang="fa-IR" sz="2200" b="1" dirty="0">
                <a:solidFill>
                  <a:schemeClr val="accent2">
                    <a:lumMod val="75000"/>
                  </a:schemeClr>
                </a:solidFill>
                <a:cs typeface="B Nazanin" pitchFamily="2" charset="-78"/>
              </a:rPr>
            </a:br>
            <a:r>
              <a:rPr lang="fa-IR" sz="2200" b="1" dirty="0">
                <a:solidFill>
                  <a:schemeClr val="accent2">
                    <a:lumMod val="75000"/>
                  </a:schemeClr>
                </a:solidFill>
                <a:cs typeface="B Nazanin" pitchFamily="2" charset="-78"/>
              </a:rPr>
              <a:t>در سال‌های خیلی دور، دریکی از روزهای گرم تابستان </a:t>
            </a:r>
            <a:br>
              <a:rPr lang="fa-IR" sz="2200" b="1" dirty="0">
                <a:solidFill>
                  <a:schemeClr val="accent2">
                    <a:lumMod val="75000"/>
                  </a:schemeClr>
                </a:solidFill>
                <a:cs typeface="B Nazanin" pitchFamily="2" charset="-78"/>
              </a:rPr>
            </a:br>
            <a:r>
              <a:rPr lang="fa-IR" sz="2200" b="1" dirty="0">
                <a:solidFill>
                  <a:schemeClr val="accent2">
                    <a:lumMod val="75000"/>
                  </a:schemeClr>
                </a:solidFill>
                <a:cs typeface="B Nazanin" pitchFamily="2" charset="-78"/>
              </a:rPr>
              <a:t>حروف الفبا دور هم نشسته بودند و از خاطراتشان می گفتند</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2667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321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12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2000" fill="hold"/>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61612" cy="1524000"/>
          </a:xfrm>
        </p:spPr>
        <p:txBody>
          <a:bodyPr>
            <a:noAutofit/>
          </a:bodyPr>
          <a:lstStyle/>
          <a:p>
            <a:pPr algn="r">
              <a:lnSpc>
                <a:spcPct val="150000"/>
              </a:lnSpc>
            </a:pPr>
            <a:r>
              <a:rPr lang="fa-IR" sz="1800" b="1" dirty="0">
                <a:solidFill>
                  <a:schemeClr val="accent2">
                    <a:lumMod val="75000"/>
                  </a:schemeClr>
                </a:solidFill>
                <a:cs typeface="B Nazanin" pitchFamily="2" charset="-78"/>
              </a:rPr>
              <a:t>یکباره صدایی به گوششان رسید ! - خبر دارم خبر، خبر دارم خبر همگی بیایید میدان شهر - صدای جارچی بود؟! </a:t>
            </a:r>
            <a:br>
              <a:rPr lang="fa-IR" sz="1800" b="1" dirty="0">
                <a:solidFill>
                  <a:schemeClr val="accent2">
                    <a:lumMod val="75000"/>
                  </a:schemeClr>
                </a:solidFill>
                <a:cs typeface="B Nazanin" pitchFamily="2" charset="-78"/>
              </a:rPr>
            </a:br>
            <a:r>
              <a:rPr lang="fa-IR" sz="1800" b="1" dirty="0">
                <a:solidFill>
                  <a:schemeClr val="accent2">
                    <a:lumMod val="75000"/>
                  </a:schemeClr>
                </a:solidFill>
                <a:cs typeface="B Nazanin" pitchFamily="2" charset="-78"/>
              </a:rPr>
              <a:t>ناگهان همهمه و غوغایی به پا شد حروف از همدیگر سوال می¬کردند :</a:t>
            </a:r>
            <a:br>
              <a:rPr lang="fa-IR" sz="1800" b="1" dirty="0">
                <a:solidFill>
                  <a:schemeClr val="accent2">
                    <a:lumMod val="75000"/>
                  </a:schemeClr>
                </a:solidFill>
                <a:cs typeface="B Nazanin" pitchFamily="2" charset="-78"/>
              </a:rPr>
            </a:br>
            <a:r>
              <a:rPr lang="fa-IR" sz="1800" b="1" dirty="0">
                <a:solidFill>
                  <a:schemeClr val="accent2">
                    <a:lumMod val="75000"/>
                  </a:schemeClr>
                </a:solidFill>
                <a:cs typeface="B Nazanin" pitchFamily="2" charset="-78"/>
              </a:rPr>
              <a:t> چی شده ؟! چه اتفاقی افتاده ؟! جارچی چه خبر مهمی آورده ؟! </a:t>
            </a:r>
            <a:br>
              <a:rPr lang="fa-IR" sz="1800" b="1" dirty="0">
                <a:solidFill>
                  <a:schemeClr val="accent2">
                    <a:lumMod val="75000"/>
                  </a:schemeClr>
                </a:solidFill>
                <a:cs typeface="B Nazanin" pitchFamily="2" charset="-78"/>
              </a:rPr>
            </a:br>
            <a:r>
              <a:rPr lang="fa-IR" sz="1800" b="1" dirty="0">
                <a:solidFill>
                  <a:schemeClr val="accent2">
                    <a:lumMod val="75000"/>
                  </a:schemeClr>
                </a:solidFill>
                <a:cs typeface="B Nazanin" pitchFamily="2" charset="-78"/>
              </a:rPr>
              <a:t>تصمیم گرفتند همه باهم به میدان شهر بروند تا از ماجرا با خبر شوند. ... </a:t>
            </a:r>
          </a:p>
        </p:txBody>
      </p:sp>
      <p:pic>
        <p:nvPicPr>
          <p:cNvPr id="11266" name="Picture 2" descr="C:\Users\mohamad\Desktop\New folder\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09800"/>
            <a:ext cx="7620000" cy="4535706"/>
          </a:xfrm>
          <a:prstGeom prst="rect">
            <a:avLst/>
          </a:prstGeom>
          <a:noFill/>
          <a:extLst>
            <a:ext uri="{909E8E84-426E-40DD-AFC4-6F175D3DCCD1}">
              <a14:hiddenFill xmlns:a14="http://schemas.microsoft.com/office/drawing/2010/main">
                <a:solidFill>
                  <a:srgbClr val="FFFFFF"/>
                </a:solidFill>
              </a14:hiddenFill>
            </a:ext>
          </a:extLst>
        </p:spPr>
      </p:pic>
      <p:pic>
        <p:nvPicPr>
          <p:cNvPr id="6" name="خبر دارم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04412" y="4191000"/>
            <a:ext cx="609600" cy="609600"/>
          </a:xfrm>
          <a:prstGeom prst="rect">
            <a:avLst/>
          </a:prstGeom>
        </p:spPr>
      </p:pic>
    </p:spTree>
    <p:extLst>
      <p:ext uri="{BB962C8B-B14F-4D97-AF65-F5344CB8AC3E}">
        <p14:creationId xmlns:p14="http://schemas.microsoft.com/office/powerpoint/2010/main" val="1184821827"/>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1000" fill="hold"/>
                                        <p:tgtEl>
                                          <p:spTgt spid="11266"/>
                                        </p:tgtEl>
                                        <p:attrNameLst>
                                          <p:attrName>ppt_x</p:attrName>
                                        </p:attrNameLst>
                                      </p:cBhvr>
                                      <p:tavLst>
                                        <p:tav tm="0">
                                          <p:val>
                                            <p:strVal val="#ppt_x"/>
                                          </p:val>
                                        </p:tav>
                                        <p:tav tm="100000">
                                          <p:val>
                                            <p:strVal val="#ppt_x"/>
                                          </p:val>
                                        </p:tav>
                                      </p:tavLst>
                                    </p:anim>
                                    <p:anim calcmode="lin" valueType="num">
                                      <p:cBhvr additive="base">
                                        <p:cTn id="8" dur="10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500"/>
                            </p:stCondLst>
                            <p:childTnLst>
                              <p:par>
                                <p:cTn id="15" presetID="1" presetClass="mediacall" presetSubtype="0" fill="hold" nodeType="afterEffect">
                                  <p:stCondLst>
                                    <p:cond delay="0"/>
                                  </p:stCondLst>
                                  <p:childTnLst>
                                    <p:cmd type="call" cmd="playFrom(0.0)">
                                      <p:cBhvr>
                                        <p:cTn id="16" dur="7089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90800"/>
          </a:xfrm>
        </p:spPr>
        <p:txBody>
          <a:bodyPr>
            <a:noAutofit/>
          </a:bodyPr>
          <a:lstStyle/>
          <a:p>
            <a:pPr algn="r">
              <a:lnSpc>
                <a:spcPct val="200000"/>
              </a:lnSpc>
            </a:pPr>
            <a:r>
              <a:rPr lang="fa-IR" sz="2000" b="1" dirty="0">
                <a:solidFill>
                  <a:schemeClr val="accent2">
                    <a:lumMod val="75000"/>
                  </a:schemeClr>
                </a:solidFill>
                <a:latin typeface="2  Koodak"/>
                <a:cs typeface="B Nazanin" pitchFamily="2" charset="-78"/>
              </a:rPr>
              <a:t>به میدان شهر که رسیدند جارچی گفت : قرار است همه باهم به سفر دوری بروند ؛ همه خوشحال شدند و از شادی یکدیگر را در آغوش</a:t>
            </a:r>
            <a:r>
              <a:rPr lang="en-US" sz="2000" b="1" dirty="0">
                <a:solidFill>
                  <a:schemeClr val="accent2">
                    <a:lumMod val="75000"/>
                  </a:schemeClr>
                </a:solidFill>
                <a:latin typeface="2  Koodak"/>
                <a:cs typeface="B Nazanin" pitchFamily="2" charset="-78"/>
              </a:rPr>
              <a:t> </a:t>
            </a:r>
            <a:r>
              <a:rPr lang="fa-IR" sz="2000" b="1" dirty="0">
                <a:solidFill>
                  <a:schemeClr val="accent2">
                    <a:lumMod val="75000"/>
                  </a:schemeClr>
                </a:solidFill>
                <a:latin typeface="2  Koodak"/>
                <a:cs typeface="B Nazanin" pitchFamily="2" charset="-78"/>
              </a:rPr>
              <a:t>گرفتند چون خیلی وقت بود که همه با هم به سفر نرفته بودند. </a:t>
            </a:r>
            <a:br>
              <a:rPr lang="fa-IR" sz="2000" b="1" dirty="0">
                <a:solidFill>
                  <a:schemeClr val="accent2">
                    <a:lumMod val="75000"/>
                  </a:schemeClr>
                </a:solidFill>
                <a:latin typeface="2  Koodak"/>
                <a:cs typeface="B Nazanin" pitchFamily="2" charset="-78"/>
              </a:rPr>
            </a:br>
            <a:r>
              <a:rPr lang="fa-IR" sz="2000" b="1" dirty="0">
                <a:solidFill>
                  <a:schemeClr val="accent2">
                    <a:lumMod val="75000"/>
                  </a:schemeClr>
                </a:solidFill>
                <a:latin typeface="2  Koodak"/>
                <a:cs typeface="B Nazanin" pitchFamily="2" charset="-78"/>
              </a:rPr>
              <a:t>اما یک سوال ذهن همه را درگیر کرده بود . چه وقت ؟ کجا ؟ چه جوری ؟ با چه وسیله‌ای ؟ </a:t>
            </a:r>
            <a:br>
              <a:rPr lang="fa-IR" sz="2000" b="1" dirty="0">
                <a:solidFill>
                  <a:schemeClr val="accent2">
                    <a:lumMod val="75000"/>
                  </a:schemeClr>
                </a:solidFill>
                <a:latin typeface="2  Koodak"/>
                <a:cs typeface="B Nazanin" pitchFamily="2" charset="-78"/>
              </a:rPr>
            </a:br>
            <a:r>
              <a:rPr lang="fa-IR" sz="2000" b="1" dirty="0">
                <a:solidFill>
                  <a:schemeClr val="accent2">
                    <a:lumMod val="75000"/>
                  </a:schemeClr>
                </a:solidFill>
                <a:latin typeface="2  Koodak"/>
                <a:cs typeface="B Nazanin" pitchFamily="2" charset="-78"/>
              </a:rPr>
              <a:t>جارچی گفت  : قراره به سرزمینی خیلی دور سفر کنند که هوای خیلی گرمی داره . </a:t>
            </a:r>
          </a:p>
        </p:txBody>
      </p:sp>
      <p:pic>
        <p:nvPicPr>
          <p:cNvPr id="1229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76400" y="2590800"/>
            <a:ext cx="6248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53200" y="3886200"/>
            <a:ext cx="609600" cy="609600"/>
          </a:xfrm>
          <a:prstGeom prst="rect">
            <a:avLst/>
          </a:prstGeom>
        </p:spPr>
      </p:pic>
    </p:spTree>
    <p:extLst>
      <p:ext uri="{BB962C8B-B14F-4D97-AF65-F5344CB8AC3E}">
        <p14:creationId xmlns:p14="http://schemas.microsoft.com/office/powerpoint/2010/main" val="3248231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88" fill="hold"/>
                                        <p:tgtEl>
                                          <p:spTgt spid="3"/>
                                        </p:tgtEl>
                                      </p:cBhvr>
                                    </p:cmd>
                                  </p:childTnLst>
                                </p:cTn>
                              </p:par>
                              <p:par>
                                <p:cTn id="7" presetID="14" presetClass="entr" presetSubtype="1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animEffect transition="in" filter="randombar(horizontal)">
                                      <p:cBhvr>
                                        <p:cTn id="9"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3151</TotalTime>
  <Words>5152</Words>
  <Application>Microsoft Office PowerPoint</Application>
  <PresentationFormat>On-screen Show (4:3)</PresentationFormat>
  <Paragraphs>182</Paragraphs>
  <Slides>61</Slides>
  <Notes>1</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2  Koodak</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                                                                                                        قسمت اول                                                                           اردو یکی بود دوتا نبود فقط و فقط خالق مهربان بود .  در سال‌های خیلی دور، دریکی از روزهای گرم تابستان  حروف الفبا دور هم نشسته بودند و از خاطراتشان می گفتند</vt:lpstr>
      <vt:lpstr>یکباره صدایی به گوششان رسید ! - خبر دارم خبر، خبر دارم خبر همگی بیایید میدان شهر - صدای جارچی بود؟!  ناگهان همهمه و غوغایی به پا شد حروف از همدیگر سوال می¬کردند :  چی شده ؟! چه اتفاقی افتاده ؟! جارچی چه خبر مهمی آورده ؟!  تصمیم گرفتند همه باهم به میدان شهر بروند تا از ماجرا با خبر شوند. ... </vt:lpstr>
      <vt:lpstr>به میدان شهر که رسیدند جارچی گفت : قرار است همه باهم به سفر دوری بروند ؛ همه خوشحال شدند و از شادی یکدیگر را در آغوش گرفتند چون خیلی وقت بود که همه با هم به سفر نرفته بودند.  اما یک سوال ذهن همه را درگیر کرده بود . چه وقت ؟ کجا ؟ چه جوری ؟ با چه وسیله‌ای ؟  جارچی گفت  : قراره به سرزمینی خیلی دور سفر کنند که هوای خیلی گرمی داره . </vt:lpstr>
      <vt:lpstr>چهار تا از حروف با شنیدن این حرف خیلی ناراحت شدند؛ با چشمانی اشک آلود در گوشه ای نشستند  راستی بچه ها می‌دونید اون چهار تا حرف کدام حروف بودند و چرا ناراحت شدند ؟  آفرین چهار تا حرف ( پ ژ گ چ ) بودند. </vt:lpstr>
      <vt:lpstr>PowerPoint Presentation</vt:lpstr>
      <vt:lpstr>صبح روز بعد همه ی حروف غیر از چهار حرف ( گ ، چ ، پ ، ژ ) با چمدان هایشان در میدان شهر آماده بودند  اتوبوس آمد ، همه سوار شدند و با خوشحالی به راه افتادند.</vt:lpstr>
      <vt:lpstr>حالا بگید ببینم چند تا حرف به سفر رفتند؟   آفرین به شما « 28 » حرف به سفر رفتند  حروف قصه ما رفتند و رفتند و رفتند تا به مکانی که می خواستند رسیدند.  وقتی حروف از ماشین پیاده شدند با تعجب اطرافشان را نگاه می‌کردند و می گفتند وای خدای من چقدر قشنگه ! چقدر سرسبزه!  چقدر گرم و باصفا است! حروف الفبا تصمیم گرفتند همان‌جا بمانند و آن‌جا را قلمرو خودشان قرار دهند. </vt:lpstr>
      <vt:lpstr>                                                                                  قسمت دوم                                                                            نام گذاری حروف حروف برای ورود  باید خودشان را معرفی می کرند. اما آنها که اسمی نداشتند!  پس هر کدام از حروف اسمی برای خودشان انتخاب کردند و خودشان را به  یکدیگر معرفی کردند .  اسامی حروف عبارت بود از :  </vt:lpstr>
      <vt:lpstr>PowerPoint Presentation</vt:lpstr>
      <vt:lpstr>توجه : دو حرف « لام » و « راء » گاهی شبیه حروف درشت تلفظ می¬شوند.</vt:lpstr>
      <vt:lpstr>اما بچه‌ها جون هنوز یه مشکلی وجود داشت !!!  چه مشکلی؟؟؟  آن‌ها نمی‌توانستند یکدیگر را صدا بزنند ، کلمه و جمله بسازند.    چرا؟؟؟ به خاطر این‌که صدا نداشتند  آن‌ها نیاز به قدرت بیشتری داشتند تا بتوانند متحد شوند و قلمرو خودشان را حفظ کنند. </vt:lpstr>
      <vt:lpstr>قسمت سوم شهرِ باز ( فتحه )</vt:lpstr>
      <vt:lpstr>حروف الفبا یکی پس از دیگری آمدند و حرکت فتحه کوتاه روی آن‌ها قرار گرفت مانند این حروف :</vt:lpstr>
      <vt:lpstr>بچه های گلم حروف الفبا خیلی خیلی خوشحال بودند چون می‌توانستند یکدیگر را صدا بزنند و در کنارهم قرار بگیرند و با هم متحد شوند مانند این کلمات :</vt:lpstr>
      <vt:lpstr>اما                                             هنوز قدرت کافی نداشتند پادشاه « ط» به الف دانا گفت : برای این‌که حروف قدرت بیشتری داشته باشند چه کاری می‌توانی انجام دهی؟  الف دانا گفت: هر جا که نیاز باشد به کمک برادرم می‌روم و دست او را به اندازه ۲ برابر حرکت فتحه می¬کشم به این شکل  ـّ ا  در کنار برادرم قرار می‌گیرم  اسم خود را فتحه ی کشیده ( الف مدی ) می‌گذارم  اما قدرت من درکنار ۸ حرف ( خ ، ص ، ض ، ط ، ظ ، غ ، ق ، ر )  بیشتر از دیگر حروف است  به همین دلیل تلفظ آن‌ها متفاوت است . من هم در کنار این حروف، درشت و پرحجم تلفظ می شوم.</vt:lpstr>
      <vt:lpstr>هر حرف با حرکت خود یک بخش کلمه را تشکیل میدهد</vt:lpstr>
      <vt:lpstr>قسمت چهارم شهر شکسته ( کسره )</vt:lpstr>
      <vt:lpstr>یاء کوچک کمی فکر کرد و گفت: بله برادر جان می‌توانم به شما کمک کنم  نقطه هایم را برمی‌دارم ؛ کمرم را صاف می‌کنم و به این شکل                                           زیر حروف می ایستم.  دقیقاً برعکس حرکت فتحه او روی حروف است و من زیر حروف.  یاء دانا خوشحال شد و برادرش را در آغوش گرفت و گفت: سپاسگزارم برادرجان . من هم نام تو را کسره می گذارم  توجه:(حرکت کسره کوتاه عربی مانند یاء مدی تلفظ می شود. فقط از میزان کشش یاء مدی کمی بکاهید) تلفظ کسره کوتاه در عربی مانند تلفظ حرف اول در این کلمات است:  خِیَابَان  ،  بِیَابَان  ،  پِیَاز  ،  نِیَاز  ،  خِیَار</vt:lpstr>
      <vt:lpstr>برادر جان هرجا نیاز به قدرت بیشتری داشتی خودم به کمکت می آیم و دستت را به اندازه دو برابر حرکت کسره کوتاه می‌کشم                                             به این شکل (- ِ ی )  ( -ِیـ ) یاء دانا نزد پادشاه رفت و حرکت محله شکسته را به پادشاه معرفی کرد پادشاه نامش را پرسید  یاء گفت : نام محله ما به شهر کسره تغییر نام داده است.  پادشاه گفت: نام خانوادگی حروفی که دارای حرکت کسره هستند را مکسور می گذاریم .  و دستور داد تا همه حروف شهر کسره نزد او بیایند و حرکت خود را تحویل بگیرند.   بله بچه‌های گلم حروف یکی یکی آمدند و حرکت کسره را تحویل گرفتند . </vt:lpstr>
      <vt:lpstr>PowerPoint Presentation</vt:lpstr>
      <vt:lpstr>قسمت پنجم شهر پیوسته ( ضمه )</vt:lpstr>
      <vt:lpstr>PowerPoint Presentation</vt:lpstr>
      <vt:lpstr>پادشاه به واو دانا گفت : برای این‌که حروف قدرت بیشتری داشته باشند چه کاری انجام داده‌ای ؟  واو دانا گفت : در صورت لزوم، دست برادرم را به اندازه دو برابر حرکت ضمه کوتاه می‌کشم .  مانند این حروف :</vt:lpstr>
      <vt:lpstr>توجه : حرف واو بعد از حرکت ضمه کوتاه باید بدون علامت و حرکت باشد.  در صورتیکه حرکت یا علامت داشته باشد دیگر حرکت نیست و مانند دیگر حروف تلفظ می¬شود .  مانند : هُوَ</vt:lpstr>
      <vt:lpstr>مرور صداهای کوتاه و کشیده</vt:lpstr>
      <vt:lpstr>قسمت ششم بی‌حرکت ها</vt:lpstr>
      <vt:lpstr>حروف اجازه گرفتند و وارد قصر شدند پادشاه علت ناراحتی آنان را پرسید ولی خیلی همهمه و سروصدا بود پادشاه اصلاً متوجه نمی شد که آن‌ها چه می گویند پادشاه گفت: خیلی آرام یک نفر توضیح بدهد تا متوجه شوم که چه اتفاقی افتاده است. یکی از حروف به نمایندگی از بقیه گفت :  ای پادشاه بزرگ وقتی ما درحال استراحت هستیم بعضی‌ها ما را صدا می‌زنند  و ما از خواب می‌پریم ؛  دیگر خسته شده‌ایم و استراحت نداریم لطفاً علامتی به ما بدهید تا دیگران متوجه شوند که ما در حال استراحت هستیم و نباید ما را تکان دهند.</vt:lpstr>
      <vt:lpstr>پادشاه گفت : دستور می‌دهم از این به بعد وقتی شما در حال استراحت هستید خیلی آرام و خفیف شما را صدا بزنند آنگونه که اصلا حرکت پیدا نکنید و تکان نخورید .  در بین حروف صدایی به گوش می رسید ! صدای ( ق ط ب ج د ) بود ، می گفتند : ما خوابمان سنگین است با کمی تکان بیدار نمی¬شویم .  پادشاه، علامت حروفی  را که در حال استراحت بودند را از ابتدای کلمه خفیف گرفت و نقطه آن را برداشت و به عنوان علامت سکون (که معنی آن بدون حرکت است)، در اختیار حروف قرار داد تا در حالت استراحت روی سر خود قرار دهند ؛ که دیگران با دیدن این علامت متوجه شوند که باید آن‌ها را طوری صدا بزنند که تکان نخورند. یعنی باید بدانند که: </vt:lpstr>
      <vt:lpstr>پادشاه دستور داد که حروف ساکن ، هیچ وقت اول کلمه نیایند و هنگام تلفظ با حرف حرکت دار قبل از خودشان خوانده شوند. مانند این حروف: </vt:lpstr>
      <vt:lpstr>حروف از پادشاه تشکر کردند و به خانه های خود برگشتند تا با خیال راحت استراحت کنند.</vt:lpstr>
      <vt:lpstr>قسمت هفتم دوقلوهای به هم چسبیده </vt:lpstr>
      <vt:lpstr>مشکل اینجا بود که : حرف اول می گفت:  من در حال استراحت هستم و به دستور پادشاه باید طوری من را صدا بزنند که از خواب بیدار نشوم و تکان نخورم  و حرف دوم می¬گفت : هرکدام از ما حرفی مستقل هستیم و باید تلفظ شویم .  پادشاه کمی فکر کرد و گفت :حرف اول را به مرخصی می‌فرستیم و به جای آن تاجی را روی سر حرف دوم می‌گذاریم به این شکل إِنَّ  تا مشخص شود که شما دو نفر هستید و هنگام تلفظ نباید از یکدیگر جدا شوید. باید اینگونه نوشته و خوانده شوید :</vt:lpstr>
      <vt:lpstr>PowerPoint Presentation</vt:lpstr>
      <vt:lpstr>PowerPoint Presentation</vt:lpstr>
      <vt:lpstr>PowerPoint Presentation</vt:lpstr>
      <vt:lpstr>PowerPoint Presentation</vt:lpstr>
      <vt:lpstr>PowerPoint Presentation</vt:lpstr>
      <vt:lpstr>پادشاه، از الف مهربان خواست به قولی که داده بود عمل کند و به کمک کلماتی که با سکون یا تشدید شروع شده بودند، برود  الف مهربان اطاعت کرد و در جایگاه خودش ایستاد.  مثل این کلمات:</vt:lpstr>
      <vt:lpstr>قسمت نهم ماجراهای نون پنهان </vt:lpstr>
      <vt:lpstr>PowerPoint Presentation</vt:lpstr>
      <vt:lpstr>PowerPoint Presentation</vt:lpstr>
      <vt:lpstr>قسمت دهم اختلاف تنوین و الف وصل </vt:lpstr>
      <vt:lpstr>PowerPoint Presentation</vt:lpstr>
      <vt:lpstr>PowerPoint Presentation</vt:lpstr>
      <vt:lpstr>قسمت یازدهم حروف بی اثر</vt:lpstr>
      <vt:lpstr>پادشاه، در بعضی از کلمات هم مشاهده كرد در مواقعی که همزه با سه حرف ( ا ، و ، ى ) همراه شود فقط همزه تلفظ می‌شود و آن سه حرف خوانده نمی‌شوند .  </vt:lpstr>
      <vt:lpstr>قسمت دوازدهم قوانین سکوت و تنفس</vt:lpstr>
      <vt:lpstr>2 _ کلماتی که حرف آخر آن‌ها « ة »  باشد - با هر حركت و علامتى - در هنگام وقف به هاء ساکن خوانده می شود.  مانند:</vt:lpstr>
      <vt:lpstr>3_ کلماتی که حرف آخر آن‌ها دارای تنوین نصب ــًـ  باشد در هنگام وقف نون ساکنِ تنوین حذف می‌شود و آخر کلمه با صدای فتحه کشیده خوانده می شود.  مانند:                              ( ماءً ) که خوانده میشود : ( ماءا )                              ( حِسابًا ) که خوانده میشود: ( حِسابا )                             ( هُدًی ) که خوانده میشود: ( هُدی )   </vt:lpstr>
      <vt:lpstr>پادشاه بعد از این‌که قوانین توقف را نوشت حروفى را انتخاب کرد و به آن‌ها ماموریت داد تا در مکان‌های مناسب برای توقف بایستند و افراد را راهنمایی کنند.  آن حروف و ماموریت آن‌ها عبارتند از : جناب آقای « مـ » هر کجا آن را دیدید نشانه آن است که لازم است حتماً وقف کنید.  جناب آقای « لا » هر جایی که این مامور ایستاده باشد نشانه آن است که وقف ممنوع است و نباید ایستاد .  جناب « صِلى » هر جایی که این مامور ايستاده است بدانيد که حرکت بهتر از توقف است.  جناب « قِلى » وجود این مامور نشانه آن¬ است که توقف بهتر از حرکت است.  جناب آقای « ج » هر کجا که بایستد نشانه آن است كه وقف جایز است . </vt:lpstr>
      <vt:lpstr>درس سیزدهم دوستان صميمى</vt:lpstr>
      <vt:lpstr>قسمت چهاردهم قانون تلفظ الف وصل در ابتدای خواندن</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mohamad</dc:creator>
  <cp:lastModifiedBy>home</cp:lastModifiedBy>
  <cp:revision>516</cp:revision>
  <dcterms:created xsi:type="dcterms:W3CDTF">2023-08-17T05:03:12Z</dcterms:created>
  <dcterms:modified xsi:type="dcterms:W3CDTF">2025-09-25T23:38:04Z</dcterms:modified>
  <cp:contentStatus/>
</cp:coreProperties>
</file>