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1"/>
  </p:sldMasterIdLst>
  <p:notesMasterIdLst>
    <p:notesMasterId r:id="rId23"/>
  </p:notesMasterIdLst>
  <p:sldIdLst>
    <p:sldId id="257" r:id="rId2"/>
    <p:sldId id="258" r:id="rId3"/>
    <p:sldId id="569" r:id="rId4"/>
    <p:sldId id="548" r:id="rId5"/>
    <p:sldId id="543" r:id="rId6"/>
    <p:sldId id="547" r:id="rId7"/>
    <p:sldId id="544" r:id="rId8"/>
    <p:sldId id="546" r:id="rId9"/>
    <p:sldId id="545" r:id="rId10"/>
    <p:sldId id="552" r:id="rId11"/>
    <p:sldId id="550" r:id="rId12"/>
    <p:sldId id="554" r:id="rId13"/>
    <p:sldId id="557" r:id="rId14"/>
    <p:sldId id="556" r:id="rId15"/>
    <p:sldId id="555" r:id="rId16"/>
    <p:sldId id="558" r:id="rId17"/>
    <p:sldId id="559" r:id="rId18"/>
    <p:sldId id="560" r:id="rId19"/>
    <p:sldId id="564" r:id="rId20"/>
    <p:sldId id="500" r:id="rId21"/>
    <p:sldId id="566" r:id="rId22"/>
  </p:sldIdLst>
  <p:sldSz cx="12192000" cy="6858000"/>
  <p:notesSz cx="6858000" cy="9144000"/>
  <p:embeddedFontLst>
    <p:embeddedFont>
      <p:font typeface="B Koodak" panose="00000700000000000000" pitchFamily="2" charset="-78"/>
      <p:bold r:id="rId24"/>
    </p:embeddedFont>
    <p:embeddedFont>
      <p:font typeface="B Roya" panose="00000400000000000000" pitchFamily="2" charset="-78"/>
      <p:regular r:id="rId25"/>
      <p:bold r:id="rId26"/>
    </p:embeddedFont>
    <p:embeddedFont>
      <p:font typeface="B Titr" panose="00000700000000000000" pitchFamily="2" charset="-78"/>
      <p:bold r:id="rId27"/>
    </p:embeddedFont>
    <p:embeddedFont>
      <p:font typeface="Gill Sans MT" panose="020B0502020104020203"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66"/>
    <a:srgbClr val="FF0000"/>
    <a:srgbClr val="990033"/>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56" autoAdjust="0"/>
    <p:restoredTop sz="82182" autoAdjust="0"/>
  </p:normalViewPr>
  <p:slideViewPr>
    <p:cSldViewPr snapToGrid="0">
      <p:cViewPr varScale="1">
        <p:scale>
          <a:sx n="57" d="100"/>
          <a:sy n="57"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73543F-AEC7-4307-B4B7-7012ED94245B}" type="datetimeFigureOut">
              <a:rPr lang="en-US" smtClean="0"/>
              <a:t>10/12/2025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04390-4194-496F-9B5F-595A027647C6}" type="slidenum">
              <a:rPr lang="en-US" smtClean="0"/>
              <a:t>‹#›</a:t>
            </a:fld>
            <a:endParaRPr lang="en-US" dirty="0"/>
          </a:p>
        </p:txBody>
      </p:sp>
    </p:spTree>
    <p:extLst>
      <p:ext uri="{BB962C8B-B14F-4D97-AF65-F5344CB8AC3E}">
        <p14:creationId xmlns:p14="http://schemas.microsoft.com/office/powerpoint/2010/main" val="157056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004390-4194-496F-9B5F-595A027647C6}" type="slidenum">
              <a:rPr lang="en-US" smtClean="0"/>
              <a:t>5</a:t>
            </a:fld>
            <a:endParaRPr lang="en-US" dirty="0"/>
          </a:p>
        </p:txBody>
      </p:sp>
    </p:spTree>
    <p:extLst>
      <p:ext uri="{BB962C8B-B14F-4D97-AF65-F5344CB8AC3E}">
        <p14:creationId xmlns:p14="http://schemas.microsoft.com/office/powerpoint/2010/main" val="3557047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004390-4194-496F-9B5F-595A027647C6}" type="slidenum">
              <a:rPr lang="en-US" smtClean="0"/>
              <a:t>7</a:t>
            </a:fld>
            <a:endParaRPr lang="en-US" dirty="0"/>
          </a:p>
        </p:txBody>
      </p:sp>
    </p:spTree>
    <p:extLst>
      <p:ext uri="{BB962C8B-B14F-4D97-AF65-F5344CB8AC3E}">
        <p14:creationId xmlns:p14="http://schemas.microsoft.com/office/powerpoint/2010/main" val="10447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004390-4194-496F-9B5F-595A027647C6}" type="slidenum">
              <a:rPr lang="en-US" smtClean="0"/>
              <a:t>8</a:t>
            </a:fld>
            <a:endParaRPr lang="en-US" dirty="0"/>
          </a:p>
        </p:txBody>
      </p:sp>
    </p:spTree>
    <p:extLst>
      <p:ext uri="{BB962C8B-B14F-4D97-AF65-F5344CB8AC3E}">
        <p14:creationId xmlns:p14="http://schemas.microsoft.com/office/powerpoint/2010/main" val="761998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004390-4194-496F-9B5F-595A027647C6}" type="slidenum">
              <a:rPr lang="en-US" smtClean="0"/>
              <a:t>9</a:t>
            </a:fld>
            <a:endParaRPr lang="en-US" dirty="0"/>
          </a:p>
        </p:txBody>
      </p:sp>
    </p:spTree>
    <p:extLst>
      <p:ext uri="{BB962C8B-B14F-4D97-AF65-F5344CB8AC3E}">
        <p14:creationId xmlns:p14="http://schemas.microsoft.com/office/powerpoint/2010/main" val="1386304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004390-4194-496F-9B5F-595A027647C6}" type="slidenum">
              <a:rPr lang="en-US" smtClean="0"/>
              <a:t>11</a:t>
            </a:fld>
            <a:endParaRPr lang="en-US" dirty="0"/>
          </a:p>
        </p:txBody>
      </p:sp>
    </p:spTree>
    <p:extLst>
      <p:ext uri="{BB962C8B-B14F-4D97-AF65-F5344CB8AC3E}">
        <p14:creationId xmlns:p14="http://schemas.microsoft.com/office/powerpoint/2010/main" val="1415106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004390-4194-496F-9B5F-595A027647C6}" type="slidenum">
              <a:rPr lang="en-US" smtClean="0"/>
              <a:t>13</a:t>
            </a:fld>
            <a:endParaRPr lang="en-US" dirty="0"/>
          </a:p>
        </p:txBody>
      </p:sp>
    </p:spTree>
    <p:extLst>
      <p:ext uri="{BB962C8B-B14F-4D97-AF65-F5344CB8AC3E}">
        <p14:creationId xmlns:p14="http://schemas.microsoft.com/office/powerpoint/2010/main" val="1548239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004390-4194-496F-9B5F-595A027647C6}" type="slidenum">
              <a:rPr lang="en-US" smtClean="0"/>
              <a:t>15</a:t>
            </a:fld>
            <a:endParaRPr lang="en-US" dirty="0"/>
          </a:p>
        </p:txBody>
      </p:sp>
    </p:spTree>
    <p:extLst>
      <p:ext uri="{BB962C8B-B14F-4D97-AF65-F5344CB8AC3E}">
        <p14:creationId xmlns:p14="http://schemas.microsoft.com/office/powerpoint/2010/main" val="261846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004390-4194-496F-9B5F-595A027647C6}" type="slidenum">
              <a:rPr lang="en-US" smtClean="0"/>
              <a:t>17</a:t>
            </a:fld>
            <a:endParaRPr lang="en-US" dirty="0"/>
          </a:p>
        </p:txBody>
      </p:sp>
    </p:spTree>
    <p:extLst>
      <p:ext uri="{BB962C8B-B14F-4D97-AF65-F5344CB8AC3E}">
        <p14:creationId xmlns:p14="http://schemas.microsoft.com/office/powerpoint/2010/main" val="1267773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004390-4194-496F-9B5F-595A027647C6}" type="slidenum">
              <a:rPr lang="en-US" smtClean="0"/>
              <a:t>19</a:t>
            </a:fld>
            <a:endParaRPr lang="en-US" dirty="0"/>
          </a:p>
        </p:txBody>
      </p:sp>
    </p:spTree>
    <p:extLst>
      <p:ext uri="{BB962C8B-B14F-4D97-AF65-F5344CB8AC3E}">
        <p14:creationId xmlns:p14="http://schemas.microsoft.com/office/powerpoint/2010/main" val="194965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AC2D6A-7C51-4B2A-ABEB-72039FE09412}" type="datetimeFigureOut">
              <a:rPr lang="en-US" smtClean="0"/>
              <a:t>10/12/2025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90DB500B-777B-4297-A779-77F8B86CA308}"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134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C2D6A-7C51-4B2A-ABEB-72039FE09412}" type="datetimeFigureOut">
              <a:rPr lang="en-US" smtClean="0"/>
              <a:t>10/12/2025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DB500B-777B-4297-A779-77F8B86CA30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6164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C2D6A-7C51-4B2A-ABEB-72039FE09412}" type="datetimeFigureOut">
              <a:rPr lang="en-US" smtClean="0"/>
              <a:t>10/12/2025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DB500B-777B-4297-A779-77F8B86CA30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649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C2D6A-7C51-4B2A-ABEB-72039FE09412}" type="datetimeFigureOut">
              <a:rPr lang="en-US" smtClean="0"/>
              <a:t>10/12/2025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DB500B-777B-4297-A779-77F8B86CA308}"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250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AC2D6A-7C51-4B2A-ABEB-72039FE09412}" type="datetimeFigureOut">
              <a:rPr lang="en-US" smtClean="0"/>
              <a:t>10/12/2025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DB500B-777B-4297-A779-77F8B86CA308}"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262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AC2D6A-7C51-4B2A-ABEB-72039FE09412}" type="datetimeFigureOut">
              <a:rPr lang="en-US" smtClean="0"/>
              <a:t>10/12/2025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DB500B-777B-4297-A779-77F8B86CA30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621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AC2D6A-7C51-4B2A-ABEB-72039FE09412}" type="datetimeFigureOut">
              <a:rPr lang="en-US" smtClean="0"/>
              <a:t>10/12/2025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DB500B-777B-4297-A779-77F8B86CA30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187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AC2D6A-7C51-4B2A-ABEB-72039FE09412}" type="datetimeFigureOut">
              <a:rPr lang="en-US" smtClean="0"/>
              <a:t>10/12/2025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DB500B-777B-4297-A779-77F8B86CA30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2369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C2D6A-7C51-4B2A-ABEB-72039FE09412}" type="datetimeFigureOut">
              <a:rPr lang="en-US" smtClean="0"/>
              <a:t>10/12/2025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DB500B-777B-4297-A779-77F8B86CA308}" type="slidenum">
              <a:rPr lang="en-US" smtClean="0"/>
              <a:t>‹#›</a:t>
            </a:fld>
            <a:endParaRPr lang="en-US" dirty="0"/>
          </a:p>
        </p:txBody>
      </p:sp>
    </p:spTree>
    <p:extLst>
      <p:ext uri="{BB962C8B-B14F-4D97-AF65-F5344CB8AC3E}">
        <p14:creationId xmlns:p14="http://schemas.microsoft.com/office/powerpoint/2010/main" val="1615407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C2D6A-7C51-4B2A-ABEB-72039FE09412}" type="datetimeFigureOut">
              <a:rPr lang="en-US" smtClean="0"/>
              <a:t>10/12/2025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DB500B-777B-4297-A779-77F8B86CA308}"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154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1AC2D6A-7C51-4B2A-ABEB-72039FE09412}" type="datetimeFigureOut">
              <a:rPr lang="en-US" smtClean="0"/>
              <a:t>10/12/2025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90DB500B-777B-4297-A779-77F8B86CA308}"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10607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1AC2D6A-7C51-4B2A-ABEB-72039FE09412}" type="datetimeFigureOut">
              <a:rPr lang="en-US" smtClean="0"/>
              <a:t>10/12/2025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0DB500B-777B-4297-A779-77F8B86CA308}"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6313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9CA215-72A4-B6AA-5626-631EBF7BF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866" y="-1586648"/>
            <a:ext cx="8754533" cy="7895594"/>
          </a:xfrm>
          <a:prstGeom prst="rect">
            <a:avLst/>
          </a:prstGeom>
        </p:spPr>
      </p:pic>
    </p:spTree>
    <p:extLst>
      <p:ext uri="{BB962C8B-B14F-4D97-AF65-F5344CB8AC3E}">
        <p14:creationId xmlns:p14="http://schemas.microsoft.com/office/powerpoint/2010/main" val="312929925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flipH="1">
            <a:off x="8754742" y="6097775"/>
            <a:ext cx="3437258" cy="7602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hape">
            <a:extLst>
              <a:ext uri="{FF2B5EF4-FFF2-40B4-BE49-F238E27FC236}">
                <a16:creationId xmlns:a16="http://schemas.microsoft.com/office/drawing/2014/main" id="{9ECF3804-EC8B-481A-AEE2-208B7D611847}"/>
              </a:ext>
            </a:extLst>
          </p:cNvPr>
          <p:cNvSpPr/>
          <p:nvPr/>
        </p:nvSpPr>
        <p:spPr>
          <a:xfrm>
            <a:off x="0" y="0"/>
            <a:ext cx="11523664" cy="1183429"/>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 name="Rectangle 7"/>
          <p:cNvSpPr/>
          <p:nvPr/>
        </p:nvSpPr>
        <p:spPr>
          <a:xfrm>
            <a:off x="6067523" y="1911773"/>
            <a:ext cx="4099199" cy="1938992"/>
          </a:xfrm>
          <a:prstGeom prst="rect">
            <a:avLst/>
          </a:prstGeom>
        </p:spPr>
        <p:txBody>
          <a:bodyPr wrap="none">
            <a:spAutoFit/>
          </a:bodyPr>
          <a:lstStyle/>
          <a:p>
            <a:pPr algn="ctr"/>
            <a:r>
              <a:rPr lang="fa-IR" sz="6000" b="1">
                <a:ln w="9525">
                  <a:solidFill>
                    <a:schemeClr val="bg1"/>
                  </a:solidFill>
                  <a:prstDash val="solid"/>
                </a:ln>
                <a:solidFill>
                  <a:schemeClr val="tx2">
                    <a:lumMod val="50000"/>
                  </a:schemeClr>
                </a:solidFill>
                <a:effectLst>
                  <a:outerShdw blurRad="12700" dist="38100" dir="2700000" algn="tl" rotWithShape="0">
                    <a:schemeClr val="accent5">
                      <a:lumMod val="60000"/>
                      <a:lumOff val="40000"/>
                    </a:schemeClr>
                  </a:outerShdw>
                </a:effectLst>
                <a:cs typeface="B Titr" panose="00000700000000000000" pitchFamily="2" charset="-78"/>
              </a:rPr>
              <a:t>جنبه نوآورانه </a:t>
            </a:r>
          </a:p>
          <a:p>
            <a:pPr algn="ctr"/>
            <a:endParaRPr lang="fa-IR" sz="6000" b="1" dirty="0">
              <a:ln w="9525">
                <a:solidFill>
                  <a:schemeClr val="bg1"/>
                </a:solidFill>
                <a:prstDash val="solid"/>
              </a:ln>
              <a:solidFill>
                <a:schemeClr val="tx2">
                  <a:lumMod val="50000"/>
                </a:schemeClr>
              </a:solidFill>
              <a:effectLst>
                <a:outerShdw blurRad="12700" dist="38100" dir="2700000" algn="tl" rotWithShape="0">
                  <a:schemeClr val="accent5">
                    <a:lumMod val="60000"/>
                    <a:lumOff val="40000"/>
                  </a:schemeClr>
                </a:outerShdw>
              </a:effectLst>
              <a:cs typeface="B Titr" panose="00000700000000000000" pitchFamily="2" charset="-78"/>
            </a:endParaRPr>
          </a:p>
        </p:txBody>
      </p:sp>
      <p:pic>
        <p:nvPicPr>
          <p:cNvPr id="4" name="Picture 3">
            <a:extLst>
              <a:ext uri="{FF2B5EF4-FFF2-40B4-BE49-F238E27FC236}">
                <a16:creationId xmlns:a16="http://schemas.microsoft.com/office/drawing/2014/main" id="{90B88A19-A3B5-7A6D-0B8A-61FA4F66A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22" y="1151310"/>
            <a:ext cx="5715000" cy="3810000"/>
          </a:xfrm>
          <a:prstGeom prst="rect">
            <a:avLst/>
          </a:prstGeom>
        </p:spPr>
      </p:pic>
    </p:spTree>
    <p:extLst>
      <p:ext uri="{BB962C8B-B14F-4D97-AF65-F5344CB8AC3E}">
        <p14:creationId xmlns:p14="http://schemas.microsoft.com/office/powerpoint/2010/main" val="251264202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flipH="1" flipV="1">
            <a:off x="10159572" y="-1"/>
            <a:ext cx="2032427" cy="177787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6"/>
          <p:cNvSpPr/>
          <p:nvPr/>
        </p:nvSpPr>
        <p:spPr>
          <a:xfrm rot="16200000">
            <a:off x="3081965" y="3150824"/>
            <a:ext cx="490251"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txBox="1">
            <a:spLocks/>
          </p:cNvSpPr>
          <p:nvPr/>
        </p:nvSpPr>
        <p:spPr>
          <a:xfrm>
            <a:off x="778933" y="840202"/>
            <a:ext cx="11012014" cy="4866331"/>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pPr>
            <a:r>
              <a:rPr lang="fa-IR" sz="3600" dirty="0">
                <a:solidFill>
                  <a:srgbClr val="7030A0"/>
                </a:solidFill>
                <a:cs typeface="B Koodak" panose="00000700000000000000" pitchFamily="2" charset="-78"/>
              </a:rPr>
              <a:t>آنچه از مشی و روش پیامبر ص و ائمه معصومین ع و اولیای دین بر می آید اصلی ترین جرقه برای استمرار این سیره مقدس است </a:t>
            </a:r>
          </a:p>
          <a:p>
            <a:pPr lvl="0">
              <a:lnSpc>
                <a:spcPct val="150000"/>
              </a:lnSpc>
            </a:pPr>
            <a:r>
              <a:rPr lang="fa-IR" sz="3600" dirty="0">
                <a:solidFill>
                  <a:srgbClr val="FF0000"/>
                </a:solidFill>
                <a:cs typeface="B Koodak" panose="00000700000000000000" pitchFamily="2" charset="-78"/>
              </a:rPr>
              <a:t>مهمترین تمایز </a:t>
            </a:r>
            <a:endParaRPr lang="fa-IR" sz="3600" dirty="0">
              <a:cs typeface="B Koodak" panose="00000700000000000000" pitchFamily="2" charset="-78"/>
            </a:endParaRPr>
          </a:p>
          <a:p>
            <a:pPr lvl="0">
              <a:lnSpc>
                <a:spcPct val="150000"/>
              </a:lnSpc>
            </a:pPr>
            <a:r>
              <a:rPr lang="fa-IR" sz="3600" dirty="0">
                <a:cs typeface="B Koodak" panose="00000700000000000000" pitchFamily="2" charset="-78"/>
              </a:rPr>
              <a:t>مهمترین امتیاز این روش این است که هم خود مبلغ رشد معنوی می کند و هم جامعه تبلیغی او.  و مهمترین شاخص هم خودساختگی و متخلق به اخلاق بودن خود مبلغ است </a:t>
            </a:r>
          </a:p>
          <a:p>
            <a:pPr lvl="0">
              <a:lnSpc>
                <a:spcPct val="150000"/>
              </a:lnSpc>
            </a:pPr>
            <a:endParaRPr lang="fa-IR" sz="3600" dirty="0">
              <a:cs typeface="B Koodak" panose="00000700000000000000" pitchFamily="2" charset="-78"/>
            </a:endParaRPr>
          </a:p>
        </p:txBody>
      </p:sp>
      <p:sp>
        <p:nvSpPr>
          <p:cNvPr id="6" name="Rectangle 5"/>
          <p:cNvSpPr/>
          <p:nvPr/>
        </p:nvSpPr>
        <p:spPr>
          <a:xfrm>
            <a:off x="4063837" y="0"/>
            <a:ext cx="4031873" cy="584775"/>
          </a:xfrm>
          <a:prstGeom prst="rect">
            <a:avLst/>
          </a:prstGeom>
        </p:spPr>
        <p:txBody>
          <a:bodyPr wrap="none">
            <a:spAutoFit/>
          </a:bodyPr>
          <a:lstStyle/>
          <a:p>
            <a:pPr algn="ctr"/>
            <a:r>
              <a:rPr lang="fa-IR" sz="3200" b="1" dirty="0">
                <a:ln w="9525">
                  <a:solidFill>
                    <a:schemeClr val="bg1"/>
                  </a:solidFill>
                  <a:prstDash val="solid"/>
                </a:ln>
                <a:solidFill>
                  <a:schemeClr val="tx2">
                    <a:lumMod val="50000"/>
                  </a:schemeClr>
                </a:solidFill>
                <a:effectLst>
                  <a:outerShdw blurRad="12700" dist="38100" dir="2700000" algn="tl" rotWithShape="0">
                    <a:schemeClr val="accent5">
                      <a:lumMod val="60000"/>
                      <a:lumOff val="40000"/>
                    </a:schemeClr>
                  </a:outerShdw>
                </a:effectLst>
                <a:cs typeface="B Titr" panose="00000700000000000000" pitchFamily="2" charset="-78"/>
              </a:rPr>
              <a:t>جنبه نوآورانه یا وجه امتیاز</a:t>
            </a:r>
            <a:endParaRPr lang="en-US" sz="3200" b="1" dirty="0">
              <a:ln w="9525">
                <a:solidFill>
                  <a:schemeClr val="bg1"/>
                </a:solidFill>
                <a:prstDash val="solid"/>
              </a:ln>
              <a:solidFill>
                <a:schemeClr val="tx2">
                  <a:lumMod val="50000"/>
                </a:schemeClr>
              </a:solidFill>
              <a:effectLst>
                <a:outerShdw blurRad="12700" dist="38100" dir="2700000" algn="tl" rotWithShape="0">
                  <a:schemeClr val="accent5">
                    <a:lumMod val="60000"/>
                    <a:lumOff val="40000"/>
                  </a:schemeClr>
                </a:outerShdw>
              </a:effectLst>
              <a:cs typeface="B Titr" panose="00000700000000000000" pitchFamily="2" charset="-78"/>
            </a:endParaRPr>
          </a:p>
        </p:txBody>
      </p:sp>
    </p:spTree>
    <p:extLst>
      <p:ext uri="{BB962C8B-B14F-4D97-AF65-F5344CB8AC3E}">
        <p14:creationId xmlns:p14="http://schemas.microsoft.com/office/powerpoint/2010/main" val="14098970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flipH="1">
            <a:off x="8754742" y="6097775"/>
            <a:ext cx="3437258" cy="7602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hape">
            <a:extLst>
              <a:ext uri="{FF2B5EF4-FFF2-40B4-BE49-F238E27FC236}">
                <a16:creationId xmlns:a16="http://schemas.microsoft.com/office/drawing/2014/main" id="{9ECF3804-EC8B-481A-AEE2-208B7D611847}"/>
              </a:ext>
            </a:extLst>
          </p:cNvPr>
          <p:cNvSpPr/>
          <p:nvPr/>
        </p:nvSpPr>
        <p:spPr>
          <a:xfrm>
            <a:off x="0" y="0"/>
            <a:ext cx="11523664" cy="1183429"/>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 name="Rectangle 7"/>
          <p:cNvSpPr/>
          <p:nvPr/>
        </p:nvSpPr>
        <p:spPr>
          <a:xfrm>
            <a:off x="5464831" y="2486440"/>
            <a:ext cx="5400837" cy="2308324"/>
          </a:xfrm>
          <a:prstGeom prst="rect">
            <a:avLst/>
          </a:prstGeom>
        </p:spPr>
        <p:txBody>
          <a:bodyPr wrap="none">
            <a:spAutoFit/>
          </a:bodyPr>
          <a:lstStyle/>
          <a:p>
            <a:pPr algn="ctr"/>
            <a:r>
              <a:rPr lang="fa-IR" sz="72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اهداف و تأثیرات</a:t>
            </a:r>
          </a:p>
          <a:p>
            <a:pPr algn="ctr"/>
            <a:r>
              <a:rPr lang="fa-IR" sz="72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فعالیت</a:t>
            </a:r>
            <a:endPar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endParaRPr>
          </a:p>
        </p:txBody>
      </p:sp>
    </p:spTree>
    <p:extLst>
      <p:ext uri="{BB962C8B-B14F-4D97-AF65-F5344CB8AC3E}">
        <p14:creationId xmlns:p14="http://schemas.microsoft.com/office/powerpoint/2010/main" val="184996841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flipH="1" flipV="1">
            <a:off x="10159572" y="-1"/>
            <a:ext cx="2032427" cy="177787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6"/>
          <p:cNvSpPr/>
          <p:nvPr/>
        </p:nvSpPr>
        <p:spPr>
          <a:xfrm rot="16200000">
            <a:off x="3081965" y="3150824"/>
            <a:ext cx="490251"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txBox="1">
            <a:spLocks/>
          </p:cNvSpPr>
          <p:nvPr/>
        </p:nvSpPr>
        <p:spPr>
          <a:xfrm>
            <a:off x="121683" y="975375"/>
            <a:ext cx="11658873" cy="6331723"/>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pPr>
            <a:r>
              <a:rPr lang="fa-IR" sz="3600" dirty="0">
                <a:cs typeface="B Koodak" panose="00000700000000000000" pitchFamily="2" charset="-78"/>
              </a:rPr>
              <a:t>قطعا این نوع تبلیغی صرفا  در راستای بعد نظری معارف دین نیست بلکه ابعاد عملی دین مد نظر است به گونه ای که ابتدا باید مخاطبان جذب الگو خود که در طرح بنده مبلغ است بشوند و بعد از جذب ،مبلغ به مسائل اعتقادی و .. آن ها توجه می کند   </a:t>
            </a:r>
          </a:p>
          <a:p>
            <a:pPr marL="0" lvl="0" indent="0">
              <a:lnSpc>
                <a:spcPct val="150000"/>
              </a:lnSpc>
              <a:buNone/>
            </a:pPr>
            <a:r>
              <a:rPr lang="fa-IR" sz="3600" dirty="0">
                <a:cs typeface="B Koodak" panose="00000700000000000000" pitchFamily="2" charset="-78"/>
              </a:rPr>
              <a:t>امام صادق ع</a:t>
            </a:r>
            <a:r>
              <a:rPr lang="fa-IR" dirty="0">
                <a:solidFill>
                  <a:schemeClr val="accent1">
                    <a:lumMod val="50000"/>
                  </a:schemeClr>
                </a:solidFill>
                <a:cs typeface="B Titr" panose="00000700000000000000" pitchFamily="2" charset="-78"/>
              </a:rPr>
              <a:t>:</a:t>
            </a:r>
            <a:r>
              <a:rPr lang="fa-IR" sz="2800" dirty="0">
                <a:solidFill>
                  <a:schemeClr val="accent1">
                    <a:lumMod val="50000"/>
                  </a:schemeClr>
                </a:solidFill>
                <a:cs typeface="B Titr" panose="00000700000000000000" pitchFamily="2" charset="-78"/>
              </a:rPr>
              <a:t>كُونُوا دُعَاةً لِلنَّاسِ بِغَيْرِ أَلْسِنَتِكُمْ لِيَرَوْا مِنْكُمُ اَلْوَرَعَ وَ اَلاِجْتِهَادَ وَ اَلصَّلاَةَ وَ اَلْخَيْرَ فَإِنَّ ذَلِكَ دَاعِيَةٌ .</a:t>
            </a:r>
            <a:endParaRPr lang="fa-IR" sz="3600" dirty="0">
              <a:solidFill>
                <a:schemeClr val="accent1">
                  <a:lumMod val="50000"/>
                </a:schemeClr>
              </a:solidFill>
              <a:cs typeface="B Titr" panose="00000700000000000000" pitchFamily="2" charset="-78"/>
            </a:endParaRPr>
          </a:p>
        </p:txBody>
      </p:sp>
      <p:sp>
        <p:nvSpPr>
          <p:cNvPr id="8" name="Rectangle 7"/>
          <p:cNvSpPr/>
          <p:nvPr/>
        </p:nvSpPr>
        <p:spPr>
          <a:xfrm>
            <a:off x="2106833" y="144378"/>
            <a:ext cx="8186636" cy="830997"/>
          </a:xfrm>
          <a:prstGeom prst="rect">
            <a:avLst/>
          </a:prstGeom>
        </p:spPr>
        <p:txBody>
          <a:bodyPr wrap="square">
            <a:spAutoFit/>
          </a:bodyPr>
          <a:lstStyle/>
          <a:p>
            <a:pPr algn="ctr"/>
            <a:r>
              <a:rPr lang="fa-IR"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اهداف و تأثیرات فعالیت</a:t>
            </a:r>
            <a:endParaRPr 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endParaRPr>
          </a:p>
        </p:txBody>
      </p:sp>
    </p:spTree>
    <p:extLst>
      <p:ext uri="{BB962C8B-B14F-4D97-AF65-F5344CB8AC3E}">
        <p14:creationId xmlns:p14="http://schemas.microsoft.com/office/powerpoint/2010/main" val="17425980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flipH="1">
            <a:off x="8754742" y="6097775"/>
            <a:ext cx="3437258" cy="7602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hape">
            <a:extLst>
              <a:ext uri="{FF2B5EF4-FFF2-40B4-BE49-F238E27FC236}">
                <a16:creationId xmlns:a16="http://schemas.microsoft.com/office/drawing/2014/main" id="{9ECF3804-EC8B-481A-AEE2-208B7D611847}"/>
              </a:ext>
            </a:extLst>
          </p:cNvPr>
          <p:cNvSpPr/>
          <p:nvPr/>
        </p:nvSpPr>
        <p:spPr>
          <a:xfrm>
            <a:off x="0" y="0"/>
            <a:ext cx="11523664" cy="1183429"/>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 name="Rectangle 7"/>
          <p:cNvSpPr/>
          <p:nvPr/>
        </p:nvSpPr>
        <p:spPr>
          <a:xfrm>
            <a:off x="6438292" y="1932442"/>
            <a:ext cx="4035079" cy="3416320"/>
          </a:xfrm>
          <a:prstGeom prst="rect">
            <a:avLst/>
          </a:prstGeom>
        </p:spPr>
        <p:txBody>
          <a:bodyPr wrap="none">
            <a:spAutoFit/>
          </a:bodyPr>
          <a:lstStyle/>
          <a:p>
            <a:pPr algn="ctr"/>
            <a:r>
              <a:rPr lang="fa-IR" sz="7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اثر سنجی و </a:t>
            </a:r>
          </a:p>
          <a:p>
            <a:pPr algn="ctr"/>
            <a:r>
              <a:rPr lang="fa-IR" sz="7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بازخورد از</a:t>
            </a:r>
          </a:p>
          <a:p>
            <a:pPr algn="ctr"/>
            <a:r>
              <a:rPr lang="fa-IR" sz="7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 فعالیت</a:t>
            </a:r>
            <a:endPar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9544" r="26730"/>
          <a:stretch/>
        </p:blipFill>
        <p:spPr>
          <a:xfrm>
            <a:off x="288758" y="1319688"/>
            <a:ext cx="5117432" cy="4705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828939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flipH="1" flipV="1">
            <a:off x="10159572" y="-1"/>
            <a:ext cx="2032427" cy="177787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6"/>
          <p:cNvSpPr/>
          <p:nvPr/>
        </p:nvSpPr>
        <p:spPr>
          <a:xfrm rot="16200000">
            <a:off x="3081965" y="3150824"/>
            <a:ext cx="490251"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txBox="1">
            <a:spLocks/>
          </p:cNvSpPr>
          <p:nvPr/>
        </p:nvSpPr>
        <p:spPr>
          <a:xfrm>
            <a:off x="132071" y="1224211"/>
            <a:ext cx="11658873" cy="5945687"/>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50000"/>
              </a:lnSpc>
            </a:pPr>
            <a:r>
              <a:rPr lang="fa-IR" sz="2800" dirty="0">
                <a:cs typeface="B Koodak" panose="00000700000000000000" pitchFamily="2" charset="-78"/>
              </a:rPr>
              <a:t>قطعا  مبلغ خود ساخته و مهذب  تاثیر خود در مخاطبانش را خواهد دید ولی این روش چون زمان بر هست  توقع این که  سریع به ثمر برسد کاری به غایت سخت و شاید غیر ممکن باشد ولی در بازه زمانی مناسب _همانگونه که علمای تاثیر گذار در هر کوی برزن انجام داده اند _این روش بسیار موفق خواهد بود </a:t>
            </a:r>
          </a:p>
        </p:txBody>
      </p:sp>
      <p:sp>
        <p:nvSpPr>
          <p:cNvPr id="10" name="Rectangle 9"/>
          <p:cNvSpPr/>
          <p:nvPr/>
        </p:nvSpPr>
        <p:spPr>
          <a:xfrm>
            <a:off x="2143796" y="208548"/>
            <a:ext cx="7635424" cy="1015663"/>
          </a:xfrm>
          <a:prstGeom prst="rect">
            <a:avLst/>
          </a:prstGeom>
        </p:spPr>
        <p:txBody>
          <a:bodyPr wrap="none">
            <a:spAutoFit/>
          </a:bodyPr>
          <a:lstStyle/>
          <a:p>
            <a:pPr algn="ctr"/>
            <a:r>
              <a:rPr lang="fa-IR"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اثر سنجی و بازخورد فعالیت</a:t>
            </a:r>
            <a:endPar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endParaRPr>
          </a:p>
        </p:txBody>
      </p:sp>
    </p:spTree>
    <p:extLst>
      <p:ext uri="{BB962C8B-B14F-4D97-AF65-F5344CB8AC3E}">
        <p14:creationId xmlns:p14="http://schemas.microsoft.com/office/powerpoint/2010/main" val="2223589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flipH="1">
            <a:off x="8754742" y="6097775"/>
            <a:ext cx="3437258" cy="7602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hape">
            <a:extLst>
              <a:ext uri="{FF2B5EF4-FFF2-40B4-BE49-F238E27FC236}">
                <a16:creationId xmlns:a16="http://schemas.microsoft.com/office/drawing/2014/main" id="{9ECF3804-EC8B-481A-AEE2-208B7D611847}"/>
              </a:ext>
            </a:extLst>
          </p:cNvPr>
          <p:cNvSpPr/>
          <p:nvPr/>
        </p:nvSpPr>
        <p:spPr>
          <a:xfrm>
            <a:off x="0" y="0"/>
            <a:ext cx="11523664" cy="1183429"/>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89275" y="1497475"/>
            <a:ext cx="6367087" cy="4234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77932A91-5596-43EC-A1A3-2BB0E32B6C03}"/>
              </a:ext>
            </a:extLst>
          </p:cNvPr>
          <p:cNvSpPr/>
          <p:nvPr/>
        </p:nvSpPr>
        <p:spPr>
          <a:xfrm>
            <a:off x="6856362" y="2367171"/>
            <a:ext cx="4960011" cy="2123658"/>
          </a:xfrm>
          <a:prstGeom prst="rect">
            <a:avLst/>
          </a:prstGeom>
        </p:spPr>
        <p:txBody>
          <a:bodyPr wrap="none">
            <a:spAutoFit/>
          </a:bodyPr>
          <a:lstStyle/>
          <a:p>
            <a:pPr algn="ctr"/>
            <a:r>
              <a:rPr lang="fa-IR"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تأمین مالی و</a:t>
            </a:r>
          </a:p>
          <a:p>
            <a:pPr algn="ctr"/>
            <a:r>
              <a:rPr lang="fa-IR"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 پشتیبانی فعالیت </a:t>
            </a:r>
            <a:endPar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endParaRPr>
          </a:p>
        </p:txBody>
      </p:sp>
    </p:spTree>
    <p:extLst>
      <p:ext uri="{BB962C8B-B14F-4D97-AF65-F5344CB8AC3E}">
        <p14:creationId xmlns:p14="http://schemas.microsoft.com/office/powerpoint/2010/main" val="69417743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flipH="1" flipV="1">
            <a:off x="10159572" y="-1"/>
            <a:ext cx="2032427" cy="177787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6"/>
          <p:cNvSpPr/>
          <p:nvPr/>
        </p:nvSpPr>
        <p:spPr>
          <a:xfrm rot="16200000">
            <a:off x="3081965" y="3150824"/>
            <a:ext cx="490251"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txBox="1">
            <a:spLocks/>
          </p:cNvSpPr>
          <p:nvPr/>
        </p:nvSpPr>
        <p:spPr>
          <a:xfrm>
            <a:off x="143345" y="1014567"/>
            <a:ext cx="11658873" cy="5292714"/>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pPr>
            <a:r>
              <a:rPr lang="fa-IR" sz="4000" dirty="0">
                <a:cs typeface="B Koodak" panose="00000700000000000000" pitchFamily="2" charset="-78"/>
              </a:rPr>
              <a:t>بی شک مهمترین پشتوانه امور مالی در این شیوه مردم هستند هرچند اگر نهاد ها و سازمان های حمایتی در این امر کمک حال مبلغ باشند کار پیشرفت بهتری خواهد داشت .</a:t>
            </a:r>
          </a:p>
        </p:txBody>
      </p:sp>
      <p:sp>
        <p:nvSpPr>
          <p:cNvPr id="6" name="Rectangle 5"/>
          <p:cNvSpPr/>
          <p:nvPr/>
        </p:nvSpPr>
        <p:spPr>
          <a:xfrm>
            <a:off x="1537484" y="52045"/>
            <a:ext cx="8497839" cy="1107996"/>
          </a:xfrm>
          <a:prstGeom prst="rect">
            <a:avLst/>
          </a:prstGeom>
        </p:spPr>
        <p:txBody>
          <a:bodyPr wrap="none">
            <a:spAutoFit/>
          </a:bodyPr>
          <a:lstStyle/>
          <a:p>
            <a:pPr algn="ctr"/>
            <a:r>
              <a:rPr lang="fa-IR"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تأمین مالی و پشتیبانی فعالیت </a:t>
            </a:r>
            <a:endPar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endParaRPr>
          </a:p>
        </p:txBody>
      </p:sp>
    </p:spTree>
    <p:extLst>
      <p:ext uri="{BB962C8B-B14F-4D97-AF65-F5344CB8AC3E}">
        <p14:creationId xmlns:p14="http://schemas.microsoft.com/office/powerpoint/2010/main" val="35677702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flipH="1">
            <a:off x="8754742" y="6097775"/>
            <a:ext cx="3437258" cy="7602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hape">
            <a:extLst>
              <a:ext uri="{FF2B5EF4-FFF2-40B4-BE49-F238E27FC236}">
                <a16:creationId xmlns:a16="http://schemas.microsoft.com/office/drawing/2014/main" id="{9ECF3804-EC8B-481A-AEE2-208B7D611847}"/>
              </a:ext>
            </a:extLst>
          </p:cNvPr>
          <p:cNvSpPr/>
          <p:nvPr/>
        </p:nvSpPr>
        <p:spPr>
          <a:xfrm>
            <a:off x="0" y="0"/>
            <a:ext cx="11523664" cy="1183429"/>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 name="Rectangle 7"/>
          <p:cNvSpPr/>
          <p:nvPr/>
        </p:nvSpPr>
        <p:spPr>
          <a:xfrm>
            <a:off x="7183832" y="2092575"/>
            <a:ext cx="4932761" cy="3416320"/>
          </a:xfrm>
          <a:prstGeom prst="rect">
            <a:avLst/>
          </a:prstGeom>
        </p:spPr>
        <p:txBody>
          <a:bodyPr wrap="none">
            <a:spAutoFit/>
          </a:bodyPr>
          <a:lstStyle/>
          <a:p>
            <a:pPr algn="ctr" rtl="1"/>
            <a:r>
              <a:rPr lang="fa-IR" sz="7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شناسایی </a:t>
            </a:r>
          </a:p>
          <a:p>
            <a:pPr algn="ctr" rtl="1"/>
            <a:r>
              <a:rPr lang="fa-IR" sz="7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فعالیت‌های</a:t>
            </a:r>
          </a:p>
          <a:p>
            <a:pPr algn="ctr" rtl="1"/>
            <a:r>
              <a:rPr lang="fa-IR" sz="7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 فرهنگی همسو</a:t>
            </a:r>
            <a:endPar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70" y="1887996"/>
            <a:ext cx="6800850" cy="3825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94469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flipH="1" flipV="1">
            <a:off x="10159572" y="-1"/>
            <a:ext cx="2032427" cy="177787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6"/>
          <p:cNvSpPr/>
          <p:nvPr/>
        </p:nvSpPr>
        <p:spPr>
          <a:xfrm rot="16200000">
            <a:off x="3081965" y="3150824"/>
            <a:ext cx="490251"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txBox="1">
            <a:spLocks/>
          </p:cNvSpPr>
          <p:nvPr/>
        </p:nvSpPr>
        <p:spPr>
          <a:xfrm>
            <a:off x="191471" y="1608184"/>
            <a:ext cx="11658873" cy="4322438"/>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50000"/>
              </a:lnSpc>
            </a:pPr>
            <a:r>
              <a:rPr lang="fa-IR" sz="3600" dirty="0">
                <a:cs typeface="B Koodak" panose="00000700000000000000" pitchFamily="2" charset="-78"/>
              </a:rPr>
              <a:t>این فعالیت قابلیت توسعه دارد کما این که برخی از مبلغین متخلق و تاثیر گذار در سراسر کشور این روش را بخوبی انجام داده اند و علاوه بر ارتقای رشد معنوی جامعه هدف کارهای جنبی از جمله عمرانی  و ورزشی و... نیز در کنار تبلیغ شان انجام داده اند .</a:t>
            </a:r>
          </a:p>
        </p:txBody>
      </p:sp>
      <p:sp>
        <p:nvSpPr>
          <p:cNvPr id="6" name="Rectangle 5"/>
          <p:cNvSpPr/>
          <p:nvPr/>
        </p:nvSpPr>
        <p:spPr>
          <a:xfrm>
            <a:off x="191471" y="373380"/>
            <a:ext cx="10608993" cy="1107996"/>
          </a:xfrm>
          <a:prstGeom prst="rect">
            <a:avLst/>
          </a:prstGeom>
        </p:spPr>
        <p:txBody>
          <a:bodyPr wrap="none">
            <a:spAutoFit/>
          </a:bodyPr>
          <a:lstStyle/>
          <a:p>
            <a:pPr algn="ctr"/>
            <a:r>
              <a:rPr lang="fa-IR"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قابلیت توسعه و تکثیر پذیری فعالیت </a:t>
            </a:r>
            <a:endPar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endParaRPr>
          </a:p>
        </p:txBody>
      </p:sp>
    </p:spTree>
    <p:extLst>
      <p:ext uri="{BB962C8B-B14F-4D97-AF65-F5344CB8AC3E}">
        <p14:creationId xmlns:p14="http://schemas.microsoft.com/office/powerpoint/2010/main" val="28854803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40552" y="3525025"/>
            <a:ext cx="376776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16200000" flipV="1">
            <a:off x="428256" y="-358888"/>
            <a:ext cx="5752010" cy="7575777"/>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4374403 w 4813275"/>
              <a:gd name="connsiteY2" fmla="*/ 2940107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4788824 w 4813275"/>
              <a:gd name="connsiteY2" fmla="*/ 2953603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788824" y="2953603"/>
                </a:lnTo>
                <a:lnTo>
                  <a:pt x="0" y="3729683"/>
                </a:lnTo>
                <a:lnTo>
                  <a:pt x="0" y="5982"/>
                </a:lnTo>
                <a:close/>
              </a:path>
            </a:pathLst>
          </a:custGeom>
          <a:ln/>
        </p:spPr>
        <p:style>
          <a:lnRef idx="1">
            <a:schemeClr val="accent2"/>
          </a:lnRef>
          <a:fillRef idx="3">
            <a:schemeClr val="accent2"/>
          </a:fillRef>
          <a:effectRef idx="2">
            <a:schemeClr val="accent2"/>
          </a:effectRef>
          <a:fontRef idx="minor">
            <a:schemeClr val="lt1"/>
          </a:fontRef>
        </p:style>
        <p:txBody>
          <a:bodyPr lIns="38100" tIns="38100" rIns="38100" bIns="38100" anchor="ctr"/>
          <a:lstStyle/>
          <a:p>
            <a:endParaRPr lang="en-US" sz="3000" dirty="0">
              <a:solidFill>
                <a:srgbClr val="FFFFFF"/>
              </a:solidFill>
              <a:effectLst>
                <a:outerShdw blurRad="38100" dist="12700" dir="5400000" rotWithShape="0">
                  <a:srgbClr val="000000">
                    <a:alpha val="50000"/>
                  </a:srgbClr>
                </a:outerShdw>
              </a:effectLst>
            </a:endParaRPr>
          </a:p>
        </p:txBody>
      </p:sp>
      <p:sp>
        <p:nvSpPr>
          <p:cNvPr id="14" name="Rectangle 13"/>
          <p:cNvSpPr/>
          <p:nvPr/>
        </p:nvSpPr>
        <p:spPr>
          <a:xfrm>
            <a:off x="561273" y="4647765"/>
            <a:ext cx="4370808" cy="1200329"/>
          </a:xfrm>
          <a:prstGeom prst="rect">
            <a:avLst/>
          </a:prstGeom>
        </p:spPr>
        <p:txBody>
          <a:bodyPr wrap="square">
            <a:spAutoFit/>
          </a:bodyPr>
          <a:lstStyle/>
          <a:p>
            <a:pPr algn="ctr" rtl="1"/>
            <a:r>
              <a:rPr lang="fa-IR" sz="3600" dirty="0">
                <a:ln w="0"/>
                <a:solidFill>
                  <a:schemeClr val="accent1">
                    <a:lumMod val="40000"/>
                    <a:lumOff val="60000"/>
                  </a:schemeClr>
                </a:solidFill>
                <a:effectLst>
                  <a:outerShdw blurRad="38100" dist="19050" dir="2700000" algn="tl" rotWithShape="0">
                    <a:schemeClr val="dk1">
                      <a:alpha val="40000"/>
                    </a:schemeClr>
                  </a:outerShdw>
                </a:effectLst>
                <a:cs typeface="B Titr" panose="00000700000000000000" pitchFamily="2" charset="-78"/>
              </a:rPr>
              <a:t>تهیه و تنظیم:</a:t>
            </a:r>
          </a:p>
          <a:p>
            <a:pPr algn="ctr" rtl="1"/>
            <a:r>
              <a:rPr lang="fa-IR" sz="3600" dirty="0">
                <a:ln w="0"/>
                <a:solidFill>
                  <a:schemeClr val="tx2">
                    <a:lumMod val="50000"/>
                  </a:schemeClr>
                </a:solidFill>
                <a:effectLst>
                  <a:outerShdw blurRad="38100" dist="19050" dir="2700000" algn="tl" rotWithShape="0">
                    <a:schemeClr val="dk1">
                      <a:alpha val="40000"/>
                    </a:schemeClr>
                  </a:outerShdw>
                </a:effectLst>
                <a:cs typeface="B Titr" panose="00000700000000000000" pitchFamily="2" charset="-78"/>
              </a:rPr>
              <a:t>سیدرضا حسینی وردنجانی</a:t>
            </a:r>
            <a:endParaRPr lang="en-US" sz="3600" dirty="0">
              <a:ln w="0"/>
              <a:solidFill>
                <a:schemeClr val="tx2">
                  <a:lumMod val="50000"/>
                </a:schemeClr>
              </a:solidFill>
              <a:effectLst>
                <a:outerShdw blurRad="38100" dist="19050" dir="2700000" algn="tl" rotWithShape="0">
                  <a:schemeClr val="dk1">
                    <a:alpha val="40000"/>
                  </a:schemeClr>
                </a:outerShdw>
              </a:effectLst>
              <a:cs typeface="B Titr" panose="00000700000000000000" pitchFamily="2" charset="-78"/>
            </a:endParaRPr>
          </a:p>
        </p:txBody>
      </p:sp>
      <p:sp>
        <p:nvSpPr>
          <p:cNvPr id="10" name="TextBox 9"/>
          <p:cNvSpPr txBox="1"/>
          <p:nvPr/>
        </p:nvSpPr>
        <p:spPr>
          <a:xfrm>
            <a:off x="312204" y="1478956"/>
            <a:ext cx="5389132" cy="2585323"/>
          </a:xfrm>
          <a:prstGeom prst="rect">
            <a:avLst/>
          </a:prstGeom>
          <a:noFill/>
        </p:spPr>
        <p:txBody>
          <a:bodyPr wrap="square" rtlCol="0" anchor="ctr">
            <a:spAutoFit/>
          </a:bodyPr>
          <a:lstStyle/>
          <a:p>
            <a:pPr algn="ctr" rtl="1"/>
            <a:r>
              <a:rPr lang="fa-IR" sz="6600" b="1" spc="50" dirty="0">
                <a:ln w="9525" cmpd="sng">
                  <a:solidFill>
                    <a:schemeClr val="accent1"/>
                  </a:solidFill>
                  <a:prstDash val="solid"/>
                </a:ln>
                <a:solidFill>
                  <a:srgbClr val="70AD47">
                    <a:tint val="1000"/>
                  </a:srgbClr>
                </a:solidFill>
                <a:effectLst>
                  <a:glow rad="38100">
                    <a:schemeClr val="accent1">
                      <a:alpha val="40000"/>
                    </a:schemeClr>
                  </a:glow>
                </a:effectLst>
                <a:cs typeface="B Titr" panose="00000700000000000000" pitchFamily="2" charset="-78"/>
              </a:rPr>
              <a:t>تبلیغ سنتی </a:t>
            </a:r>
          </a:p>
          <a:p>
            <a:pPr algn="ctr" rtl="1"/>
            <a:r>
              <a:rPr lang="fa-IR" sz="4800" b="1" spc="50" dirty="0">
                <a:ln w="9525" cmpd="sng">
                  <a:solidFill>
                    <a:schemeClr val="accent1"/>
                  </a:solidFill>
                  <a:prstDash val="solid"/>
                </a:ln>
                <a:solidFill>
                  <a:srgbClr val="FFFF00"/>
                </a:solidFill>
                <a:effectLst>
                  <a:glow rad="38100">
                    <a:schemeClr val="accent1">
                      <a:alpha val="40000"/>
                    </a:schemeClr>
                  </a:glow>
                </a:effectLst>
                <a:cs typeface="B Titr" panose="00000700000000000000" pitchFamily="2" charset="-78"/>
              </a:rPr>
              <a:t>با حفظ کرامت و جایگاه روحانیت</a:t>
            </a:r>
          </a:p>
        </p:txBody>
      </p:sp>
      <p:pic>
        <p:nvPicPr>
          <p:cNvPr id="8" name="Picture 7">
            <a:extLst>
              <a:ext uri="{FF2B5EF4-FFF2-40B4-BE49-F238E27FC236}">
                <a16:creationId xmlns:a16="http://schemas.microsoft.com/office/drawing/2014/main" id="{E8BE9A51-B459-F477-6FE2-974D83DF01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2067" y="-75204"/>
            <a:ext cx="4072466" cy="5701452"/>
          </a:xfrm>
          <a:prstGeom prst="rect">
            <a:avLst/>
          </a:prstGeom>
        </p:spPr>
      </p:pic>
    </p:spTree>
    <p:extLst>
      <p:ext uri="{BB962C8B-B14F-4D97-AF65-F5344CB8AC3E}">
        <p14:creationId xmlns:p14="http://schemas.microsoft.com/office/powerpoint/2010/main" val="1655611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7FF204-EBDB-41FF-B54F-D087E751517D}"/>
              </a:ext>
            </a:extLst>
          </p:cNvPr>
          <p:cNvSpPr txBox="1"/>
          <p:nvPr/>
        </p:nvSpPr>
        <p:spPr>
          <a:xfrm>
            <a:off x="6858000" y="1451288"/>
            <a:ext cx="5181600" cy="2123658"/>
          </a:xfrm>
          <a:prstGeom prst="rect">
            <a:avLst/>
          </a:prstGeom>
          <a:noFill/>
        </p:spPr>
        <p:txBody>
          <a:bodyPr wrap="square">
            <a:spAutoFit/>
          </a:bodyPr>
          <a:lstStyle/>
          <a:p>
            <a:pPr algn="ctr" rtl="1">
              <a:lnSpc>
                <a:spcPct val="150000"/>
              </a:lnSpc>
            </a:pPr>
            <a:r>
              <a:rPr lang="fa-IR" altLang="en-US" sz="9600" b="1" dirty="0">
                <a:solidFill>
                  <a:srgbClr val="D60093"/>
                </a:solidFill>
                <a:cs typeface="B Titr" panose="00000700000000000000" pitchFamily="2" charset="-78"/>
              </a:rPr>
              <a:t>کلام امیر</a:t>
            </a:r>
            <a:endParaRPr lang="fa-IR" sz="13800" b="1" dirty="0">
              <a:solidFill>
                <a:srgbClr val="FF0000"/>
              </a:solidFill>
              <a:cs typeface="B Roya"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82"/>
            <a:ext cx="6096000" cy="6096000"/>
          </a:xfrm>
          <a:prstGeom prst="rect">
            <a:avLst/>
          </a:prstGeom>
        </p:spPr>
      </p:pic>
    </p:spTree>
    <p:extLst>
      <p:ext uri="{BB962C8B-B14F-4D97-AF65-F5344CB8AC3E}">
        <p14:creationId xmlns:p14="http://schemas.microsoft.com/office/powerpoint/2010/main" val="10115634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6933"/>
            <a:ext cx="12192000" cy="6858000"/>
          </a:xfrm>
          <a:prstGeom prst="rect">
            <a:avLst/>
          </a:prstGeom>
        </p:spPr>
      </p:pic>
      <p:sp>
        <p:nvSpPr>
          <p:cNvPr id="3" name="사각형: 둥근 모서리 4">
            <a:extLst>
              <a:ext uri="{FF2B5EF4-FFF2-40B4-BE49-F238E27FC236}">
                <a16:creationId xmlns:a16="http://schemas.microsoft.com/office/drawing/2014/main" id="{23CD4CE3-DC3F-42C0-AA34-3A941EEBDA67}"/>
              </a:ext>
            </a:extLst>
          </p:cNvPr>
          <p:cNvSpPr/>
          <p:nvPr/>
        </p:nvSpPr>
        <p:spPr>
          <a:xfrm>
            <a:off x="3005433" y="1770743"/>
            <a:ext cx="6181134" cy="3316514"/>
          </a:xfrm>
          <a:prstGeom prst="roundRect">
            <a:avLst>
              <a:gd name="adj" fmla="val 7477"/>
            </a:avLst>
          </a:prstGeom>
          <a:solidFill>
            <a:schemeClr val="bg1"/>
          </a:solidFill>
          <a:ln w="12700" cap="rnd">
            <a:noFill/>
            <a:prstDash val="solid"/>
            <a:round/>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3600" dirty="0">
              <a:solidFill>
                <a:srgbClr val="1A2344"/>
              </a:solidFill>
              <a:latin typeface="+mj-lt"/>
            </a:endParaRPr>
          </a:p>
        </p:txBody>
      </p:sp>
      <p:pic>
        <p:nvPicPr>
          <p:cNvPr id="8" name="Picture 7">
            <a:extLst>
              <a:ext uri="{FF2B5EF4-FFF2-40B4-BE49-F238E27FC236}">
                <a16:creationId xmlns:a16="http://schemas.microsoft.com/office/drawing/2014/main" id="{FBB219F4-0CEE-072C-22BF-AE413EE5F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346" y="493712"/>
            <a:ext cx="7446068" cy="4593545"/>
          </a:xfrm>
          <a:prstGeom prst="rect">
            <a:avLst/>
          </a:prstGeom>
        </p:spPr>
      </p:pic>
    </p:spTree>
    <p:extLst>
      <p:ext uri="{BB962C8B-B14F-4D97-AF65-F5344CB8AC3E}">
        <p14:creationId xmlns:p14="http://schemas.microsoft.com/office/powerpoint/2010/main" val="3052595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94A01-36B0-1607-254A-DA6C71536319}"/>
            </a:ext>
          </a:extLst>
        </p:cNvPr>
        <p:cNvGrpSpPr/>
        <p:nvPr/>
      </p:nvGrpSpPr>
      <p:grpSpPr>
        <a:xfrm>
          <a:off x="0" y="0"/>
          <a:ext cx="0" cy="0"/>
          <a:chOff x="0" y="0"/>
          <a:chExt cx="0" cy="0"/>
        </a:xfrm>
      </p:grpSpPr>
      <p:sp>
        <p:nvSpPr>
          <p:cNvPr id="2" name="Rectangle 6">
            <a:extLst>
              <a:ext uri="{FF2B5EF4-FFF2-40B4-BE49-F238E27FC236}">
                <a16:creationId xmlns:a16="http://schemas.microsoft.com/office/drawing/2014/main" id="{729D1128-62AE-E67F-C4FA-7114C1D3C281}"/>
              </a:ext>
            </a:extLst>
          </p:cNvPr>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217C3A0F-5984-243D-F2D3-AE08FB0EB7B5}"/>
              </a:ext>
            </a:extLst>
          </p:cNvPr>
          <p:cNvSpPr/>
          <p:nvPr/>
        </p:nvSpPr>
        <p:spPr>
          <a:xfrm flipH="1">
            <a:off x="8754742" y="6097775"/>
            <a:ext cx="3437258" cy="7602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hape">
            <a:extLst>
              <a:ext uri="{FF2B5EF4-FFF2-40B4-BE49-F238E27FC236}">
                <a16:creationId xmlns:a16="http://schemas.microsoft.com/office/drawing/2014/main" id="{DE0A0F80-4A09-99A4-7EC3-8181CC28D2C0}"/>
              </a:ext>
            </a:extLst>
          </p:cNvPr>
          <p:cNvSpPr/>
          <p:nvPr/>
        </p:nvSpPr>
        <p:spPr>
          <a:xfrm>
            <a:off x="0" y="0"/>
            <a:ext cx="11523664" cy="1183429"/>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1" name="Rectangle 6">
            <a:extLst>
              <a:ext uri="{FF2B5EF4-FFF2-40B4-BE49-F238E27FC236}">
                <a16:creationId xmlns:a16="http://schemas.microsoft.com/office/drawing/2014/main" id="{8676D1CA-E5DD-BCE3-BD38-BD73EEB5CD61}"/>
              </a:ext>
            </a:extLst>
          </p:cNvPr>
          <p:cNvSpPr/>
          <p:nvPr/>
        </p:nvSpPr>
        <p:spPr>
          <a:xfrm rot="16200000">
            <a:off x="3081965" y="3150824"/>
            <a:ext cx="490251"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784650" y="1923315"/>
            <a:ext cx="6442789" cy="5516895"/>
          </a:xfrm>
          <a:prstGeom prst="rect">
            <a:avLst/>
          </a:prstGeom>
        </p:spPr>
        <p:txBody>
          <a:bodyPr wrap="none">
            <a:spAutoFit/>
          </a:bodyPr>
          <a:lstStyle/>
          <a:p>
            <a:pPr algn="ctr">
              <a:lnSpc>
                <a:spcPct val="150000"/>
              </a:lnSpc>
            </a:pPr>
            <a:r>
              <a:rPr lang="fa-IR"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شیوه اجرای تبلیغ سنتی</a:t>
            </a:r>
          </a:p>
          <a:p>
            <a:pPr algn="ctr">
              <a:lnSpc>
                <a:spcPct val="150000"/>
              </a:lnSpc>
            </a:pPr>
            <a:endParaRPr lang="fa-IR"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endParaRPr>
          </a:p>
          <a:p>
            <a:pPr algn="ctr">
              <a:lnSpc>
                <a:spcPct val="150000"/>
              </a:lnSpc>
            </a:pPr>
            <a:endParaRPr lang="fa-IR"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endParaRPr>
          </a:p>
          <a:p>
            <a:pPr algn="ctr">
              <a:lnSpc>
                <a:spcPct val="150000"/>
              </a:lnSpc>
            </a:pPr>
            <a:r>
              <a:rPr lang="fa-IR"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 </a:t>
            </a:r>
            <a:endPar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endParaRPr>
          </a:p>
        </p:txBody>
      </p:sp>
    </p:spTree>
    <p:extLst>
      <p:ext uri="{BB962C8B-B14F-4D97-AF65-F5344CB8AC3E}">
        <p14:creationId xmlns:p14="http://schemas.microsoft.com/office/powerpoint/2010/main" val="79064196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flipH="1">
            <a:off x="8754742" y="6097775"/>
            <a:ext cx="3437258" cy="7602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hape">
            <a:extLst>
              <a:ext uri="{FF2B5EF4-FFF2-40B4-BE49-F238E27FC236}">
                <a16:creationId xmlns:a16="http://schemas.microsoft.com/office/drawing/2014/main" id="{9ECF3804-EC8B-481A-AEE2-208B7D611847}"/>
              </a:ext>
            </a:extLst>
          </p:cNvPr>
          <p:cNvSpPr/>
          <p:nvPr/>
        </p:nvSpPr>
        <p:spPr>
          <a:xfrm>
            <a:off x="0" y="0"/>
            <a:ext cx="11523664" cy="1183429"/>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9" name="Rectangle 8"/>
          <p:cNvSpPr/>
          <p:nvPr/>
        </p:nvSpPr>
        <p:spPr>
          <a:xfrm>
            <a:off x="4944532" y="0"/>
            <a:ext cx="6579132" cy="3354765"/>
          </a:xfrm>
          <a:prstGeom prst="rect">
            <a:avLst/>
          </a:prstGeom>
        </p:spPr>
        <p:txBody>
          <a:bodyPr wrap="square">
            <a:spAutoFit/>
          </a:bodyPr>
          <a:lstStyle/>
          <a:p>
            <a:pPr algn="r"/>
            <a:r>
              <a:rPr lang="fa-IR"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امیرالمومنین ع در توصیف پیامبر ص فرمدند</a:t>
            </a:r>
            <a:r>
              <a:rPr lang="fa-IR"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 </a:t>
            </a:r>
            <a:r>
              <a:rPr lang="fa-IR"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a:t>
            </a:r>
            <a:endParaRPr lang="en-US"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endParaRPr>
          </a:p>
          <a:p>
            <a:pPr algn="ctr"/>
            <a:endParaRPr lang="fa-IR"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endParaRPr>
          </a:p>
          <a:p>
            <a:pPr algn="r"/>
            <a:r>
              <a:rPr lang="fa-IR" sz="2800" b="1" dirty="0">
                <a:solidFill>
                  <a:srgbClr val="00B050"/>
                </a:solidFill>
                <a:effectLst/>
                <a:cs typeface="B Titr" panose="00000700000000000000" pitchFamily="2" charset="-78"/>
              </a:rPr>
              <a:t>وَ مِنْهَا     </a:t>
            </a:r>
            <a:r>
              <a:rPr lang="fa-IR" sz="5400" b="1" u="sng" dirty="0">
                <a:solidFill>
                  <a:srgbClr val="0070C0"/>
                </a:solidFill>
                <a:effectLst/>
                <a:cs typeface="B Titr" panose="00000700000000000000" pitchFamily="2" charset="-78"/>
              </a:rPr>
              <a:t>طَبِیبٌ دَوَّارٌ بِطِبِّهِ</a:t>
            </a:r>
            <a:endParaRPr lang="en-US" sz="4000" b="1" u="sng" dirty="0">
              <a:solidFill>
                <a:srgbClr val="0070C0"/>
              </a:solidFill>
              <a:effectLst/>
              <a:cs typeface="B Titr" panose="00000700000000000000" pitchFamily="2" charset="-78"/>
            </a:endParaRPr>
          </a:p>
          <a:p>
            <a:pPr algn="r"/>
            <a:endParaRPr lang="en-US" sz="4000" b="1" dirty="0">
              <a:solidFill>
                <a:srgbClr val="00B050"/>
              </a:solidFill>
              <a:effectLst/>
              <a:cs typeface="B Titr" panose="00000700000000000000" pitchFamily="2" charset="-78"/>
            </a:endParaRPr>
          </a:p>
          <a:p>
            <a:pPr algn="r"/>
            <a:r>
              <a:rPr lang="fa-IR" sz="3200" b="1" dirty="0">
                <a:solidFill>
                  <a:srgbClr val="00B050"/>
                </a:solidFill>
                <a:effectLst/>
                <a:cs typeface="B Titr" panose="00000700000000000000" pitchFamily="2" charset="-78"/>
              </a:rPr>
              <a:t> </a:t>
            </a:r>
            <a:r>
              <a:rPr lang="fa-IR" sz="2000" b="1" dirty="0">
                <a:solidFill>
                  <a:srgbClr val="00B050"/>
                </a:solidFill>
                <a:effectLst/>
                <a:cs typeface="B Titr" panose="00000700000000000000" pitchFamily="2" charset="-78"/>
              </a:rPr>
              <a:t>قَدْ أَحْکَمَ مَرَاهِمَهُ وَ أَحْمَى مَوَاسِمَهُ یَضَعُ ذَلِکَ حَیْثُ الْحَاجَةُ إِلَیْهِ</a:t>
            </a:r>
            <a:r>
              <a:rPr lang="fa-IR" sz="2000" b="1" dirty="0">
                <a:solidFill>
                  <a:srgbClr val="00B050"/>
                </a:solidFill>
                <a:cs typeface="B Titr" panose="00000700000000000000" pitchFamily="2" charset="-78"/>
              </a:rPr>
              <a:t>...</a:t>
            </a:r>
            <a:endParaRPr lang="en-US" sz="60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cs typeface="B Titr" panose="00000700000000000000" pitchFamily="2" charset="-78"/>
            </a:endParaRPr>
          </a:p>
        </p:txBody>
      </p:sp>
      <p:sp>
        <p:nvSpPr>
          <p:cNvPr id="11" name="Rectangle 6"/>
          <p:cNvSpPr/>
          <p:nvPr/>
        </p:nvSpPr>
        <p:spPr>
          <a:xfrm rot="16200000">
            <a:off x="3081965" y="3150824"/>
            <a:ext cx="490251"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43E603B-25CE-0680-B0EB-8CBDE99BBBEB}"/>
              </a:ext>
            </a:extLst>
          </p:cNvPr>
          <p:cNvPicPr>
            <a:picLocks noChangeAspect="1"/>
          </p:cNvPicPr>
          <p:nvPr/>
        </p:nvPicPr>
        <p:blipFill>
          <a:blip r:embed="rId2"/>
          <a:stretch>
            <a:fillRect/>
          </a:stretch>
        </p:blipFill>
        <p:spPr>
          <a:xfrm>
            <a:off x="-760145" y="-408305"/>
            <a:ext cx="5893044" cy="6506080"/>
          </a:xfrm>
          <a:prstGeom prst="rect">
            <a:avLst/>
          </a:prstGeom>
        </p:spPr>
      </p:pic>
    </p:spTree>
    <p:extLst>
      <p:ext uri="{BB962C8B-B14F-4D97-AF65-F5344CB8AC3E}">
        <p14:creationId xmlns:p14="http://schemas.microsoft.com/office/powerpoint/2010/main" val="421027578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flipH="1" flipV="1">
            <a:off x="10159572" y="-1"/>
            <a:ext cx="2032427" cy="177787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6"/>
          <p:cNvSpPr/>
          <p:nvPr/>
        </p:nvSpPr>
        <p:spPr>
          <a:xfrm rot="16200000">
            <a:off x="3081965" y="3150824"/>
            <a:ext cx="490251"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24818" y="0"/>
            <a:ext cx="3613489" cy="923330"/>
          </a:xfrm>
          <a:prstGeom prst="rect">
            <a:avLst/>
          </a:prstGeom>
        </p:spPr>
        <p:txBody>
          <a:bodyPr wrap="none">
            <a:spAutoFit/>
          </a:bodyPr>
          <a:lstStyle/>
          <a:p>
            <a:pPr algn="ctr"/>
            <a:r>
              <a:rPr lang="fa-IR"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highlight>
                  <a:srgbClr val="FFFF00"/>
                </a:highlight>
                <a:cs typeface="B Titr" panose="00000700000000000000" pitchFamily="2" charset="-78"/>
              </a:rPr>
              <a:t>معرفی فعالیت</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highlight>
                <a:srgbClr val="FFFF00"/>
              </a:highlight>
              <a:cs typeface="B Titr" panose="00000700000000000000" pitchFamily="2" charset="-78"/>
            </a:endParaRPr>
          </a:p>
        </p:txBody>
      </p:sp>
      <p:sp>
        <p:nvSpPr>
          <p:cNvPr id="9" name="Subtitle 2"/>
          <p:cNvSpPr txBox="1">
            <a:spLocks/>
          </p:cNvSpPr>
          <p:nvPr/>
        </p:nvSpPr>
        <p:spPr>
          <a:xfrm>
            <a:off x="-145977" y="888936"/>
            <a:ext cx="11630527" cy="6167757"/>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50000"/>
              </a:lnSpc>
            </a:pPr>
            <a:r>
              <a:rPr lang="fa-IR" sz="2800" dirty="0">
                <a:solidFill>
                  <a:srgbClr val="FF0000"/>
                </a:solidFill>
                <a:cs typeface="B Koodak" panose="00000700000000000000" pitchFamily="2" charset="-78"/>
              </a:rPr>
              <a:t>تبیین فعالیت </a:t>
            </a:r>
            <a:r>
              <a:rPr lang="fa-IR" sz="2800" dirty="0">
                <a:cs typeface="B Koodak" panose="00000700000000000000" pitchFamily="2" charset="-78"/>
              </a:rPr>
              <a:t>:</a:t>
            </a:r>
          </a:p>
          <a:p>
            <a:pPr marL="0" lvl="0" indent="0">
              <a:lnSpc>
                <a:spcPct val="150000"/>
              </a:lnSpc>
              <a:buNone/>
            </a:pPr>
            <a:r>
              <a:rPr lang="fa-IR" sz="2800" dirty="0">
                <a:cs typeface="B Koodak" panose="00000700000000000000" pitchFamily="2" charset="-78"/>
              </a:rPr>
              <a:t>بی شک آنچه بیشترین تاثیر گذاری در بین آحاد مردم را دارد حضور مستمر  و بدون ساز و برگ های خاص و تحمیل هزینه های زائد  بر مردم است. بطوری که همه اقشار از کوک تا نوجوان و جوان و پیر احساس همدردی و همدلی با مبلغ را داشته باشند .برای این نوع از تبلیغ که به اعتقاد بنده انجام فردی آن تاثیرگذار تر است  مولفه های را باید در نظر بگیریم که جزء لاینفک این نوع تبلیغ است که در دو بخش مولفه های ایجابی و سلبی به بیان انها می پردازم:</a:t>
            </a:r>
          </a:p>
          <a:p>
            <a:pPr marL="0" lvl="0" indent="0">
              <a:lnSpc>
                <a:spcPct val="150000"/>
              </a:lnSpc>
              <a:buNone/>
            </a:pPr>
            <a:r>
              <a:rPr lang="fa-IR" dirty="0">
                <a:solidFill>
                  <a:srgbClr val="FF0066"/>
                </a:solidFill>
                <a:cs typeface="B Koodak" panose="00000700000000000000" pitchFamily="2" charset="-78"/>
              </a:rPr>
              <a:t>مولفه های ایجابی</a:t>
            </a:r>
          </a:p>
          <a:p>
            <a:pPr marL="0" lvl="0" indent="0">
              <a:lnSpc>
                <a:spcPct val="150000"/>
              </a:lnSpc>
              <a:buNone/>
            </a:pPr>
            <a:endParaRPr lang="fa-IR" sz="2800" dirty="0">
              <a:cs typeface="B Koodak" panose="00000700000000000000" pitchFamily="2" charset="-78"/>
            </a:endParaRPr>
          </a:p>
          <a:p>
            <a:pPr marL="0" lvl="0" indent="0">
              <a:lnSpc>
                <a:spcPct val="150000"/>
              </a:lnSpc>
              <a:buNone/>
            </a:pPr>
            <a:endParaRPr lang="fa-IR" sz="2800" dirty="0">
              <a:cs typeface="B Koodak" panose="00000700000000000000" pitchFamily="2" charset="-78"/>
            </a:endParaRPr>
          </a:p>
          <a:p>
            <a:pPr marL="0" lvl="0" indent="0">
              <a:lnSpc>
                <a:spcPct val="150000"/>
              </a:lnSpc>
              <a:buNone/>
            </a:pPr>
            <a:endParaRPr lang="fa-IR" sz="2800" dirty="0">
              <a:cs typeface="B Koodak" panose="00000700000000000000" pitchFamily="2" charset="-78"/>
            </a:endParaRPr>
          </a:p>
          <a:p>
            <a:pPr marL="0" lvl="0" indent="0">
              <a:lnSpc>
                <a:spcPct val="150000"/>
              </a:lnSpc>
              <a:buNone/>
            </a:pPr>
            <a:endParaRPr lang="fa-IR" sz="2800" dirty="0">
              <a:cs typeface="B Koodak" panose="00000700000000000000" pitchFamily="2" charset="-78"/>
            </a:endParaRPr>
          </a:p>
          <a:p>
            <a:pPr lvl="0">
              <a:lnSpc>
                <a:spcPct val="150000"/>
              </a:lnSpc>
            </a:pPr>
            <a:r>
              <a:rPr lang="fa-IR" sz="2800" dirty="0">
                <a:solidFill>
                  <a:srgbClr val="FF0000"/>
                </a:solidFill>
                <a:cs typeface="B Koodak" panose="00000700000000000000" pitchFamily="2" charset="-78"/>
              </a:rPr>
              <a:t>ارائه </a:t>
            </a:r>
            <a:r>
              <a:rPr lang="ar-SA" sz="2800" dirty="0">
                <a:solidFill>
                  <a:srgbClr val="FF0000"/>
                </a:solidFill>
                <a:cs typeface="B Koodak" panose="00000700000000000000" pitchFamily="2" charset="-78"/>
              </a:rPr>
              <a:t>تصاویر یا فیلم </a:t>
            </a:r>
            <a:r>
              <a:rPr lang="ar-SA" sz="2800" dirty="0">
                <a:cs typeface="B Koodak" panose="00000700000000000000" pitchFamily="2" charset="-78"/>
              </a:rPr>
              <a:t>مرتبط</a:t>
            </a:r>
            <a:r>
              <a:rPr lang="fa-IR" sz="2800" dirty="0">
                <a:cs typeface="B Koodak" panose="00000700000000000000" pitchFamily="2" charset="-78"/>
              </a:rPr>
              <a:t> با فعالیت جهت تبیین بیشتر</a:t>
            </a:r>
          </a:p>
          <a:p>
            <a:pPr lvl="0">
              <a:lnSpc>
                <a:spcPct val="150000"/>
              </a:lnSpc>
            </a:pPr>
            <a:r>
              <a:rPr lang="fa-IR" sz="2800" dirty="0">
                <a:solidFill>
                  <a:srgbClr val="FF0000"/>
                </a:solidFill>
                <a:cs typeface="B Koodak" panose="00000700000000000000" pitchFamily="2" charset="-78"/>
              </a:rPr>
              <a:t>توضیح قالب یا قالب‌های </a:t>
            </a:r>
            <a:r>
              <a:rPr lang="fa-IR" sz="2800" dirty="0">
                <a:cs typeface="B Koodak" panose="00000700000000000000" pitchFamily="2" charset="-78"/>
              </a:rPr>
              <a:t>انجام فعالیت</a:t>
            </a:r>
          </a:p>
          <a:p>
            <a:pPr lvl="0">
              <a:lnSpc>
                <a:spcPct val="150000"/>
              </a:lnSpc>
            </a:pPr>
            <a:r>
              <a:rPr lang="fa-IR" sz="2800" dirty="0">
                <a:solidFill>
                  <a:srgbClr val="FF0000"/>
                </a:solidFill>
                <a:cs typeface="B Koodak" panose="00000700000000000000" pitchFamily="2" charset="-78"/>
              </a:rPr>
              <a:t>مشخص کردن موضوع </a:t>
            </a:r>
            <a:r>
              <a:rPr lang="fa-IR" sz="2800" dirty="0">
                <a:cs typeface="B Koodak" panose="00000700000000000000" pitchFamily="2" charset="-78"/>
              </a:rPr>
              <a:t>(تخصصی یا عمومی) </a:t>
            </a:r>
          </a:p>
          <a:p>
            <a:pPr lvl="0">
              <a:lnSpc>
                <a:spcPct val="150000"/>
              </a:lnSpc>
            </a:pPr>
            <a:r>
              <a:rPr lang="fa-IR" sz="2800" dirty="0">
                <a:solidFill>
                  <a:srgbClr val="FF0000"/>
                </a:solidFill>
                <a:cs typeface="B Koodak" panose="00000700000000000000" pitchFamily="2" charset="-78"/>
              </a:rPr>
              <a:t>تعیین مخاطب </a:t>
            </a:r>
            <a:r>
              <a:rPr lang="fa-IR" sz="2800" dirty="0">
                <a:cs typeface="B Koodak" panose="00000700000000000000" pitchFamily="2" charset="-78"/>
              </a:rPr>
              <a:t>از نظر سنی ، جنسیت، قشر،جغرافیا، تأهل، وضعیت سلامت جسمی، پوشش و سایر ویژگی‎ها ، به همراه مشخص کردن گستره مخاطبین در هر برنامه )</a:t>
            </a:r>
          </a:p>
          <a:p>
            <a:pPr lvl="0">
              <a:lnSpc>
                <a:spcPct val="150000"/>
              </a:lnSpc>
            </a:pPr>
            <a:r>
              <a:rPr lang="fa-IR" sz="2800" dirty="0">
                <a:solidFill>
                  <a:srgbClr val="FF0000"/>
                </a:solidFill>
                <a:cs typeface="B Koodak" panose="00000700000000000000" pitchFamily="2" charset="-78"/>
              </a:rPr>
              <a:t>تبلیغات و معرفی </a:t>
            </a:r>
            <a:r>
              <a:rPr lang="fa-IR" sz="2800" dirty="0">
                <a:cs typeface="B Koodak" panose="00000700000000000000" pitchFamily="2" charset="-78"/>
              </a:rPr>
              <a:t>فعالیت</a:t>
            </a:r>
          </a:p>
        </p:txBody>
      </p:sp>
    </p:spTree>
    <p:extLst>
      <p:ext uri="{BB962C8B-B14F-4D97-AF65-F5344CB8AC3E}">
        <p14:creationId xmlns:p14="http://schemas.microsoft.com/office/powerpoint/2010/main" val="21192066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500"/>
                                        <p:tgtEl>
                                          <p:spTgt spid="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fade">
                                      <p:cBhvr>
                                        <p:cTn id="32" dur="500"/>
                                        <p:tgtEl>
                                          <p:spTgt spid="9">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Effect transition="in" filter="fade">
                                      <p:cBhvr>
                                        <p:cTn id="37" dur="500"/>
                                        <p:tgtEl>
                                          <p:spTgt spid="9">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11" end="11"/>
                                            </p:txEl>
                                          </p:spTgt>
                                        </p:tgtEl>
                                        <p:attrNameLst>
                                          <p:attrName>style.visibility</p:attrName>
                                        </p:attrNameLst>
                                      </p:cBhvr>
                                      <p:to>
                                        <p:strVal val="visible"/>
                                      </p:to>
                                    </p:set>
                                    <p:animEffect transition="in" filter="fade">
                                      <p:cBhvr>
                                        <p:cTn id="42"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flipH="1">
            <a:off x="8754742" y="6097775"/>
            <a:ext cx="3437258" cy="7602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hape">
            <a:extLst>
              <a:ext uri="{FF2B5EF4-FFF2-40B4-BE49-F238E27FC236}">
                <a16:creationId xmlns:a16="http://schemas.microsoft.com/office/drawing/2014/main" id="{9ECF3804-EC8B-481A-AEE2-208B7D611847}"/>
              </a:ext>
            </a:extLst>
          </p:cNvPr>
          <p:cNvSpPr/>
          <p:nvPr/>
        </p:nvSpPr>
        <p:spPr>
          <a:xfrm>
            <a:off x="0" y="0"/>
            <a:ext cx="11523664" cy="1183429"/>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 name="TextBox 7">
            <a:extLst>
              <a:ext uri="{FF2B5EF4-FFF2-40B4-BE49-F238E27FC236}">
                <a16:creationId xmlns:a16="http://schemas.microsoft.com/office/drawing/2014/main" id="{42E93870-0507-2FE5-A76C-59707622390D}"/>
              </a:ext>
            </a:extLst>
          </p:cNvPr>
          <p:cNvSpPr txBox="1"/>
          <p:nvPr/>
        </p:nvSpPr>
        <p:spPr>
          <a:xfrm>
            <a:off x="3234268" y="291578"/>
            <a:ext cx="9049542" cy="6555641"/>
          </a:xfrm>
          <a:prstGeom prst="rect">
            <a:avLst/>
          </a:prstGeom>
          <a:noFill/>
        </p:spPr>
        <p:txBody>
          <a:bodyPr wrap="square">
            <a:spAutoFit/>
          </a:bodyPr>
          <a:lstStyle/>
          <a:p>
            <a:pPr algn="ctr" rtl="1"/>
            <a:r>
              <a:rPr lang="fa-IR" sz="3600" b="1" dirty="0">
                <a:ln w="9525">
                  <a:solidFill>
                    <a:schemeClr val="bg1"/>
                  </a:solidFill>
                  <a:prstDash val="solid"/>
                </a:ln>
                <a:solidFill>
                  <a:schemeClr val="accent2">
                    <a:lumMod val="50000"/>
                  </a:schemeClr>
                </a:solidFill>
                <a:effectLst>
                  <a:outerShdw blurRad="12700" dist="38100" dir="2700000" algn="tl" rotWithShape="0">
                    <a:schemeClr val="accent5">
                      <a:lumMod val="60000"/>
                      <a:lumOff val="40000"/>
                    </a:schemeClr>
                  </a:outerShdw>
                </a:effectLst>
                <a:cs typeface="B Titr" panose="00000700000000000000" pitchFamily="2" charset="-78"/>
              </a:rPr>
              <a:t>الف :بر خورداری از فضائل اخلاقی و زی طلبگی </a:t>
            </a:r>
          </a:p>
          <a:p>
            <a:pPr algn="r" rtl="1"/>
            <a:r>
              <a:rPr lang="fa-IR" sz="36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rPr>
              <a:t>از جمله پوشش مناسب </a:t>
            </a:r>
          </a:p>
          <a:p>
            <a:pPr algn="r" rtl="1"/>
            <a:r>
              <a:rPr lang="fa-IR" sz="36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rPr>
              <a:t>ظاهر اراسته </a:t>
            </a:r>
          </a:p>
          <a:p>
            <a:pPr algn="r" rtl="1"/>
            <a:r>
              <a:rPr lang="fa-IR" sz="36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rPr>
              <a:t>خوش رفتاری </a:t>
            </a:r>
            <a:r>
              <a:rPr lang="fa-IR" sz="2400" b="1" i="0" dirty="0">
                <a:solidFill>
                  <a:srgbClr val="1F1F1F"/>
                </a:solidFill>
                <a:effectLst/>
                <a:latin typeface="Google Sans"/>
              </a:rPr>
              <a:t>عَنْ اَبِى عَبْدِاللّهِ عليه السلام قالَ: عَلَيْكُمْ بِحُسْنِ الْجَوارِ فَاِنَّ اللّهَ عَزَّوَجَلَّ اَمَرَ بِذلِكَ</a:t>
            </a:r>
            <a:endParaRPr lang="fa-IR" sz="24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endParaRPr>
          </a:p>
          <a:p>
            <a:pPr algn="r" rtl="1"/>
            <a:r>
              <a:rPr lang="fa-IR" sz="36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rPr>
              <a:t>بردبار و صبور بودن </a:t>
            </a:r>
          </a:p>
          <a:p>
            <a:pPr algn="r" rtl="1"/>
            <a:r>
              <a:rPr lang="fa-IR" sz="36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rPr>
              <a:t>خستگی ناپذیری</a:t>
            </a:r>
          </a:p>
          <a:p>
            <a:pPr algn="r" rtl="1"/>
            <a:r>
              <a:rPr lang="fa-IR" sz="36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rPr>
              <a:t>پیگبری برای حل مشکلات  اعم از فردی یا جمعی</a:t>
            </a:r>
          </a:p>
          <a:p>
            <a:pPr algn="ctr"/>
            <a:r>
              <a:rPr lang="fa-IR" sz="36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rPr>
              <a:t> </a:t>
            </a:r>
          </a:p>
          <a:p>
            <a:pPr algn="ctr"/>
            <a:r>
              <a:rPr lang="fa-IR" sz="36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rPr>
              <a:t> </a:t>
            </a:r>
          </a:p>
          <a:p>
            <a:pPr algn="ctr"/>
            <a:endParaRPr lang="fa-IR" sz="36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endParaRPr>
          </a:p>
          <a:p>
            <a:pPr algn="ctr"/>
            <a:endParaRPr lang="en-US" sz="3600" b="1"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cs typeface="B Titr" panose="00000700000000000000" pitchFamily="2" charset="-78"/>
            </a:endParaRPr>
          </a:p>
        </p:txBody>
      </p:sp>
    </p:spTree>
    <p:extLst>
      <p:ext uri="{BB962C8B-B14F-4D97-AF65-F5344CB8AC3E}">
        <p14:creationId xmlns:p14="http://schemas.microsoft.com/office/powerpoint/2010/main" val="51467992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flipH="1" flipV="1">
            <a:off x="10159572" y="-1"/>
            <a:ext cx="2032427" cy="177787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6"/>
          <p:cNvSpPr/>
          <p:nvPr/>
        </p:nvSpPr>
        <p:spPr>
          <a:xfrm rot="16200000">
            <a:off x="3081965" y="3150824"/>
            <a:ext cx="490251"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05340" y="207225"/>
            <a:ext cx="5766322" cy="769441"/>
          </a:xfrm>
          <a:prstGeom prst="rect">
            <a:avLst/>
          </a:prstGeom>
        </p:spPr>
        <p:txBody>
          <a:bodyPr wrap="none">
            <a:spAutoFit/>
          </a:bodyPr>
          <a:lstStyle/>
          <a:p>
            <a:pPr algn="r"/>
            <a:r>
              <a:rPr lang="fa-IR" sz="4400" b="1" dirty="0">
                <a:ln w="9525">
                  <a:solidFill>
                    <a:schemeClr val="bg1"/>
                  </a:solidFill>
                  <a:prstDash val="solid"/>
                </a:ln>
                <a:solidFill>
                  <a:schemeClr val="accent2">
                    <a:lumMod val="50000"/>
                  </a:schemeClr>
                </a:solidFill>
                <a:effectLst>
                  <a:outerShdw blurRad="12700" dist="38100" dir="2700000" algn="tl" rotWithShape="0">
                    <a:schemeClr val="accent5">
                      <a:lumMod val="60000"/>
                      <a:lumOff val="40000"/>
                    </a:schemeClr>
                  </a:outerShdw>
                </a:effectLst>
                <a:cs typeface="B Titr" panose="00000700000000000000" pitchFamily="2" charset="-78"/>
              </a:rPr>
              <a:t>ب:</a:t>
            </a:r>
            <a:r>
              <a:rPr lang="fa-IR" sz="4000" b="1" dirty="0">
                <a:ln w="9525">
                  <a:solidFill>
                    <a:schemeClr val="bg1"/>
                  </a:solidFill>
                  <a:prstDash val="solid"/>
                </a:ln>
                <a:solidFill>
                  <a:schemeClr val="accent2">
                    <a:lumMod val="50000"/>
                  </a:schemeClr>
                </a:solidFill>
                <a:effectLst>
                  <a:outerShdw blurRad="12700" dist="38100" dir="2700000" algn="tl" rotWithShape="0">
                    <a:schemeClr val="accent5">
                      <a:lumMod val="60000"/>
                      <a:lumOff val="40000"/>
                    </a:schemeClr>
                  </a:outerShdw>
                </a:effectLst>
                <a:cs typeface="B Titr" panose="00000700000000000000" pitchFamily="2" charset="-78"/>
              </a:rPr>
              <a:t>فعالیت مسمتر در یک منطقه </a:t>
            </a:r>
            <a:endParaRPr lang="en-US" sz="4400" b="1" dirty="0">
              <a:ln w="9525">
                <a:solidFill>
                  <a:schemeClr val="bg1"/>
                </a:solidFill>
                <a:prstDash val="solid"/>
              </a:ln>
              <a:solidFill>
                <a:schemeClr val="accent2">
                  <a:lumMod val="50000"/>
                </a:schemeClr>
              </a:solidFill>
              <a:effectLst>
                <a:outerShdw blurRad="12700" dist="38100" dir="2700000" algn="tl" rotWithShape="0">
                  <a:schemeClr val="accent5">
                    <a:lumMod val="60000"/>
                    <a:lumOff val="40000"/>
                  </a:schemeClr>
                </a:outerShdw>
              </a:effectLst>
              <a:cs typeface="B Titr" panose="00000700000000000000" pitchFamily="2" charset="-78"/>
            </a:endParaRPr>
          </a:p>
        </p:txBody>
      </p:sp>
      <p:sp>
        <p:nvSpPr>
          <p:cNvPr id="9" name="Subtitle 2"/>
          <p:cNvSpPr txBox="1">
            <a:spLocks/>
          </p:cNvSpPr>
          <p:nvPr/>
        </p:nvSpPr>
        <p:spPr>
          <a:xfrm>
            <a:off x="5892800" y="728134"/>
            <a:ext cx="6201348" cy="5972750"/>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50000"/>
              </a:lnSpc>
            </a:pPr>
            <a:r>
              <a:rPr lang="fa-IR" sz="2400" b="1" dirty="0">
                <a:solidFill>
                  <a:schemeClr val="accent5">
                    <a:lumMod val="50000"/>
                  </a:schemeClr>
                </a:solidFill>
                <a:cs typeface="B Titr" panose="00000700000000000000" pitchFamily="2" charset="-78"/>
              </a:rPr>
              <a:t>در تبلیغ سنتی صرف یک دهه یا یک ماه رمضان برای اثر گذاری مطلوب کافی نیست و باید طوری باشد که مبلغ در بین مردم زندگی کند تا اعتماد بین مبلغ و مردم شکل بگیرد.</a:t>
            </a:r>
          </a:p>
          <a:p>
            <a:pPr lvl="0">
              <a:lnSpc>
                <a:spcPct val="150000"/>
              </a:lnSpc>
            </a:pPr>
            <a:r>
              <a:rPr lang="fa-IR" sz="2000" b="1" dirty="0">
                <a:solidFill>
                  <a:srgbClr val="00B0F0"/>
                </a:solidFill>
                <a:cs typeface="B Titr" panose="00000700000000000000" pitchFamily="2" charset="-78"/>
              </a:rPr>
              <a:t>نکته : کار تبلیغی یکی از  مهمترین راه فرهنگ سازی است و برای ایجاد فرهنگ دینی یا استمرا آن در جامعه نیاز مند زمان معتنی به است .</a:t>
            </a:r>
          </a:p>
          <a:p>
            <a:pPr marL="0" lvl="0" indent="0" algn="r">
              <a:lnSpc>
                <a:spcPct val="150000"/>
              </a:lnSpc>
              <a:buNone/>
            </a:pPr>
            <a:r>
              <a:rPr lang="fa-IR" sz="2800" b="1" u="sng" dirty="0">
                <a:solidFill>
                  <a:schemeClr val="tx1">
                    <a:lumMod val="95000"/>
                    <a:lumOff val="5000"/>
                  </a:schemeClr>
                </a:solidFill>
                <a:effectLst>
                  <a:outerShdw blurRad="38100" dist="38100" dir="2700000" algn="tl">
                    <a:srgbClr val="000000">
                      <a:alpha val="43137"/>
                    </a:srgbClr>
                  </a:outerShdw>
                </a:effectLst>
                <a:cs typeface="B Titr" panose="00000700000000000000" pitchFamily="2" charset="-78"/>
              </a:rPr>
              <a:t>ج .بعد علمی و توانمند بودن مبلغ در رفع نیازهای علمی در حوزه اعتقادات ،اخلاق و احکام </a:t>
            </a:r>
          </a:p>
          <a:p>
            <a:pPr marL="0" lvl="0" indent="0">
              <a:lnSpc>
                <a:spcPct val="150000"/>
              </a:lnSpc>
              <a:buNone/>
            </a:pPr>
            <a:endParaRPr lang="fa-IR" sz="2800" b="1" dirty="0">
              <a:solidFill>
                <a:srgbClr val="C00000"/>
              </a:solidFill>
              <a:cs typeface="B Titr" panose="00000700000000000000" pitchFamily="2" charset="-78"/>
            </a:endParaRPr>
          </a:p>
          <a:p>
            <a:pPr lvl="0">
              <a:lnSpc>
                <a:spcPct val="150000"/>
              </a:lnSpc>
            </a:pPr>
            <a:endParaRPr lang="fa-IR" sz="2800" b="1" dirty="0">
              <a:solidFill>
                <a:srgbClr val="C00000"/>
              </a:solidFill>
              <a:cs typeface="B Titr" panose="00000700000000000000" pitchFamily="2" charset="-78"/>
            </a:endParaRPr>
          </a:p>
          <a:p>
            <a:pPr lvl="0">
              <a:lnSpc>
                <a:spcPct val="150000"/>
              </a:lnSpc>
            </a:pPr>
            <a:endParaRPr lang="fa-IR" sz="2800" b="1" dirty="0">
              <a:solidFill>
                <a:srgbClr val="C00000"/>
              </a:solidFill>
              <a:cs typeface="B Titr" panose="00000700000000000000" pitchFamily="2" charset="-78"/>
            </a:endParaRPr>
          </a:p>
        </p:txBody>
      </p:sp>
      <p:pic>
        <p:nvPicPr>
          <p:cNvPr id="10" name="Picture 9">
            <a:extLst>
              <a:ext uri="{FF2B5EF4-FFF2-40B4-BE49-F238E27FC236}">
                <a16:creationId xmlns:a16="http://schemas.microsoft.com/office/drawing/2014/main" id="{580A2890-E703-FD24-0E00-90DD9A86D7B7}"/>
              </a:ext>
            </a:extLst>
          </p:cNvPr>
          <p:cNvPicPr>
            <a:picLocks noChangeAspect="1"/>
          </p:cNvPicPr>
          <p:nvPr/>
        </p:nvPicPr>
        <p:blipFill>
          <a:blip r:embed="rId3"/>
          <a:stretch>
            <a:fillRect/>
          </a:stretch>
        </p:blipFill>
        <p:spPr>
          <a:xfrm>
            <a:off x="97852" y="976666"/>
            <a:ext cx="5945923" cy="5038032"/>
          </a:xfrm>
          <a:prstGeom prst="rect">
            <a:avLst/>
          </a:prstGeom>
        </p:spPr>
      </p:pic>
    </p:spTree>
    <p:extLst>
      <p:ext uri="{BB962C8B-B14F-4D97-AF65-F5344CB8AC3E}">
        <p14:creationId xmlns:p14="http://schemas.microsoft.com/office/powerpoint/2010/main" val="38797465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flipH="1">
            <a:off x="8754742" y="6097775"/>
            <a:ext cx="3437258" cy="7602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hape">
            <a:extLst>
              <a:ext uri="{FF2B5EF4-FFF2-40B4-BE49-F238E27FC236}">
                <a16:creationId xmlns:a16="http://schemas.microsoft.com/office/drawing/2014/main" id="{9ECF3804-EC8B-481A-AEE2-208B7D611847}"/>
              </a:ext>
            </a:extLst>
          </p:cNvPr>
          <p:cNvSpPr/>
          <p:nvPr/>
        </p:nvSpPr>
        <p:spPr>
          <a:xfrm>
            <a:off x="0" y="0"/>
            <a:ext cx="11523664" cy="1183429"/>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 name="Rectangle 7"/>
          <p:cNvSpPr/>
          <p:nvPr/>
        </p:nvSpPr>
        <p:spPr>
          <a:xfrm>
            <a:off x="2556933" y="721764"/>
            <a:ext cx="9465734" cy="8063746"/>
          </a:xfrm>
          <a:prstGeom prst="rect">
            <a:avLst/>
          </a:prstGeom>
        </p:spPr>
        <p:txBody>
          <a:bodyPr wrap="square">
            <a:spAutoFit/>
          </a:bodyPr>
          <a:lstStyle/>
          <a:p>
            <a:pPr algn="ctr" rtl="1"/>
            <a:r>
              <a:rPr lang="fa-IR" sz="4000" b="1" dirty="0">
                <a:solidFill>
                  <a:srgbClr val="C00000"/>
                </a:solidFill>
                <a:cs typeface="B Titr" panose="00000700000000000000" pitchFamily="2" charset="-78"/>
              </a:rPr>
              <a:t>مولفه های سلبی</a:t>
            </a:r>
          </a:p>
          <a:p>
            <a:pPr algn="ctr" rtl="1"/>
            <a:r>
              <a:rPr lang="fa-IR" sz="40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cs typeface="B Titr" panose="00000700000000000000" pitchFamily="2" charset="-78"/>
              </a:rPr>
              <a:t>انجام کارها و رفتاری که در شأن طلبه نیست</a:t>
            </a:r>
          </a:p>
          <a:p>
            <a:pPr algn="r" rtl="1"/>
            <a:r>
              <a:rPr lang="fa-IR" sz="36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rPr>
              <a:t>پرهیز از شوخی و مزاح  بی جا</a:t>
            </a:r>
          </a:p>
          <a:p>
            <a:pPr algn="r" rtl="1"/>
            <a:r>
              <a:rPr lang="fa-IR" sz="36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rPr>
              <a:t>پرهیز از استفاده کردن  از الفاظ سخیف </a:t>
            </a:r>
          </a:p>
          <a:p>
            <a:pPr algn="r" rtl="1"/>
            <a:r>
              <a:rPr lang="fa-IR" sz="28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rPr>
              <a:t>پرهیز از حضور در مکان های که پوشش خاصی می طلبد و با جایگاه </a:t>
            </a:r>
            <a:r>
              <a:rPr lang="fa-IR" sz="32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rPr>
              <a:t>طلبه مناسب نیست</a:t>
            </a:r>
            <a:r>
              <a:rPr lang="fa-IR" sz="28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rPr>
              <a:t> </a:t>
            </a:r>
            <a:r>
              <a:rPr lang="fa-IR" sz="2400" b="1" dirty="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cs typeface="B Titr" panose="00000700000000000000" pitchFamily="2" charset="-78"/>
              </a:rPr>
              <a:t>مثلا استخر شنا آن هم سانس عمومی </a:t>
            </a:r>
          </a:p>
          <a:p>
            <a:pPr algn="r" rtl="1"/>
            <a:r>
              <a:rPr lang="fa-IR" sz="32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rPr>
              <a:t>پرهیز از شکسته شدن حریم بین مبلغ و مردم</a:t>
            </a:r>
          </a:p>
          <a:p>
            <a:pPr algn="r" rtl="1"/>
            <a:r>
              <a:rPr lang="fa-IR" sz="28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rPr>
              <a:t>پرهیز از اشرافیت گرایی  </a:t>
            </a:r>
            <a:r>
              <a:rPr lang="fa-IR" sz="20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cs typeface="B Titr" panose="00000700000000000000" pitchFamily="2" charset="-78"/>
              </a:rPr>
              <a:t>مثلا در جایی که مردم منطقه تبلیغی محروم هستند</a:t>
            </a:r>
          </a:p>
          <a:p>
            <a:pPr algn="r" rtl="1"/>
            <a:r>
              <a:rPr lang="fa-IR" sz="20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cs typeface="B Titr" panose="00000700000000000000" pitchFamily="2" charset="-78"/>
              </a:rPr>
              <a:t>  استفاده از ماشین کذایی موبایل  با  برند کذا و.. </a:t>
            </a:r>
          </a:p>
          <a:p>
            <a:pPr algn="r" rtl="1"/>
            <a:r>
              <a:rPr lang="fa-IR" sz="32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rPr>
              <a:t>پرهیز از خود برتر بینی  در بین مردم </a:t>
            </a:r>
          </a:p>
          <a:p>
            <a:pPr algn="r" rtl="1"/>
            <a:r>
              <a:rPr lang="fa-IR" sz="36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rPr>
              <a:t>..</a:t>
            </a:r>
          </a:p>
          <a:p>
            <a:pPr algn="r"/>
            <a:endParaRPr lang="fa-IR" sz="36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endParaRPr>
          </a:p>
          <a:p>
            <a:pPr algn="r"/>
            <a:endParaRPr lang="fa-IR" sz="54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cs typeface="B Titr" panose="00000700000000000000" pitchFamily="2" charset="-78"/>
            </a:endParaRPr>
          </a:p>
          <a:p>
            <a:pPr algn="r"/>
            <a:endParaRPr lang="en-US" sz="44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cs typeface="B Titr" panose="00000700000000000000" pitchFamily="2" charset="-78"/>
            </a:endParaRPr>
          </a:p>
        </p:txBody>
      </p:sp>
      <p:pic>
        <p:nvPicPr>
          <p:cNvPr id="5" name="Picture 4">
            <a:extLst>
              <a:ext uri="{FF2B5EF4-FFF2-40B4-BE49-F238E27FC236}">
                <a16:creationId xmlns:a16="http://schemas.microsoft.com/office/drawing/2014/main" id="{836C8664-C08D-C831-1922-E41BE3610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21764"/>
            <a:ext cx="2929468" cy="5149508"/>
          </a:xfrm>
          <a:prstGeom prst="rect">
            <a:avLst/>
          </a:prstGeom>
        </p:spPr>
      </p:pic>
    </p:spTree>
    <p:extLst>
      <p:ext uri="{BB962C8B-B14F-4D97-AF65-F5344CB8AC3E}">
        <p14:creationId xmlns:p14="http://schemas.microsoft.com/office/powerpoint/2010/main" val="68058509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flipH="1" flipV="1">
            <a:off x="10159572" y="-1"/>
            <a:ext cx="2032427" cy="177787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6"/>
          <p:cNvSpPr/>
          <p:nvPr/>
        </p:nvSpPr>
        <p:spPr>
          <a:xfrm rot="16200000">
            <a:off x="3081965" y="3150824"/>
            <a:ext cx="490251"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9657" y="0"/>
            <a:ext cx="12471656" cy="4770537"/>
          </a:xfrm>
          <a:prstGeom prst="rect">
            <a:avLst/>
          </a:prstGeom>
        </p:spPr>
        <p:txBody>
          <a:bodyPr wrap="square">
            <a:spAutoFit/>
          </a:bodyPr>
          <a:lstStyle/>
          <a:p>
            <a:pPr algn="r"/>
            <a:r>
              <a:rPr lang="fa-IR" sz="3200" b="1" dirty="0">
                <a:ln w="9525">
                  <a:solidFill>
                    <a:schemeClr val="bg1"/>
                  </a:solidFill>
                  <a:prstDash val="solid"/>
                </a:ln>
                <a:solidFill>
                  <a:schemeClr val="tx2">
                    <a:lumMod val="50000"/>
                  </a:schemeClr>
                </a:solidFill>
                <a:effectLst>
                  <a:outerShdw blurRad="12700" dist="38100" dir="2700000" algn="tl" rotWithShape="0">
                    <a:schemeClr val="accent5">
                      <a:lumMod val="60000"/>
                      <a:lumOff val="40000"/>
                    </a:schemeClr>
                  </a:outerShdw>
                </a:effectLst>
                <a:cs typeface="B Titr" panose="00000700000000000000" pitchFamily="2" charset="-78"/>
              </a:rPr>
              <a:t>این شیوه به صورت انفرادی انجام می شود و</a:t>
            </a:r>
          </a:p>
          <a:p>
            <a:pPr algn="r"/>
            <a:r>
              <a:rPr lang="fa-IR" sz="3200" b="1" dirty="0">
                <a:ln w="9525">
                  <a:solidFill>
                    <a:schemeClr val="bg1"/>
                  </a:solidFill>
                  <a:prstDash val="solid"/>
                </a:ln>
                <a:solidFill>
                  <a:schemeClr val="tx2">
                    <a:lumMod val="50000"/>
                  </a:schemeClr>
                </a:solidFill>
                <a:effectLst>
                  <a:outerShdw blurRad="12700" dist="38100" dir="2700000" algn="tl" rotWithShape="0">
                    <a:schemeClr val="accent5">
                      <a:lumMod val="60000"/>
                      <a:lumOff val="40000"/>
                    </a:schemeClr>
                  </a:outerShdw>
                </a:effectLst>
                <a:cs typeface="B Titr" panose="00000700000000000000" pitchFamily="2" charset="-78"/>
              </a:rPr>
              <a:t> نقش اساسی آن با مبلغ است </a:t>
            </a:r>
          </a:p>
          <a:p>
            <a:pPr algn="r"/>
            <a:r>
              <a:rPr lang="fa-IR" sz="3200" b="1" dirty="0">
                <a:ln w="9525">
                  <a:solidFill>
                    <a:schemeClr val="bg1"/>
                  </a:solidFill>
                  <a:prstDash val="solid"/>
                </a:ln>
                <a:solidFill>
                  <a:schemeClr val="tx2">
                    <a:lumMod val="50000"/>
                  </a:schemeClr>
                </a:solidFill>
                <a:effectLst>
                  <a:outerShdw blurRad="12700" dist="38100" dir="2700000" algn="tl" rotWithShape="0">
                    <a:schemeClr val="accent5">
                      <a:lumMod val="60000"/>
                      <a:lumOff val="40000"/>
                    </a:schemeClr>
                  </a:outerShdw>
                </a:effectLst>
                <a:cs typeface="B Titr" panose="00000700000000000000" pitchFamily="2" charset="-78"/>
              </a:rPr>
              <a:t>اتکا و اعتماد  به خداوند </a:t>
            </a:r>
          </a:p>
          <a:p>
            <a:pPr algn="r"/>
            <a:r>
              <a:rPr lang="fa-IR" sz="3200" b="1" dirty="0">
                <a:ln w="9525">
                  <a:solidFill>
                    <a:schemeClr val="bg1"/>
                  </a:solidFill>
                  <a:prstDash val="solid"/>
                </a:ln>
                <a:solidFill>
                  <a:schemeClr val="tx2">
                    <a:lumMod val="50000"/>
                  </a:schemeClr>
                </a:solidFill>
                <a:effectLst>
                  <a:outerShdw blurRad="12700" dist="38100" dir="2700000" algn="tl" rotWithShape="0">
                    <a:schemeClr val="accent5">
                      <a:lumMod val="60000"/>
                      <a:lumOff val="40000"/>
                    </a:schemeClr>
                  </a:outerShdw>
                </a:effectLst>
                <a:cs typeface="B Titr" panose="00000700000000000000" pitchFamily="2" charset="-78"/>
              </a:rPr>
              <a:t>همت بالا و خستگی ناپذیر بودن </a:t>
            </a:r>
          </a:p>
          <a:p>
            <a:pPr algn="r"/>
            <a:r>
              <a:rPr lang="fa-IR" sz="3200" b="1" dirty="0">
                <a:ln w="9525">
                  <a:solidFill>
                    <a:schemeClr val="bg1"/>
                  </a:solidFill>
                  <a:prstDash val="solid"/>
                </a:ln>
                <a:solidFill>
                  <a:schemeClr val="tx2">
                    <a:lumMod val="50000"/>
                  </a:schemeClr>
                </a:solidFill>
                <a:effectLst>
                  <a:outerShdw blurRad="12700" dist="38100" dir="2700000" algn="tl" rotWithShape="0">
                    <a:schemeClr val="accent5">
                      <a:lumMod val="60000"/>
                      <a:lumOff val="40000"/>
                    </a:schemeClr>
                  </a:outerShdw>
                </a:effectLst>
                <a:cs typeface="B Titr" panose="00000700000000000000" pitchFamily="2" charset="-78"/>
              </a:rPr>
              <a:t> نهراسیدن از مشکلات </a:t>
            </a:r>
          </a:p>
          <a:p>
            <a:pPr algn="r"/>
            <a:r>
              <a:rPr lang="fa-IR" sz="3200" b="1" dirty="0">
                <a:ln w="9525">
                  <a:solidFill>
                    <a:schemeClr val="bg1"/>
                  </a:solidFill>
                  <a:prstDash val="solid"/>
                </a:ln>
                <a:solidFill>
                  <a:schemeClr val="tx2">
                    <a:lumMod val="50000"/>
                  </a:schemeClr>
                </a:solidFill>
                <a:effectLst>
                  <a:outerShdw blurRad="12700" dist="38100" dir="2700000" algn="tl" rotWithShape="0">
                    <a:schemeClr val="accent5">
                      <a:lumMod val="60000"/>
                      <a:lumOff val="40000"/>
                    </a:schemeClr>
                  </a:outerShdw>
                </a:effectLst>
                <a:cs typeface="B Titr" panose="00000700000000000000" pitchFamily="2" charset="-78"/>
              </a:rPr>
              <a:t>و  پشتکار رمز موفیقت در این روش است.</a:t>
            </a:r>
          </a:p>
          <a:p>
            <a:pPr algn="ctr"/>
            <a:r>
              <a:rPr lang="fa-IR" sz="3200" b="1" dirty="0">
                <a:ln w="9525">
                  <a:solidFill>
                    <a:schemeClr val="bg1"/>
                  </a:solidFill>
                  <a:prstDash val="solid"/>
                </a:ln>
                <a:solidFill>
                  <a:schemeClr val="tx2">
                    <a:lumMod val="50000"/>
                  </a:schemeClr>
                </a:solidFill>
                <a:effectLst>
                  <a:outerShdw blurRad="12700" dist="38100" dir="2700000" algn="tl" rotWithShape="0">
                    <a:schemeClr val="accent5">
                      <a:lumMod val="60000"/>
                      <a:lumOff val="40000"/>
                    </a:schemeClr>
                  </a:outerShdw>
                </a:effectLst>
                <a:cs typeface="B Titr" panose="00000700000000000000" pitchFamily="2" charset="-78"/>
              </a:rPr>
              <a:t> </a:t>
            </a:r>
          </a:p>
          <a:p>
            <a:pPr algn="ctr"/>
            <a:endParaRPr lang="fa-IR" sz="3200" b="1" dirty="0">
              <a:ln w="9525">
                <a:solidFill>
                  <a:schemeClr val="bg1"/>
                </a:solidFill>
                <a:prstDash val="solid"/>
              </a:ln>
              <a:solidFill>
                <a:schemeClr val="tx2">
                  <a:lumMod val="50000"/>
                </a:schemeClr>
              </a:solidFill>
              <a:effectLst>
                <a:outerShdw blurRad="12700" dist="38100" dir="2700000" algn="tl" rotWithShape="0">
                  <a:schemeClr val="accent5">
                    <a:lumMod val="60000"/>
                    <a:lumOff val="40000"/>
                  </a:schemeClr>
                </a:outerShdw>
              </a:effectLst>
              <a:cs typeface="B Titr" panose="00000700000000000000" pitchFamily="2" charset="-78"/>
            </a:endParaRPr>
          </a:p>
          <a:p>
            <a:pPr algn="ctr"/>
            <a:endParaRPr 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endParaRPr>
          </a:p>
        </p:txBody>
      </p:sp>
      <p:sp>
        <p:nvSpPr>
          <p:cNvPr id="9" name="Subtitle 2"/>
          <p:cNvSpPr txBox="1">
            <a:spLocks/>
          </p:cNvSpPr>
          <p:nvPr/>
        </p:nvSpPr>
        <p:spPr>
          <a:xfrm>
            <a:off x="-414122" y="211008"/>
            <a:ext cx="11630527" cy="6167757"/>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50000"/>
              </a:lnSpc>
            </a:pPr>
            <a:endParaRPr lang="fa-IR" sz="3600" dirty="0">
              <a:cs typeface="B Koodak" panose="00000700000000000000" pitchFamily="2" charset="-78"/>
            </a:endParaRPr>
          </a:p>
        </p:txBody>
      </p:sp>
      <p:sp>
        <p:nvSpPr>
          <p:cNvPr id="2" name="AutoShape 2">
            <a:extLst>
              <a:ext uri="{FF2B5EF4-FFF2-40B4-BE49-F238E27FC236}">
                <a16:creationId xmlns:a16="http://schemas.microsoft.com/office/drawing/2014/main" id="{2407A64E-0B49-5A78-778D-DB861DE8679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a:extLst>
              <a:ext uri="{FF2B5EF4-FFF2-40B4-BE49-F238E27FC236}">
                <a16:creationId xmlns:a16="http://schemas.microsoft.com/office/drawing/2014/main" id="{8D064ED1-52AA-BD3A-E1FB-A7E27E7BE7C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7B3E6C3D-5DFB-822D-974B-33A348C7E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31" y="-1"/>
            <a:ext cx="3524802" cy="6147795"/>
          </a:xfrm>
          <a:prstGeom prst="rect">
            <a:avLst/>
          </a:prstGeom>
        </p:spPr>
      </p:pic>
    </p:spTree>
    <p:extLst>
      <p:ext uri="{BB962C8B-B14F-4D97-AF65-F5344CB8AC3E}">
        <p14:creationId xmlns:p14="http://schemas.microsoft.com/office/powerpoint/2010/main" val="12084631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136850</TotalTime>
  <Words>825</Words>
  <Application>Microsoft Office PowerPoint</Application>
  <PresentationFormat>Widescreen</PresentationFormat>
  <Paragraphs>92</Paragraphs>
  <Slides>21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Gill Sans MT</vt:lpstr>
      <vt:lpstr>B Roya</vt:lpstr>
      <vt:lpstr>B Titr</vt:lpstr>
      <vt:lpstr>Google Sans</vt:lpstr>
      <vt:lpstr>Arial</vt:lpstr>
      <vt:lpstr>B Koodak</vt:lpstr>
      <vt:lpstr>Calibri</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qhh</dc:creator>
  <cp:lastModifiedBy>SRHV11 SRHV1</cp:lastModifiedBy>
  <cp:revision>392</cp:revision>
  <dcterms:created xsi:type="dcterms:W3CDTF">2022-08-20T14:14:19Z</dcterms:created>
  <dcterms:modified xsi:type="dcterms:W3CDTF">2025-10-12T20:30:28Z</dcterms:modified>
</cp:coreProperties>
</file>